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sldIdLst>
    <p:sldId id="256" r:id="rId2"/>
    <p:sldId id="365" r:id="rId3"/>
    <p:sldId id="364" r:id="rId4"/>
    <p:sldId id="366" r:id="rId5"/>
    <p:sldId id="367" r:id="rId6"/>
    <p:sldId id="368" r:id="rId7"/>
    <p:sldId id="369" r:id="rId8"/>
    <p:sldId id="370" r:id="rId9"/>
    <p:sldId id="371" r:id="rId10"/>
    <p:sldId id="372" r:id="rId11"/>
    <p:sldId id="373" r:id="rId12"/>
    <p:sldId id="374" r:id="rId13"/>
    <p:sldId id="375" r:id="rId14"/>
    <p:sldId id="376" r:id="rId15"/>
    <p:sldId id="377" r:id="rId16"/>
    <p:sldId id="378" r:id="rId17"/>
    <p:sldId id="379" r:id="rId18"/>
    <p:sldId id="380" r:id="rId19"/>
    <p:sldId id="381" r:id="rId20"/>
    <p:sldId id="382" r:id="rId21"/>
    <p:sldId id="383" r:id="rId22"/>
    <p:sldId id="387" r:id="rId23"/>
    <p:sldId id="388" r:id="rId24"/>
    <p:sldId id="384" r:id="rId25"/>
    <p:sldId id="385" r:id="rId26"/>
    <p:sldId id="386" r:id="rId27"/>
    <p:sldId id="389" r:id="rId28"/>
    <p:sldId id="390" r:id="rId29"/>
    <p:sldId id="391" r:id="rId30"/>
    <p:sldId id="392" r:id="rId31"/>
    <p:sldId id="393" r:id="rId32"/>
    <p:sldId id="394" r:id="rId33"/>
    <p:sldId id="395" r:id="rId34"/>
    <p:sldId id="396" r:id="rId35"/>
    <p:sldId id="397" r:id="rId36"/>
    <p:sldId id="398" r:id="rId37"/>
    <p:sldId id="399" r:id="rId38"/>
    <p:sldId id="400" r:id="rId39"/>
    <p:sldId id="401" r:id="rId40"/>
    <p:sldId id="402" r:id="rId41"/>
    <p:sldId id="403" r:id="rId42"/>
    <p:sldId id="404" r:id="rId43"/>
    <p:sldId id="412" r:id="rId44"/>
    <p:sldId id="405" r:id="rId45"/>
    <p:sldId id="406" r:id="rId46"/>
    <p:sldId id="407" r:id="rId47"/>
    <p:sldId id="408" r:id="rId48"/>
    <p:sldId id="409" r:id="rId49"/>
    <p:sldId id="410" r:id="rId50"/>
    <p:sldId id="411" r:id="rId51"/>
    <p:sldId id="413" r:id="rId52"/>
    <p:sldId id="414" r:id="rId53"/>
    <p:sldId id="415" r:id="rId54"/>
    <p:sldId id="421" r:id="rId55"/>
    <p:sldId id="422" r:id="rId56"/>
    <p:sldId id="423" r:id="rId57"/>
    <p:sldId id="424" r:id="rId58"/>
    <p:sldId id="425" r:id="rId59"/>
    <p:sldId id="416" r:id="rId60"/>
    <p:sldId id="417" r:id="rId61"/>
    <p:sldId id="418" r:id="rId62"/>
    <p:sldId id="419" r:id="rId63"/>
    <p:sldId id="420" r:id="rId64"/>
    <p:sldId id="426" r:id="rId65"/>
    <p:sldId id="427" r:id="rId66"/>
    <p:sldId id="428" r:id="rId67"/>
    <p:sldId id="429" r:id="rId68"/>
    <p:sldId id="430" r:id="rId69"/>
    <p:sldId id="431" r:id="rId70"/>
    <p:sldId id="432" r:id="rId71"/>
    <p:sldId id="435" r:id="rId72"/>
    <p:sldId id="433" r:id="rId73"/>
    <p:sldId id="434" r:id="rId74"/>
    <p:sldId id="436" r:id="rId75"/>
    <p:sldId id="437" r:id="rId76"/>
    <p:sldId id="438" r:id="rId77"/>
    <p:sldId id="439" r:id="rId78"/>
    <p:sldId id="440" r:id="rId79"/>
    <p:sldId id="443" r:id="rId80"/>
    <p:sldId id="441" r:id="rId81"/>
    <p:sldId id="442" r:id="rId82"/>
    <p:sldId id="444" r:id="rId83"/>
    <p:sldId id="445" r:id="rId84"/>
    <p:sldId id="446" r:id="rId85"/>
    <p:sldId id="447" r:id="rId86"/>
    <p:sldId id="448" r:id="rId87"/>
    <p:sldId id="449" r:id="rId88"/>
    <p:sldId id="450" r:id="rId89"/>
    <p:sldId id="451" r:id="rId90"/>
    <p:sldId id="452" r:id="rId91"/>
    <p:sldId id="453" r:id="rId92"/>
    <p:sldId id="454" r:id="rId93"/>
    <p:sldId id="455" r:id="rId94"/>
    <p:sldId id="456" r:id="rId95"/>
    <p:sldId id="457" r:id="rId96"/>
    <p:sldId id="458" r:id="rId97"/>
    <p:sldId id="459" r:id="rId98"/>
    <p:sldId id="460" r:id="rId99"/>
    <p:sldId id="461" r:id="rId100"/>
    <p:sldId id="462" r:id="rId101"/>
    <p:sldId id="463" r:id="rId102"/>
    <p:sldId id="464" r:id="rId103"/>
    <p:sldId id="465" r:id="rId104"/>
    <p:sldId id="466" r:id="rId105"/>
    <p:sldId id="467" r:id="rId106"/>
    <p:sldId id="468" r:id="rId107"/>
    <p:sldId id="469" r:id="rId108"/>
    <p:sldId id="470" r:id="rId109"/>
    <p:sldId id="480" r:id="rId110"/>
    <p:sldId id="481" r:id="rId111"/>
    <p:sldId id="482" r:id="rId112"/>
    <p:sldId id="471" r:id="rId113"/>
    <p:sldId id="483" r:id="rId114"/>
    <p:sldId id="472" r:id="rId115"/>
    <p:sldId id="473" r:id="rId116"/>
    <p:sldId id="474" r:id="rId117"/>
    <p:sldId id="475" r:id="rId118"/>
    <p:sldId id="476" r:id="rId119"/>
    <p:sldId id="477" r:id="rId120"/>
    <p:sldId id="478" r:id="rId121"/>
    <p:sldId id="479" r:id="rId122"/>
    <p:sldId id="484" r:id="rId123"/>
    <p:sldId id="485" r:id="rId124"/>
    <p:sldId id="486" r:id="rId125"/>
    <p:sldId id="487" r:id="rId126"/>
    <p:sldId id="488" r:id="rId127"/>
    <p:sldId id="489" r:id="rId128"/>
    <p:sldId id="490" r:id="rId129"/>
    <p:sldId id="491" r:id="rId130"/>
    <p:sldId id="492" r:id="rId131"/>
    <p:sldId id="493" r:id="rId132"/>
    <p:sldId id="494" r:id="rId133"/>
    <p:sldId id="495" r:id="rId134"/>
    <p:sldId id="496" r:id="rId135"/>
    <p:sldId id="497" r:id="rId136"/>
    <p:sldId id="498" r:id="rId137"/>
    <p:sldId id="499" r:id="rId138"/>
    <p:sldId id="500" r:id="rId139"/>
    <p:sldId id="501" r:id="rId140"/>
    <p:sldId id="502" r:id="rId141"/>
    <p:sldId id="503" r:id="rId142"/>
    <p:sldId id="504" r:id="rId143"/>
    <p:sldId id="505" r:id="rId144"/>
    <p:sldId id="506" r:id="rId145"/>
    <p:sldId id="507" r:id="rId146"/>
    <p:sldId id="508" r:id="rId1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91" autoAdjust="0"/>
  </p:normalViewPr>
  <p:slideViewPr>
    <p:cSldViewPr snapToGrid="0">
      <p:cViewPr varScale="1">
        <p:scale>
          <a:sx n="108" d="100"/>
          <a:sy n="108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viewProps" Target="viewProp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8C80C-788F-4582-AD06-270FBF3A1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7A3B21-D011-448F-B850-AE0924D29B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B243BF-F0C0-479D-9AE1-F02E43FB8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B3013-63EA-4014-B844-7276BC75FAC3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BAFD0-8204-42D6-AB85-C03BF3E1F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F2423-651D-4503-AD0B-7C5473C99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9ACD0-2AB3-49D3-90DD-DF95E472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157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F862D-9F89-43CE-81D5-FA75D04E6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AB895-B29D-4F4F-A3CB-8C5BE03F0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D96B0-D3D1-4775-923A-FF8A4EB20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B3013-63EA-4014-B844-7276BC75FAC3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2FF2E-30DA-4AE0-8143-473AD564F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A56DF-E701-4B6A-9379-B75B5A2D1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9ACD0-2AB3-49D3-90DD-DF95E472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25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B2619-1A65-480D-9A66-23AE5225B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B1BA3-408F-4B4C-8498-C07CDCA55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7381C0-D60C-4525-832D-C1F7483A0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B3013-63EA-4014-B844-7276BC75FAC3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0BC5B-587F-45D0-9584-E510D101A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F66F7-46C4-4E7A-9D4E-1DABAEA88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9ACD0-2AB3-49D3-90DD-DF95E472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301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CEA94-0C14-4702-A269-196F033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88B98-18BD-421B-B78C-AB2692BAD4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DBA79-A656-4933-99CC-700E432BA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6227A-4575-4091-83A2-7439C38D9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B3013-63EA-4014-B844-7276BC75FAC3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E1E3BB-BE45-4651-A59C-C23FE4115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145EF-327E-434B-83A2-3AFD064D5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9ACD0-2AB3-49D3-90DD-DF95E472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30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DE3F7-6E91-4843-9FCF-C54DE4A6C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57074-BBD0-4361-ADC1-F33314908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8D47C4-B66E-4A14-A98D-57D29F7199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6EFF0A-2A5B-4843-BDDF-8BC5EB8CBE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CD5836-2F73-46BA-A6FA-462C62C519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A2448E-23AA-49F6-A56E-4148D59EF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B3013-63EA-4014-B844-7276BC75FAC3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7B239A-31F1-4338-90E8-93E5987B5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3E5735-A7AD-4644-90C7-FCCBD5BEF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9ACD0-2AB3-49D3-90DD-DF95E472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93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D1557-B4E7-47BD-856D-CC516E608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5B8E69-6C27-41AF-91FD-3E948461B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B3013-63EA-4014-B844-7276BC75FAC3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8FE405-3F09-4F9B-BF93-B5A64465F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8B394E-B66E-4043-8CCC-1C40C3134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9ACD0-2AB3-49D3-90DD-DF95E472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40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1EE14F-CD9B-40BC-ABE6-BA9B7BDBB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B3013-63EA-4014-B844-7276BC75FAC3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100DFB-B793-4B45-94E5-DE4D9D9B3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9E9AA6-CA00-479C-95AA-20110398D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9ACD0-2AB3-49D3-90DD-DF95E472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178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10454-7FD6-4BC7-8760-58C310F16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6A4C1-928C-49BC-A7CF-B66E6CAD3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B1657-42D9-4B7C-9A7A-90366C3E53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AA35C-8D72-4F1A-8382-59116D83D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B3013-63EA-4014-B844-7276BC75FAC3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31846A-2C96-40C6-8347-4C01BE0EF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C1E712-2E25-43DB-AA3C-9F5705BCF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9ACD0-2AB3-49D3-90DD-DF95E472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12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61CB9-0B2C-4ED6-BEC2-2C3458E7A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0818EF-7CE1-421D-BDE0-AC83FE2E49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2E753C-7012-4248-A88A-D2D508343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0C4490-EAF9-4D6E-857A-2A3CB4368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B3013-63EA-4014-B844-7276BC75FAC3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0AA44-D918-4DE5-BA2A-CE49ECA10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31A085-755D-48A2-B95C-764752188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9ACD0-2AB3-49D3-90DD-DF95E472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723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E5253-EA0A-4EE9-8FB7-AC95C7DDF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FD0954-5E0A-4583-B57A-3F0DE02FC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F2F5F-CE70-4BE8-A6B4-9F2A9BA50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B3013-63EA-4014-B844-7276BC75FAC3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7F225-FC62-4EFA-A061-F9B2DAED6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8954B-628C-46EF-A044-CA3D016BD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9ACD0-2AB3-49D3-90DD-DF95E472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191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E2A94C-D841-455F-BB64-9D735FC483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AB1F64-47AE-476D-A6B4-FE30FA460E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D3EC4-60C0-422B-BB72-0106101B0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B3013-63EA-4014-B844-7276BC75FAC3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4C3E4-5CBF-490E-B96C-FD389087A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8DD49-5CC7-41B6-A820-C75CAEF43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9ACD0-2AB3-49D3-90DD-DF95E472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173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D3EF90-C566-4888-8FD4-2BED9B6B1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800D0-00C3-4140-A77D-8507D4AAB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44CEB3-E85C-4E37-BC02-E47017F996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B3013-63EA-4014-B844-7276BC75FAC3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B36F2-A0AF-4CF6-B5E6-25966BF52F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6A3DF-F485-4870-B1C8-7CF5190257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9ACD0-2AB3-49D3-90DD-DF95E472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56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gif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10" Type="http://schemas.openxmlformats.org/officeDocument/2006/relationships/image" Target="../media/image111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11" Type="http://schemas.openxmlformats.org/officeDocument/2006/relationships/image" Target="../media/image121.png"/><Relationship Id="rId5" Type="http://schemas.openxmlformats.org/officeDocument/2006/relationships/image" Target="../media/image115.png"/><Relationship Id="rId10" Type="http://schemas.openxmlformats.org/officeDocument/2006/relationships/image" Target="../media/image120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6.png"/><Relationship Id="rId7" Type="http://schemas.openxmlformats.org/officeDocument/2006/relationships/image" Target="../media/image129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272.png"/><Relationship Id="rId4" Type="http://schemas.openxmlformats.org/officeDocument/2006/relationships/image" Target="../media/image12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150.png"/><Relationship Id="rId7" Type="http://schemas.openxmlformats.org/officeDocument/2006/relationships/image" Target="../media/image154.png"/><Relationship Id="rId12" Type="http://schemas.openxmlformats.org/officeDocument/2006/relationships/image" Target="../media/image159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11" Type="http://schemas.openxmlformats.org/officeDocument/2006/relationships/image" Target="../media/image158.png"/><Relationship Id="rId5" Type="http://schemas.openxmlformats.org/officeDocument/2006/relationships/image" Target="../media/image152.png"/><Relationship Id="rId10" Type="http://schemas.openxmlformats.org/officeDocument/2006/relationships/image" Target="../media/image157.png"/><Relationship Id="rId4" Type="http://schemas.openxmlformats.org/officeDocument/2006/relationships/image" Target="../media/image151.png"/><Relationship Id="rId9" Type="http://schemas.openxmlformats.org/officeDocument/2006/relationships/image" Target="../media/image15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149.png"/><Relationship Id="rId7" Type="http://schemas.openxmlformats.org/officeDocument/2006/relationships/image" Target="../media/image164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png"/><Relationship Id="rId9" Type="http://schemas.openxmlformats.org/officeDocument/2006/relationships/image" Target="../media/image16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13" Type="http://schemas.openxmlformats.org/officeDocument/2006/relationships/image" Target="../media/image178.png"/><Relationship Id="rId18" Type="http://schemas.openxmlformats.org/officeDocument/2006/relationships/image" Target="../media/image183.png"/><Relationship Id="rId3" Type="http://schemas.openxmlformats.org/officeDocument/2006/relationships/image" Target="../media/image168.png"/><Relationship Id="rId7" Type="http://schemas.openxmlformats.org/officeDocument/2006/relationships/image" Target="../media/image172.png"/><Relationship Id="rId12" Type="http://schemas.openxmlformats.org/officeDocument/2006/relationships/image" Target="../media/image177.png"/><Relationship Id="rId17" Type="http://schemas.openxmlformats.org/officeDocument/2006/relationships/image" Target="../media/image182.png"/><Relationship Id="rId2" Type="http://schemas.openxmlformats.org/officeDocument/2006/relationships/image" Target="../media/image167.png"/><Relationship Id="rId16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11" Type="http://schemas.openxmlformats.org/officeDocument/2006/relationships/image" Target="../media/image176.png"/><Relationship Id="rId5" Type="http://schemas.openxmlformats.org/officeDocument/2006/relationships/image" Target="../media/image170.png"/><Relationship Id="rId15" Type="http://schemas.openxmlformats.org/officeDocument/2006/relationships/image" Target="../media/image180.png"/><Relationship Id="rId10" Type="http://schemas.openxmlformats.org/officeDocument/2006/relationships/image" Target="../media/image175.png"/><Relationship Id="rId4" Type="http://schemas.openxmlformats.org/officeDocument/2006/relationships/image" Target="../media/image169.png"/><Relationship Id="rId9" Type="http://schemas.openxmlformats.org/officeDocument/2006/relationships/image" Target="../media/image174.png"/><Relationship Id="rId14" Type="http://schemas.openxmlformats.org/officeDocument/2006/relationships/image" Target="../media/image17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image" Target="../media/image195.png"/><Relationship Id="rId3" Type="http://schemas.openxmlformats.org/officeDocument/2006/relationships/image" Target="../media/image185.png"/><Relationship Id="rId7" Type="http://schemas.openxmlformats.org/officeDocument/2006/relationships/image" Target="../media/image189.png"/><Relationship Id="rId12" Type="http://schemas.openxmlformats.org/officeDocument/2006/relationships/image" Target="../media/image194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8.png"/><Relationship Id="rId11" Type="http://schemas.openxmlformats.org/officeDocument/2006/relationships/image" Target="../media/image193.png"/><Relationship Id="rId5" Type="http://schemas.openxmlformats.org/officeDocument/2006/relationships/image" Target="../media/image187.png"/><Relationship Id="rId10" Type="http://schemas.openxmlformats.org/officeDocument/2006/relationships/image" Target="../media/image192.png"/><Relationship Id="rId4" Type="http://schemas.openxmlformats.org/officeDocument/2006/relationships/image" Target="../media/image186.png"/><Relationship Id="rId9" Type="http://schemas.openxmlformats.org/officeDocument/2006/relationships/image" Target="../media/image19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9.png"/><Relationship Id="rId5" Type="http://schemas.openxmlformats.org/officeDocument/2006/relationships/image" Target="../media/image198.png"/><Relationship Id="rId4" Type="http://schemas.openxmlformats.org/officeDocument/2006/relationships/image" Target="../media/image19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13" Type="http://schemas.openxmlformats.org/officeDocument/2006/relationships/image" Target="../media/image211.png"/><Relationship Id="rId3" Type="http://schemas.openxmlformats.org/officeDocument/2006/relationships/image" Target="../media/image201.png"/><Relationship Id="rId7" Type="http://schemas.openxmlformats.org/officeDocument/2006/relationships/image" Target="../media/image205.png"/><Relationship Id="rId12" Type="http://schemas.openxmlformats.org/officeDocument/2006/relationships/image" Target="../media/image210.png"/><Relationship Id="rId2" Type="http://schemas.openxmlformats.org/officeDocument/2006/relationships/image" Target="../media/image200.png"/><Relationship Id="rId16" Type="http://schemas.openxmlformats.org/officeDocument/2006/relationships/image" Target="../media/image2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.png"/><Relationship Id="rId11" Type="http://schemas.openxmlformats.org/officeDocument/2006/relationships/image" Target="../media/image209.png"/><Relationship Id="rId5" Type="http://schemas.openxmlformats.org/officeDocument/2006/relationships/image" Target="../media/image203.png"/><Relationship Id="rId15" Type="http://schemas.openxmlformats.org/officeDocument/2006/relationships/image" Target="../media/image213.png"/><Relationship Id="rId10" Type="http://schemas.openxmlformats.org/officeDocument/2006/relationships/image" Target="../media/image208.png"/><Relationship Id="rId4" Type="http://schemas.openxmlformats.org/officeDocument/2006/relationships/image" Target="../media/image202.png"/><Relationship Id="rId9" Type="http://schemas.openxmlformats.org/officeDocument/2006/relationships/image" Target="../media/image207.png"/><Relationship Id="rId14" Type="http://schemas.openxmlformats.org/officeDocument/2006/relationships/image" Target="../media/image2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7" Type="http://schemas.openxmlformats.org/officeDocument/2006/relationships/image" Target="../media/image219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8.png"/><Relationship Id="rId5" Type="http://schemas.openxmlformats.org/officeDocument/2006/relationships/image" Target="../media/image217.png"/><Relationship Id="rId4" Type="http://schemas.openxmlformats.org/officeDocument/2006/relationships/image" Target="../media/image21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3" Type="http://schemas.openxmlformats.org/officeDocument/2006/relationships/image" Target="../media/image221.png"/><Relationship Id="rId7" Type="http://schemas.openxmlformats.org/officeDocument/2006/relationships/image" Target="../media/image225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4.png"/><Relationship Id="rId11" Type="http://schemas.openxmlformats.org/officeDocument/2006/relationships/image" Target="../media/image229.png"/><Relationship Id="rId5" Type="http://schemas.openxmlformats.org/officeDocument/2006/relationships/image" Target="../media/image223.png"/><Relationship Id="rId10" Type="http://schemas.openxmlformats.org/officeDocument/2006/relationships/image" Target="../media/image228.png"/><Relationship Id="rId4" Type="http://schemas.openxmlformats.org/officeDocument/2006/relationships/image" Target="../media/image222.png"/><Relationship Id="rId9" Type="http://schemas.openxmlformats.org/officeDocument/2006/relationships/image" Target="../media/image22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png"/><Relationship Id="rId3" Type="http://schemas.openxmlformats.org/officeDocument/2006/relationships/image" Target="../media/image230.png"/><Relationship Id="rId7" Type="http://schemas.openxmlformats.org/officeDocument/2006/relationships/image" Target="../media/image234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3.png"/><Relationship Id="rId5" Type="http://schemas.openxmlformats.org/officeDocument/2006/relationships/image" Target="../media/image232.png"/><Relationship Id="rId10" Type="http://schemas.openxmlformats.org/officeDocument/2006/relationships/image" Target="../media/image237.png"/><Relationship Id="rId4" Type="http://schemas.openxmlformats.org/officeDocument/2006/relationships/image" Target="../media/image231.png"/><Relationship Id="rId9" Type="http://schemas.openxmlformats.org/officeDocument/2006/relationships/image" Target="../media/image23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4.png"/><Relationship Id="rId3" Type="http://schemas.openxmlformats.org/officeDocument/2006/relationships/image" Target="../media/image239.png"/><Relationship Id="rId7" Type="http://schemas.openxmlformats.org/officeDocument/2006/relationships/image" Target="../media/image243.png"/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2.png"/><Relationship Id="rId5" Type="http://schemas.openxmlformats.org/officeDocument/2006/relationships/image" Target="../media/image241.png"/><Relationship Id="rId10" Type="http://schemas.openxmlformats.org/officeDocument/2006/relationships/image" Target="../media/image246.png"/><Relationship Id="rId4" Type="http://schemas.openxmlformats.org/officeDocument/2006/relationships/image" Target="../media/image240.png"/><Relationship Id="rId9" Type="http://schemas.openxmlformats.org/officeDocument/2006/relationships/image" Target="../media/image24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2.png"/><Relationship Id="rId3" Type="http://schemas.openxmlformats.org/officeDocument/2006/relationships/image" Target="../media/image247.png"/><Relationship Id="rId7" Type="http://schemas.openxmlformats.org/officeDocument/2006/relationships/image" Target="../media/image251.png"/><Relationship Id="rId12" Type="http://schemas.openxmlformats.org/officeDocument/2006/relationships/image" Target="../media/image255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11" Type="http://schemas.openxmlformats.org/officeDocument/2006/relationships/image" Target="../media/image254.png"/><Relationship Id="rId5" Type="http://schemas.openxmlformats.org/officeDocument/2006/relationships/image" Target="../media/image249.png"/><Relationship Id="rId10" Type="http://schemas.openxmlformats.org/officeDocument/2006/relationships/image" Target="../media/image253.png"/><Relationship Id="rId4" Type="http://schemas.openxmlformats.org/officeDocument/2006/relationships/image" Target="../media/image248.png"/><Relationship Id="rId9" Type="http://schemas.openxmlformats.org/officeDocument/2006/relationships/image" Target="../media/image23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/><Relationship Id="rId3" Type="http://schemas.openxmlformats.org/officeDocument/2006/relationships/image" Target="../media/image257.png"/><Relationship Id="rId7" Type="http://schemas.openxmlformats.org/officeDocument/2006/relationships/image" Target="../media/image261.pn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11" Type="http://schemas.openxmlformats.org/officeDocument/2006/relationships/image" Target="../media/image265.png"/><Relationship Id="rId5" Type="http://schemas.openxmlformats.org/officeDocument/2006/relationships/image" Target="../media/image259.png"/><Relationship Id="rId10" Type="http://schemas.openxmlformats.org/officeDocument/2006/relationships/image" Target="../media/image264.png"/><Relationship Id="rId4" Type="http://schemas.openxmlformats.org/officeDocument/2006/relationships/image" Target="../media/image258.png"/><Relationship Id="rId9" Type="http://schemas.openxmlformats.org/officeDocument/2006/relationships/image" Target="../media/image26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5.png"/><Relationship Id="rId13" Type="http://schemas.openxmlformats.org/officeDocument/2006/relationships/image" Target="../media/image276.png"/><Relationship Id="rId3" Type="http://schemas.openxmlformats.org/officeDocument/2006/relationships/image" Target="../media/image266.png"/><Relationship Id="rId7" Type="http://schemas.openxmlformats.org/officeDocument/2006/relationships/image" Target="../media/image270.png"/><Relationship Id="rId12" Type="http://schemas.openxmlformats.org/officeDocument/2006/relationships/image" Target="../media/image275.png"/><Relationship Id="rId2" Type="http://schemas.openxmlformats.org/officeDocument/2006/relationships/image" Target="../media/image263.png"/><Relationship Id="rId16" Type="http://schemas.openxmlformats.org/officeDocument/2006/relationships/image" Target="../media/image2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9.png"/><Relationship Id="rId11" Type="http://schemas.openxmlformats.org/officeDocument/2006/relationships/image" Target="../media/image274.png"/><Relationship Id="rId5" Type="http://schemas.openxmlformats.org/officeDocument/2006/relationships/image" Target="../media/image268.png"/><Relationship Id="rId15" Type="http://schemas.openxmlformats.org/officeDocument/2006/relationships/image" Target="../media/image278.png"/><Relationship Id="rId10" Type="http://schemas.openxmlformats.org/officeDocument/2006/relationships/image" Target="../media/image273.png"/><Relationship Id="rId4" Type="http://schemas.openxmlformats.org/officeDocument/2006/relationships/image" Target="../media/image267.png"/><Relationship Id="rId9" Type="http://schemas.openxmlformats.org/officeDocument/2006/relationships/image" Target="../media/image271.png"/><Relationship Id="rId14" Type="http://schemas.openxmlformats.org/officeDocument/2006/relationships/image" Target="../media/image27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6.png"/><Relationship Id="rId3" Type="http://schemas.openxmlformats.org/officeDocument/2006/relationships/image" Target="../media/image281.png"/><Relationship Id="rId7" Type="http://schemas.openxmlformats.org/officeDocument/2006/relationships/image" Target="../media/image285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4.png"/><Relationship Id="rId5" Type="http://schemas.openxmlformats.org/officeDocument/2006/relationships/image" Target="../media/image283.png"/><Relationship Id="rId10" Type="http://schemas.openxmlformats.org/officeDocument/2006/relationships/image" Target="../media/image288.png"/><Relationship Id="rId4" Type="http://schemas.openxmlformats.org/officeDocument/2006/relationships/image" Target="../media/image282.png"/><Relationship Id="rId9" Type="http://schemas.openxmlformats.org/officeDocument/2006/relationships/image" Target="../media/image28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2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2.png"/><Relationship Id="rId4" Type="http://schemas.openxmlformats.org/officeDocument/2006/relationships/image" Target="../media/image29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9.png"/><Relationship Id="rId3" Type="http://schemas.openxmlformats.org/officeDocument/2006/relationships/image" Target="../media/image294.png"/><Relationship Id="rId7" Type="http://schemas.openxmlformats.org/officeDocument/2006/relationships/image" Target="../media/image298.png"/><Relationship Id="rId2" Type="http://schemas.openxmlformats.org/officeDocument/2006/relationships/image" Target="../media/image2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7.png"/><Relationship Id="rId5" Type="http://schemas.openxmlformats.org/officeDocument/2006/relationships/image" Target="../media/image296.png"/><Relationship Id="rId10" Type="http://schemas.openxmlformats.org/officeDocument/2006/relationships/image" Target="../media/image301.png"/><Relationship Id="rId4" Type="http://schemas.openxmlformats.org/officeDocument/2006/relationships/image" Target="../media/image295.png"/><Relationship Id="rId9" Type="http://schemas.openxmlformats.org/officeDocument/2006/relationships/image" Target="../media/image30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5.png"/><Relationship Id="rId3" Type="http://schemas.openxmlformats.org/officeDocument/2006/relationships/image" Target="../media/image303.png"/><Relationship Id="rId7" Type="http://schemas.openxmlformats.org/officeDocument/2006/relationships/image" Target="../media/image307.png"/><Relationship Id="rId2" Type="http://schemas.openxmlformats.org/officeDocument/2006/relationships/image" Target="../media/image3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6.png"/><Relationship Id="rId5" Type="http://schemas.openxmlformats.org/officeDocument/2006/relationships/image" Target="../media/image305.png"/><Relationship Id="rId4" Type="http://schemas.openxmlformats.org/officeDocument/2006/relationships/image" Target="../media/image30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4.png"/><Relationship Id="rId13" Type="http://schemas.openxmlformats.org/officeDocument/2006/relationships/image" Target="../media/image319.png"/><Relationship Id="rId3" Type="http://schemas.openxmlformats.org/officeDocument/2006/relationships/image" Target="../media/image309.png"/><Relationship Id="rId7" Type="http://schemas.openxmlformats.org/officeDocument/2006/relationships/image" Target="../media/image313.png"/><Relationship Id="rId12" Type="http://schemas.openxmlformats.org/officeDocument/2006/relationships/image" Target="../media/image318.png"/><Relationship Id="rId2" Type="http://schemas.openxmlformats.org/officeDocument/2006/relationships/image" Target="../media/image3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2.png"/><Relationship Id="rId11" Type="http://schemas.openxmlformats.org/officeDocument/2006/relationships/image" Target="../media/image317.png"/><Relationship Id="rId5" Type="http://schemas.openxmlformats.org/officeDocument/2006/relationships/image" Target="../media/image311.png"/><Relationship Id="rId10" Type="http://schemas.openxmlformats.org/officeDocument/2006/relationships/image" Target="../media/image316.png"/><Relationship Id="rId4" Type="http://schemas.openxmlformats.org/officeDocument/2006/relationships/image" Target="../media/image310.png"/><Relationship Id="rId9" Type="http://schemas.openxmlformats.org/officeDocument/2006/relationships/image" Target="../media/image31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5.png"/><Relationship Id="rId3" Type="http://schemas.openxmlformats.org/officeDocument/2006/relationships/image" Target="../media/image320.png"/><Relationship Id="rId7" Type="http://schemas.openxmlformats.org/officeDocument/2006/relationships/image" Target="../media/image324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3.png"/><Relationship Id="rId5" Type="http://schemas.openxmlformats.org/officeDocument/2006/relationships/image" Target="../media/image322.png"/><Relationship Id="rId4" Type="http://schemas.openxmlformats.org/officeDocument/2006/relationships/image" Target="../media/image32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2.png"/><Relationship Id="rId3" Type="http://schemas.openxmlformats.org/officeDocument/2006/relationships/image" Target="../media/image327.png"/><Relationship Id="rId7" Type="http://schemas.openxmlformats.org/officeDocument/2006/relationships/image" Target="../media/image331.png"/><Relationship Id="rId12" Type="http://schemas.openxmlformats.org/officeDocument/2006/relationships/image" Target="../media/image480.png"/><Relationship Id="rId2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0.png"/><Relationship Id="rId11" Type="http://schemas.openxmlformats.org/officeDocument/2006/relationships/image" Target="../media/image479.png"/><Relationship Id="rId5" Type="http://schemas.openxmlformats.org/officeDocument/2006/relationships/image" Target="../media/image329.png"/><Relationship Id="rId10" Type="http://schemas.openxmlformats.org/officeDocument/2006/relationships/image" Target="../media/image334.png"/><Relationship Id="rId4" Type="http://schemas.openxmlformats.org/officeDocument/2006/relationships/image" Target="../media/image328.png"/><Relationship Id="rId9" Type="http://schemas.openxmlformats.org/officeDocument/2006/relationships/image" Target="../media/image33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3" Type="http://schemas.openxmlformats.org/officeDocument/2006/relationships/image" Target="../media/image294.png"/><Relationship Id="rId7" Type="http://schemas.openxmlformats.org/officeDocument/2006/relationships/image" Target="../media/image339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8.png"/><Relationship Id="rId11" Type="http://schemas.openxmlformats.org/officeDocument/2006/relationships/image" Target="../media/image343.png"/><Relationship Id="rId5" Type="http://schemas.openxmlformats.org/officeDocument/2006/relationships/image" Target="../media/image337.png"/><Relationship Id="rId10" Type="http://schemas.openxmlformats.org/officeDocument/2006/relationships/image" Target="../media/image342.png"/><Relationship Id="rId4" Type="http://schemas.openxmlformats.org/officeDocument/2006/relationships/image" Target="../media/image336.png"/><Relationship Id="rId9" Type="http://schemas.openxmlformats.org/officeDocument/2006/relationships/image" Target="../media/image34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png"/><Relationship Id="rId13" Type="http://schemas.openxmlformats.org/officeDocument/2006/relationships/image" Target="../media/image355.png"/><Relationship Id="rId3" Type="http://schemas.openxmlformats.org/officeDocument/2006/relationships/image" Target="../media/image345.png"/><Relationship Id="rId7" Type="http://schemas.openxmlformats.org/officeDocument/2006/relationships/image" Target="../media/image349.png"/><Relationship Id="rId12" Type="http://schemas.openxmlformats.org/officeDocument/2006/relationships/image" Target="../media/image354.png"/><Relationship Id="rId2" Type="http://schemas.openxmlformats.org/officeDocument/2006/relationships/image" Target="../media/image3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8.png"/><Relationship Id="rId11" Type="http://schemas.openxmlformats.org/officeDocument/2006/relationships/image" Target="../media/image353.png"/><Relationship Id="rId5" Type="http://schemas.openxmlformats.org/officeDocument/2006/relationships/image" Target="../media/image347.png"/><Relationship Id="rId15" Type="http://schemas.openxmlformats.org/officeDocument/2006/relationships/image" Target="../media/image357.png"/><Relationship Id="rId10" Type="http://schemas.openxmlformats.org/officeDocument/2006/relationships/image" Target="../media/image352.png"/><Relationship Id="rId4" Type="http://schemas.openxmlformats.org/officeDocument/2006/relationships/image" Target="../media/image346.png"/><Relationship Id="rId9" Type="http://schemas.openxmlformats.org/officeDocument/2006/relationships/image" Target="../media/image351.png"/><Relationship Id="rId14" Type="http://schemas.openxmlformats.org/officeDocument/2006/relationships/image" Target="../media/image35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4.png"/><Relationship Id="rId13" Type="http://schemas.openxmlformats.org/officeDocument/2006/relationships/image" Target="../media/image369.png"/><Relationship Id="rId3" Type="http://schemas.openxmlformats.org/officeDocument/2006/relationships/image" Target="../media/image359.png"/><Relationship Id="rId7" Type="http://schemas.openxmlformats.org/officeDocument/2006/relationships/image" Target="../media/image363.png"/><Relationship Id="rId12" Type="http://schemas.openxmlformats.org/officeDocument/2006/relationships/image" Target="../media/image368.png"/><Relationship Id="rId17" Type="http://schemas.openxmlformats.org/officeDocument/2006/relationships/image" Target="../media/image373.png"/><Relationship Id="rId2" Type="http://schemas.openxmlformats.org/officeDocument/2006/relationships/image" Target="../media/image358.png"/><Relationship Id="rId16" Type="http://schemas.openxmlformats.org/officeDocument/2006/relationships/image" Target="../media/image3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2.png"/><Relationship Id="rId11" Type="http://schemas.openxmlformats.org/officeDocument/2006/relationships/image" Target="../media/image367.png"/><Relationship Id="rId5" Type="http://schemas.openxmlformats.org/officeDocument/2006/relationships/image" Target="../media/image361.png"/><Relationship Id="rId15" Type="http://schemas.openxmlformats.org/officeDocument/2006/relationships/image" Target="../media/image371.png"/><Relationship Id="rId10" Type="http://schemas.openxmlformats.org/officeDocument/2006/relationships/image" Target="../media/image366.png"/><Relationship Id="rId4" Type="http://schemas.openxmlformats.org/officeDocument/2006/relationships/image" Target="../media/image360.png"/><Relationship Id="rId9" Type="http://schemas.openxmlformats.org/officeDocument/2006/relationships/image" Target="../media/image365.png"/><Relationship Id="rId14" Type="http://schemas.openxmlformats.org/officeDocument/2006/relationships/image" Target="../media/image37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9.png"/><Relationship Id="rId13" Type="http://schemas.openxmlformats.org/officeDocument/2006/relationships/image" Target="../media/image384.png"/><Relationship Id="rId3" Type="http://schemas.openxmlformats.org/officeDocument/2006/relationships/image" Target="../media/image374.png"/><Relationship Id="rId7" Type="http://schemas.openxmlformats.org/officeDocument/2006/relationships/image" Target="../media/image378.png"/><Relationship Id="rId12" Type="http://schemas.openxmlformats.org/officeDocument/2006/relationships/image" Target="../media/image383.png"/><Relationship Id="rId2" Type="http://schemas.openxmlformats.org/officeDocument/2006/relationships/image" Target="../media/image372.png"/><Relationship Id="rId16" Type="http://schemas.openxmlformats.org/officeDocument/2006/relationships/image" Target="../media/image3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7.png"/><Relationship Id="rId11" Type="http://schemas.openxmlformats.org/officeDocument/2006/relationships/image" Target="../media/image382.png"/><Relationship Id="rId5" Type="http://schemas.openxmlformats.org/officeDocument/2006/relationships/image" Target="../media/image376.png"/><Relationship Id="rId15" Type="http://schemas.openxmlformats.org/officeDocument/2006/relationships/image" Target="../media/image386.png"/><Relationship Id="rId10" Type="http://schemas.openxmlformats.org/officeDocument/2006/relationships/image" Target="../media/image381.png"/><Relationship Id="rId4" Type="http://schemas.openxmlformats.org/officeDocument/2006/relationships/image" Target="../media/image375.png"/><Relationship Id="rId9" Type="http://schemas.openxmlformats.org/officeDocument/2006/relationships/image" Target="../media/image380.png"/><Relationship Id="rId14" Type="http://schemas.openxmlformats.org/officeDocument/2006/relationships/image" Target="../media/image38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9.png"/><Relationship Id="rId2" Type="http://schemas.openxmlformats.org/officeDocument/2006/relationships/image" Target="../media/image3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7.png"/><Relationship Id="rId3" Type="http://schemas.openxmlformats.org/officeDocument/2006/relationships/image" Target="../media/image392.png"/><Relationship Id="rId7" Type="http://schemas.openxmlformats.org/officeDocument/2006/relationships/image" Target="../media/image396.png"/><Relationship Id="rId2" Type="http://schemas.openxmlformats.org/officeDocument/2006/relationships/image" Target="../media/image3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5.png"/><Relationship Id="rId11" Type="http://schemas.openxmlformats.org/officeDocument/2006/relationships/image" Target="../media/image400.png"/><Relationship Id="rId5" Type="http://schemas.openxmlformats.org/officeDocument/2006/relationships/image" Target="../media/image394.png"/><Relationship Id="rId10" Type="http://schemas.openxmlformats.org/officeDocument/2006/relationships/image" Target="../media/image399.png"/><Relationship Id="rId4" Type="http://schemas.openxmlformats.org/officeDocument/2006/relationships/image" Target="../media/image393.png"/><Relationship Id="rId9" Type="http://schemas.openxmlformats.org/officeDocument/2006/relationships/image" Target="../media/image39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6.png"/><Relationship Id="rId3" Type="http://schemas.openxmlformats.org/officeDocument/2006/relationships/image" Target="../media/image401.png"/><Relationship Id="rId7" Type="http://schemas.openxmlformats.org/officeDocument/2006/relationships/image" Target="../media/image405.png"/><Relationship Id="rId2" Type="http://schemas.openxmlformats.org/officeDocument/2006/relationships/image" Target="../media/image3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4.png"/><Relationship Id="rId5" Type="http://schemas.openxmlformats.org/officeDocument/2006/relationships/image" Target="../media/image403.png"/><Relationship Id="rId4" Type="http://schemas.openxmlformats.org/officeDocument/2006/relationships/image" Target="../media/image402.png"/><Relationship Id="rId9" Type="http://schemas.openxmlformats.org/officeDocument/2006/relationships/image" Target="../media/image40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9.png"/><Relationship Id="rId2" Type="http://schemas.openxmlformats.org/officeDocument/2006/relationships/image" Target="../media/image4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2.png"/><Relationship Id="rId5" Type="http://schemas.openxmlformats.org/officeDocument/2006/relationships/image" Target="../media/image411.png"/><Relationship Id="rId4" Type="http://schemas.openxmlformats.org/officeDocument/2006/relationships/image" Target="../media/image41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9.png"/><Relationship Id="rId3" Type="http://schemas.openxmlformats.org/officeDocument/2006/relationships/image" Target="../media/image414.png"/><Relationship Id="rId7" Type="http://schemas.openxmlformats.org/officeDocument/2006/relationships/image" Target="../media/image418.png"/><Relationship Id="rId2" Type="http://schemas.openxmlformats.org/officeDocument/2006/relationships/image" Target="../media/image4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7.png"/><Relationship Id="rId5" Type="http://schemas.openxmlformats.org/officeDocument/2006/relationships/image" Target="../media/image416.png"/><Relationship Id="rId4" Type="http://schemas.openxmlformats.org/officeDocument/2006/relationships/image" Target="../media/image415.png"/><Relationship Id="rId9" Type="http://schemas.openxmlformats.org/officeDocument/2006/relationships/image" Target="../media/image42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7.png"/><Relationship Id="rId3" Type="http://schemas.openxmlformats.org/officeDocument/2006/relationships/image" Target="../media/image422.png"/><Relationship Id="rId7" Type="http://schemas.openxmlformats.org/officeDocument/2006/relationships/image" Target="../media/image426.png"/><Relationship Id="rId12" Type="http://schemas.openxmlformats.org/officeDocument/2006/relationships/image" Target="../media/image431.png"/><Relationship Id="rId2" Type="http://schemas.openxmlformats.org/officeDocument/2006/relationships/image" Target="../media/image4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5.png"/><Relationship Id="rId11" Type="http://schemas.openxmlformats.org/officeDocument/2006/relationships/image" Target="../media/image430.png"/><Relationship Id="rId5" Type="http://schemas.openxmlformats.org/officeDocument/2006/relationships/image" Target="../media/image424.png"/><Relationship Id="rId10" Type="http://schemas.openxmlformats.org/officeDocument/2006/relationships/image" Target="../media/image429.png"/><Relationship Id="rId4" Type="http://schemas.openxmlformats.org/officeDocument/2006/relationships/image" Target="../media/image423.png"/><Relationship Id="rId9" Type="http://schemas.openxmlformats.org/officeDocument/2006/relationships/image" Target="../media/image42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8.png"/><Relationship Id="rId3" Type="http://schemas.openxmlformats.org/officeDocument/2006/relationships/image" Target="../media/image433.png"/><Relationship Id="rId7" Type="http://schemas.openxmlformats.org/officeDocument/2006/relationships/image" Target="../media/image437.png"/><Relationship Id="rId2" Type="http://schemas.openxmlformats.org/officeDocument/2006/relationships/image" Target="../media/image4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6.png"/><Relationship Id="rId5" Type="http://schemas.openxmlformats.org/officeDocument/2006/relationships/image" Target="../media/image435.png"/><Relationship Id="rId10" Type="http://schemas.openxmlformats.org/officeDocument/2006/relationships/image" Target="../media/image440.png"/><Relationship Id="rId4" Type="http://schemas.openxmlformats.org/officeDocument/2006/relationships/image" Target="../media/image434.png"/><Relationship Id="rId9" Type="http://schemas.openxmlformats.org/officeDocument/2006/relationships/image" Target="../media/image43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7.png"/><Relationship Id="rId13" Type="http://schemas.openxmlformats.org/officeDocument/2006/relationships/image" Target="../media/image452.png"/><Relationship Id="rId3" Type="http://schemas.openxmlformats.org/officeDocument/2006/relationships/image" Target="../media/image442.png"/><Relationship Id="rId7" Type="http://schemas.openxmlformats.org/officeDocument/2006/relationships/image" Target="../media/image446.png"/><Relationship Id="rId12" Type="http://schemas.openxmlformats.org/officeDocument/2006/relationships/image" Target="../media/image451.png"/><Relationship Id="rId2" Type="http://schemas.openxmlformats.org/officeDocument/2006/relationships/image" Target="../media/image4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5.png"/><Relationship Id="rId11" Type="http://schemas.openxmlformats.org/officeDocument/2006/relationships/image" Target="../media/image450.png"/><Relationship Id="rId5" Type="http://schemas.openxmlformats.org/officeDocument/2006/relationships/image" Target="../media/image444.png"/><Relationship Id="rId10" Type="http://schemas.openxmlformats.org/officeDocument/2006/relationships/image" Target="../media/image449.png"/><Relationship Id="rId4" Type="http://schemas.openxmlformats.org/officeDocument/2006/relationships/image" Target="../media/image443.png"/><Relationship Id="rId9" Type="http://schemas.openxmlformats.org/officeDocument/2006/relationships/image" Target="../media/image44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9.png"/><Relationship Id="rId3" Type="http://schemas.openxmlformats.org/officeDocument/2006/relationships/image" Target="../media/image454.png"/><Relationship Id="rId7" Type="http://schemas.openxmlformats.org/officeDocument/2006/relationships/image" Target="../media/image458.png"/><Relationship Id="rId2" Type="http://schemas.openxmlformats.org/officeDocument/2006/relationships/image" Target="../media/image4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7.png"/><Relationship Id="rId5" Type="http://schemas.openxmlformats.org/officeDocument/2006/relationships/image" Target="../media/image456.png"/><Relationship Id="rId10" Type="http://schemas.openxmlformats.org/officeDocument/2006/relationships/image" Target="../media/image461.png"/><Relationship Id="rId4" Type="http://schemas.openxmlformats.org/officeDocument/2006/relationships/image" Target="../media/image455.png"/><Relationship Id="rId9" Type="http://schemas.openxmlformats.org/officeDocument/2006/relationships/image" Target="../media/image46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8.png"/><Relationship Id="rId3" Type="http://schemas.openxmlformats.org/officeDocument/2006/relationships/image" Target="../media/image463.png"/><Relationship Id="rId7" Type="http://schemas.openxmlformats.org/officeDocument/2006/relationships/image" Target="../media/image467.png"/><Relationship Id="rId12" Type="http://schemas.openxmlformats.org/officeDocument/2006/relationships/image" Target="../media/image472.png"/><Relationship Id="rId2" Type="http://schemas.openxmlformats.org/officeDocument/2006/relationships/image" Target="../media/image4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6.png"/><Relationship Id="rId11" Type="http://schemas.openxmlformats.org/officeDocument/2006/relationships/image" Target="../media/image471.png"/><Relationship Id="rId5" Type="http://schemas.openxmlformats.org/officeDocument/2006/relationships/image" Target="../media/image465.png"/><Relationship Id="rId10" Type="http://schemas.openxmlformats.org/officeDocument/2006/relationships/image" Target="../media/image470.png"/><Relationship Id="rId4" Type="http://schemas.openxmlformats.org/officeDocument/2006/relationships/image" Target="../media/image464.png"/><Relationship Id="rId9" Type="http://schemas.openxmlformats.org/officeDocument/2006/relationships/image" Target="../media/image46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6.png"/><Relationship Id="rId3" Type="http://schemas.openxmlformats.org/officeDocument/2006/relationships/image" Target="../media/image474.png"/><Relationship Id="rId7" Type="http://schemas.openxmlformats.org/officeDocument/2006/relationships/image" Target="../media/image478.png"/><Relationship Id="rId2" Type="http://schemas.openxmlformats.org/officeDocument/2006/relationships/image" Target="../media/image4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7.png"/><Relationship Id="rId5" Type="http://schemas.openxmlformats.org/officeDocument/2006/relationships/image" Target="../media/image476.png"/><Relationship Id="rId4" Type="http://schemas.openxmlformats.org/officeDocument/2006/relationships/image" Target="../media/image475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7.png"/><Relationship Id="rId3" Type="http://schemas.openxmlformats.org/officeDocument/2006/relationships/image" Target="../media/image482.png"/><Relationship Id="rId7" Type="http://schemas.openxmlformats.org/officeDocument/2006/relationships/image" Target="../media/image486.png"/><Relationship Id="rId2" Type="http://schemas.openxmlformats.org/officeDocument/2006/relationships/image" Target="../media/image4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5.png"/><Relationship Id="rId11" Type="http://schemas.openxmlformats.org/officeDocument/2006/relationships/image" Target="../media/image490.png"/><Relationship Id="rId5" Type="http://schemas.openxmlformats.org/officeDocument/2006/relationships/image" Target="../media/image484.png"/><Relationship Id="rId10" Type="http://schemas.openxmlformats.org/officeDocument/2006/relationships/image" Target="../media/image489.png"/><Relationship Id="rId4" Type="http://schemas.openxmlformats.org/officeDocument/2006/relationships/image" Target="../media/image483.png"/><Relationship Id="rId9" Type="http://schemas.openxmlformats.org/officeDocument/2006/relationships/image" Target="../media/image48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6.png"/><Relationship Id="rId3" Type="http://schemas.openxmlformats.org/officeDocument/2006/relationships/image" Target="../media/image492.png"/><Relationship Id="rId7" Type="http://schemas.openxmlformats.org/officeDocument/2006/relationships/image" Target="../media/image495.png"/><Relationship Id="rId2" Type="http://schemas.openxmlformats.org/officeDocument/2006/relationships/image" Target="../media/image4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4.png"/><Relationship Id="rId11" Type="http://schemas.openxmlformats.org/officeDocument/2006/relationships/image" Target="../media/image499.png"/><Relationship Id="rId5" Type="http://schemas.openxmlformats.org/officeDocument/2006/relationships/image" Target="../media/image493.png"/><Relationship Id="rId10" Type="http://schemas.openxmlformats.org/officeDocument/2006/relationships/image" Target="../media/image498.png"/><Relationship Id="rId4" Type="http://schemas.openxmlformats.org/officeDocument/2006/relationships/image" Target="../media/image486.png"/><Relationship Id="rId9" Type="http://schemas.openxmlformats.org/officeDocument/2006/relationships/image" Target="../media/image49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7" Type="http://schemas.openxmlformats.org/officeDocument/2006/relationships/image" Target="../media/image505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4.png"/><Relationship Id="rId5" Type="http://schemas.openxmlformats.org/officeDocument/2006/relationships/image" Target="../media/image503.png"/><Relationship Id="rId4" Type="http://schemas.openxmlformats.org/officeDocument/2006/relationships/image" Target="../media/image502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1.png"/><Relationship Id="rId3" Type="http://schemas.openxmlformats.org/officeDocument/2006/relationships/image" Target="../media/image507.png"/><Relationship Id="rId7" Type="http://schemas.openxmlformats.org/officeDocument/2006/relationships/image" Target="../media/image607.png"/><Relationship Id="rId2" Type="http://schemas.openxmlformats.org/officeDocument/2006/relationships/image" Target="../media/image5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11" Type="http://schemas.openxmlformats.org/officeDocument/2006/relationships/image" Target="../media/image514.png"/><Relationship Id="rId5" Type="http://schemas.openxmlformats.org/officeDocument/2006/relationships/image" Target="../media/image509.png"/><Relationship Id="rId10" Type="http://schemas.openxmlformats.org/officeDocument/2006/relationships/image" Target="../media/image513.png"/><Relationship Id="rId4" Type="http://schemas.openxmlformats.org/officeDocument/2006/relationships/image" Target="../media/image508.png"/><Relationship Id="rId9" Type="http://schemas.openxmlformats.org/officeDocument/2006/relationships/image" Target="../media/image51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6.png"/><Relationship Id="rId7" Type="http://schemas.openxmlformats.org/officeDocument/2006/relationships/image" Target="../media/image501.png"/><Relationship Id="rId2" Type="http://schemas.openxmlformats.org/officeDocument/2006/relationships/image" Target="../media/image5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9.png"/><Relationship Id="rId5" Type="http://schemas.openxmlformats.org/officeDocument/2006/relationships/image" Target="../media/image518.png"/><Relationship Id="rId4" Type="http://schemas.openxmlformats.org/officeDocument/2006/relationships/image" Target="../media/image51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6.png"/><Relationship Id="rId3" Type="http://schemas.openxmlformats.org/officeDocument/2006/relationships/image" Target="../media/image521.png"/><Relationship Id="rId7" Type="http://schemas.openxmlformats.org/officeDocument/2006/relationships/image" Target="../media/image525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4.png"/><Relationship Id="rId5" Type="http://schemas.openxmlformats.org/officeDocument/2006/relationships/image" Target="../media/image523.png"/><Relationship Id="rId10" Type="http://schemas.openxmlformats.org/officeDocument/2006/relationships/image" Target="../media/image528.png"/><Relationship Id="rId4" Type="http://schemas.openxmlformats.org/officeDocument/2006/relationships/image" Target="../media/image522.png"/><Relationship Id="rId9" Type="http://schemas.openxmlformats.org/officeDocument/2006/relationships/image" Target="../media/image527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4.png"/><Relationship Id="rId3" Type="http://schemas.openxmlformats.org/officeDocument/2006/relationships/image" Target="../media/image528.png"/><Relationship Id="rId7" Type="http://schemas.openxmlformats.org/officeDocument/2006/relationships/image" Target="../media/image533.png"/><Relationship Id="rId2" Type="http://schemas.openxmlformats.org/officeDocument/2006/relationships/image" Target="../media/image5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2.png"/><Relationship Id="rId5" Type="http://schemas.openxmlformats.org/officeDocument/2006/relationships/image" Target="../media/image531.png"/><Relationship Id="rId10" Type="http://schemas.openxmlformats.org/officeDocument/2006/relationships/image" Target="../media/image536.png"/><Relationship Id="rId4" Type="http://schemas.openxmlformats.org/officeDocument/2006/relationships/image" Target="../media/image530.png"/><Relationship Id="rId9" Type="http://schemas.openxmlformats.org/officeDocument/2006/relationships/image" Target="../media/image53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2.png"/><Relationship Id="rId13" Type="http://schemas.openxmlformats.org/officeDocument/2006/relationships/image" Target="../media/image547.png"/><Relationship Id="rId3" Type="http://schemas.openxmlformats.org/officeDocument/2006/relationships/image" Target="../media/image537.png"/><Relationship Id="rId7" Type="http://schemas.openxmlformats.org/officeDocument/2006/relationships/image" Target="../media/image541.png"/><Relationship Id="rId12" Type="http://schemas.openxmlformats.org/officeDocument/2006/relationships/image" Target="../media/image546.png"/><Relationship Id="rId2" Type="http://schemas.openxmlformats.org/officeDocument/2006/relationships/image" Target="../media/image5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0.png"/><Relationship Id="rId11" Type="http://schemas.openxmlformats.org/officeDocument/2006/relationships/image" Target="../media/image545.png"/><Relationship Id="rId5" Type="http://schemas.openxmlformats.org/officeDocument/2006/relationships/image" Target="../media/image539.png"/><Relationship Id="rId15" Type="http://schemas.openxmlformats.org/officeDocument/2006/relationships/image" Target="../media/image549.png"/><Relationship Id="rId10" Type="http://schemas.openxmlformats.org/officeDocument/2006/relationships/image" Target="../media/image544.png"/><Relationship Id="rId4" Type="http://schemas.openxmlformats.org/officeDocument/2006/relationships/image" Target="../media/image538.png"/><Relationship Id="rId9" Type="http://schemas.openxmlformats.org/officeDocument/2006/relationships/image" Target="../media/image543.png"/><Relationship Id="rId14" Type="http://schemas.openxmlformats.org/officeDocument/2006/relationships/image" Target="../media/image54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1.png"/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4.png"/><Relationship Id="rId5" Type="http://schemas.openxmlformats.org/officeDocument/2006/relationships/image" Target="../media/image553.png"/><Relationship Id="rId4" Type="http://schemas.openxmlformats.org/officeDocument/2006/relationships/image" Target="../media/image55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6.png"/><Relationship Id="rId2" Type="http://schemas.openxmlformats.org/officeDocument/2006/relationships/image" Target="../media/image55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8.png"/><Relationship Id="rId7" Type="http://schemas.openxmlformats.org/officeDocument/2006/relationships/image" Target="../media/image562.png"/><Relationship Id="rId2" Type="http://schemas.openxmlformats.org/officeDocument/2006/relationships/image" Target="../media/image5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1.png"/><Relationship Id="rId5" Type="http://schemas.openxmlformats.org/officeDocument/2006/relationships/image" Target="../media/image560.png"/><Relationship Id="rId4" Type="http://schemas.openxmlformats.org/officeDocument/2006/relationships/image" Target="../media/image55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4.png"/><Relationship Id="rId2" Type="http://schemas.openxmlformats.org/officeDocument/2006/relationships/image" Target="../media/image5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5.gi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7.gif"/><Relationship Id="rId2" Type="http://schemas.openxmlformats.org/officeDocument/2006/relationships/image" Target="../media/image566.gif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3.png"/><Relationship Id="rId3" Type="http://schemas.openxmlformats.org/officeDocument/2006/relationships/image" Target="../media/image569.png"/><Relationship Id="rId7" Type="http://schemas.openxmlformats.org/officeDocument/2006/relationships/image" Target="../media/image572.png"/><Relationship Id="rId2" Type="http://schemas.openxmlformats.org/officeDocument/2006/relationships/image" Target="../media/image5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1.png"/><Relationship Id="rId5" Type="http://schemas.openxmlformats.org/officeDocument/2006/relationships/image" Target="../media/image570.png"/><Relationship Id="rId4" Type="http://schemas.openxmlformats.org/officeDocument/2006/relationships/image" Target="../media/image553.png"/><Relationship Id="rId9" Type="http://schemas.openxmlformats.org/officeDocument/2006/relationships/image" Target="../media/image574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1.png"/><Relationship Id="rId3" Type="http://schemas.openxmlformats.org/officeDocument/2006/relationships/image" Target="../media/image576.png"/><Relationship Id="rId7" Type="http://schemas.openxmlformats.org/officeDocument/2006/relationships/image" Target="../media/image580.png"/><Relationship Id="rId2" Type="http://schemas.openxmlformats.org/officeDocument/2006/relationships/image" Target="../media/image5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9.png"/><Relationship Id="rId5" Type="http://schemas.openxmlformats.org/officeDocument/2006/relationships/image" Target="../media/image578.png"/><Relationship Id="rId4" Type="http://schemas.openxmlformats.org/officeDocument/2006/relationships/image" Target="../media/image577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8.png"/><Relationship Id="rId13" Type="http://schemas.openxmlformats.org/officeDocument/2006/relationships/image" Target="../media/image593.png"/><Relationship Id="rId3" Type="http://schemas.openxmlformats.org/officeDocument/2006/relationships/image" Target="../media/image583.png"/><Relationship Id="rId7" Type="http://schemas.openxmlformats.org/officeDocument/2006/relationships/image" Target="../media/image587.png"/><Relationship Id="rId12" Type="http://schemas.openxmlformats.org/officeDocument/2006/relationships/image" Target="../media/image592.png"/><Relationship Id="rId2" Type="http://schemas.openxmlformats.org/officeDocument/2006/relationships/image" Target="../media/image5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6.png"/><Relationship Id="rId11" Type="http://schemas.openxmlformats.org/officeDocument/2006/relationships/image" Target="../media/image591.png"/><Relationship Id="rId5" Type="http://schemas.openxmlformats.org/officeDocument/2006/relationships/image" Target="../media/image585.png"/><Relationship Id="rId10" Type="http://schemas.openxmlformats.org/officeDocument/2006/relationships/image" Target="../media/image590.png"/><Relationship Id="rId4" Type="http://schemas.openxmlformats.org/officeDocument/2006/relationships/image" Target="../media/image584.png"/><Relationship Id="rId9" Type="http://schemas.openxmlformats.org/officeDocument/2006/relationships/image" Target="../media/image589.png"/><Relationship Id="rId14" Type="http://schemas.openxmlformats.org/officeDocument/2006/relationships/image" Target="../media/image594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1.png"/><Relationship Id="rId3" Type="http://schemas.openxmlformats.org/officeDocument/2006/relationships/image" Target="../media/image596.png"/><Relationship Id="rId7" Type="http://schemas.openxmlformats.org/officeDocument/2006/relationships/image" Target="../media/image600.png"/><Relationship Id="rId2" Type="http://schemas.openxmlformats.org/officeDocument/2006/relationships/image" Target="../media/image5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9.png"/><Relationship Id="rId5" Type="http://schemas.openxmlformats.org/officeDocument/2006/relationships/image" Target="../media/image598.png"/><Relationship Id="rId10" Type="http://schemas.openxmlformats.org/officeDocument/2006/relationships/image" Target="../media/image603.png"/><Relationship Id="rId4" Type="http://schemas.openxmlformats.org/officeDocument/2006/relationships/image" Target="../media/image597.png"/><Relationship Id="rId9" Type="http://schemas.openxmlformats.org/officeDocument/2006/relationships/image" Target="../media/image602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0.png"/><Relationship Id="rId3" Type="http://schemas.openxmlformats.org/officeDocument/2006/relationships/image" Target="../media/image604.png"/><Relationship Id="rId7" Type="http://schemas.openxmlformats.org/officeDocument/2006/relationships/image" Target="../media/image609.png"/><Relationship Id="rId2" Type="http://schemas.openxmlformats.org/officeDocument/2006/relationships/image" Target="../media/image5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8.png"/><Relationship Id="rId11" Type="http://schemas.openxmlformats.org/officeDocument/2006/relationships/image" Target="../media/image613.png"/><Relationship Id="rId5" Type="http://schemas.openxmlformats.org/officeDocument/2006/relationships/image" Target="../media/image606.png"/><Relationship Id="rId10" Type="http://schemas.openxmlformats.org/officeDocument/2006/relationships/image" Target="../media/image612.png"/><Relationship Id="rId4" Type="http://schemas.openxmlformats.org/officeDocument/2006/relationships/image" Target="../media/image605.png"/><Relationship Id="rId9" Type="http://schemas.openxmlformats.org/officeDocument/2006/relationships/image" Target="../media/image611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9.png"/><Relationship Id="rId13" Type="http://schemas.openxmlformats.org/officeDocument/2006/relationships/image" Target="../media/image624.png"/><Relationship Id="rId3" Type="http://schemas.openxmlformats.org/officeDocument/2006/relationships/image" Target="../media/image614.png"/><Relationship Id="rId7" Type="http://schemas.openxmlformats.org/officeDocument/2006/relationships/image" Target="../media/image618.png"/><Relationship Id="rId12" Type="http://schemas.openxmlformats.org/officeDocument/2006/relationships/image" Target="../media/image623.png"/><Relationship Id="rId2" Type="http://schemas.openxmlformats.org/officeDocument/2006/relationships/image" Target="../media/image5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7.png"/><Relationship Id="rId11" Type="http://schemas.openxmlformats.org/officeDocument/2006/relationships/image" Target="../media/image622.png"/><Relationship Id="rId5" Type="http://schemas.openxmlformats.org/officeDocument/2006/relationships/image" Target="../media/image616.png"/><Relationship Id="rId10" Type="http://schemas.openxmlformats.org/officeDocument/2006/relationships/image" Target="../media/image621.png"/><Relationship Id="rId4" Type="http://schemas.openxmlformats.org/officeDocument/2006/relationships/image" Target="../media/image615.png"/><Relationship Id="rId9" Type="http://schemas.openxmlformats.org/officeDocument/2006/relationships/image" Target="../media/image620.png"/><Relationship Id="rId14" Type="http://schemas.openxmlformats.org/officeDocument/2006/relationships/image" Target="../media/image62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7.png"/><Relationship Id="rId2" Type="http://schemas.openxmlformats.org/officeDocument/2006/relationships/image" Target="../media/image6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0.png"/><Relationship Id="rId5" Type="http://schemas.openxmlformats.org/officeDocument/2006/relationships/image" Target="../media/image629.png"/><Relationship Id="rId4" Type="http://schemas.openxmlformats.org/officeDocument/2006/relationships/image" Target="../media/image628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3.png"/><Relationship Id="rId7" Type="http://schemas.openxmlformats.org/officeDocument/2006/relationships/image" Target="../media/image637.png"/><Relationship Id="rId2" Type="http://schemas.openxmlformats.org/officeDocument/2006/relationships/image" Target="../media/image6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6.png"/><Relationship Id="rId5" Type="http://schemas.openxmlformats.org/officeDocument/2006/relationships/image" Target="../media/image635.png"/><Relationship Id="rId4" Type="http://schemas.openxmlformats.org/officeDocument/2006/relationships/image" Target="../media/image634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4.png"/><Relationship Id="rId3" Type="http://schemas.openxmlformats.org/officeDocument/2006/relationships/image" Target="../media/image639.png"/><Relationship Id="rId7" Type="http://schemas.openxmlformats.org/officeDocument/2006/relationships/image" Target="../media/image643.png"/><Relationship Id="rId2" Type="http://schemas.openxmlformats.org/officeDocument/2006/relationships/image" Target="../media/image6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2.png"/><Relationship Id="rId5" Type="http://schemas.openxmlformats.org/officeDocument/2006/relationships/image" Target="../media/image641.png"/><Relationship Id="rId10" Type="http://schemas.openxmlformats.org/officeDocument/2006/relationships/image" Target="../media/image646.png"/><Relationship Id="rId4" Type="http://schemas.openxmlformats.org/officeDocument/2006/relationships/image" Target="../media/image640.png"/><Relationship Id="rId9" Type="http://schemas.openxmlformats.org/officeDocument/2006/relationships/image" Target="../media/image645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3.png"/><Relationship Id="rId3" Type="http://schemas.openxmlformats.org/officeDocument/2006/relationships/image" Target="../media/image648.png"/><Relationship Id="rId7" Type="http://schemas.openxmlformats.org/officeDocument/2006/relationships/image" Target="../media/image652.png"/><Relationship Id="rId12" Type="http://schemas.openxmlformats.org/officeDocument/2006/relationships/image" Target="../media/image657.png"/><Relationship Id="rId2" Type="http://schemas.openxmlformats.org/officeDocument/2006/relationships/image" Target="../media/image6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1.png"/><Relationship Id="rId11" Type="http://schemas.openxmlformats.org/officeDocument/2006/relationships/image" Target="../media/image656.png"/><Relationship Id="rId5" Type="http://schemas.openxmlformats.org/officeDocument/2006/relationships/image" Target="../media/image650.png"/><Relationship Id="rId10" Type="http://schemas.openxmlformats.org/officeDocument/2006/relationships/image" Target="../media/image655.png"/><Relationship Id="rId4" Type="http://schemas.openxmlformats.org/officeDocument/2006/relationships/image" Target="../media/image649.png"/><Relationship Id="rId9" Type="http://schemas.openxmlformats.org/officeDocument/2006/relationships/image" Target="../media/image654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4.png"/><Relationship Id="rId3" Type="http://schemas.openxmlformats.org/officeDocument/2006/relationships/image" Target="../media/image659.png"/><Relationship Id="rId7" Type="http://schemas.openxmlformats.org/officeDocument/2006/relationships/image" Target="../media/image663.png"/><Relationship Id="rId2" Type="http://schemas.openxmlformats.org/officeDocument/2006/relationships/image" Target="../media/image6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2.png"/><Relationship Id="rId5" Type="http://schemas.openxmlformats.org/officeDocument/2006/relationships/image" Target="../media/image661.png"/><Relationship Id="rId10" Type="http://schemas.openxmlformats.org/officeDocument/2006/relationships/image" Target="../media/image666.png"/><Relationship Id="rId4" Type="http://schemas.openxmlformats.org/officeDocument/2006/relationships/image" Target="../media/image660.png"/><Relationship Id="rId9" Type="http://schemas.openxmlformats.org/officeDocument/2006/relationships/image" Target="../media/image665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3.png"/><Relationship Id="rId3" Type="http://schemas.openxmlformats.org/officeDocument/2006/relationships/image" Target="../media/image668.png"/><Relationship Id="rId7" Type="http://schemas.openxmlformats.org/officeDocument/2006/relationships/image" Target="../media/image672.png"/><Relationship Id="rId2" Type="http://schemas.openxmlformats.org/officeDocument/2006/relationships/image" Target="../media/image6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1.png"/><Relationship Id="rId5" Type="http://schemas.openxmlformats.org/officeDocument/2006/relationships/image" Target="../media/image670.png"/><Relationship Id="rId4" Type="http://schemas.openxmlformats.org/officeDocument/2006/relationships/image" Target="../media/image669.png"/><Relationship Id="rId9" Type="http://schemas.openxmlformats.org/officeDocument/2006/relationships/image" Target="../media/image674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1.png"/><Relationship Id="rId3" Type="http://schemas.openxmlformats.org/officeDocument/2006/relationships/image" Target="../media/image676.png"/><Relationship Id="rId7" Type="http://schemas.openxmlformats.org/officeDocument/2006/relationships/image" Target="../media/image680.png"/><Relationship Id="rId2" Type="http://schemas.openxmlformats.org/officeDocument/2006/relationships/image" Target="../media/image6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9.png"/><Relationship Id="rId5" Type="http://schemas.openxmlformats.org/officeDocument/2006/relationships/image" Target="../media/image678.png"/><Relationship Id="rId4" Type="http://schemas.openxmlformats.org/officeDocument/2006/relationships/image" Target="../media/image677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3.png"/><Relationship Id="rId2" Type="http://schemas.openxmlformats.org/officeDocument/2006/relationships/image" Target="../media/image6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5.png"/><Relationship Id="rId4" Type="http://schemas.openxmlformats.org/officeDocument/2006/relationships/image" Target="../media/image684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7.png"/><Relationship Id="rId2" Type="http://schemas.openxmlformats.org/officeDocument/2006/relationships/image" Target="../media/image6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0.png"/><Relationship Id="rId5" Type="http://schemas.openxmlformats.org/officeDocument/2006/relationships/image" Target="../media/image689.png"/><Relationship Id="rId4" Type="http://schemas.openxmlformats.org/officeDocument/2006/relationships/image" Target="../media/image688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3.png"/><Relationship Id="rId2" Type="http://schemas.openxmlformats.org/officeDocument/2006/relationships/image" Target="../media/image6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5.png"/><Relationship Id="rId4" Type="http://schemas.openxmlformats.org/officeDocument/2006/relationships/image" Target="../media/image684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7.png"/><Relationship Id="rId2" Type="http://schemas.openxmlformats.org/officeDocument/2006/relationships/image" Target="../media/image6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00.png"/><Relationship Id="rId5" Type="http://schemas.openxmlformats.org/officeDocument/2006/relationships/image" Target="../media/image689.png"/><Relationship Id="rId4" Type="http://schemas.openxmlformats.org/officeDocument/2006/relationships/image" Target="../media/image688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7.png"/><Relationship Id="rId13" Type="http://schemas.openxmlformats.org/officeDocument/2006/relationships/image" Target="../media/image702.png"/><Relationship Id="rId3" Type="http://schemas.openxmlformats.org/officeDocument/2006/relationships/image" Target="../media/image692.png"/><Relationship Id="rId7" Type="http://schemas.openxmlformats.org/officeDocument/2006/relationships/image" Target="../media/image696.png"/><Relationship Id="rId12" Type="http://schemas.openxmlformats.org/officeDocument/2006/relationships/image" Target="../media/image701.png"/><Relationship Id="rId17" Type="http://schemas.openxmlformats.org/officeDocument/2006/relationships/image" Target="../media/image706.png"/><Relationship Id="rId2" Type="http://schemas.openxmlformats.org/officeDocument/2006/relationships/image" Target="../media/image691.png"/><Relationship Id="rId16" Type="http://schemas.openxmlformats.org/officeDocument/2006/relationships/image" Target="../media/image7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5.png"/><Relationship Id="rId11" Type="http://schemas.openxmlformats.org/officeDocument/2006/relationships/image" Target="../media/image700.png"/><Relationship Id="rId5" Type="http://schemas.openxmlformats.org/officeDocument/2006/relationships/image" Target="../media/image694.png"/><Relationship Id="rId15" Type="http://schemas.openxmlformats.org/officeDocument/2006/relationships/image" Target="../media/image704.png"/><Relationship Id="rId10" Type="http://schemas.openxmlformats.org/officeDocument/2006/relationships/image" Target="../media/image699.png"/><Relationship Id="rId4" Type="http://schemas.openxmlformats.org/officeDocument/2006/relationships/image" Target="../media/image693.png"/><Relationship Id="rId9" Type="http://schemas.openxmlformats.org/officeDocument/2006/relationships/image" Target="../media/image698.png"/><Relationship Id="rId14" Type="http://schemas.openxmlformats.org/officeDocument/2006/relationships/image" Target="../media/image703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3.png"/><Relationship Id="rId13" Type="http://schemas.openxmlformats.org/officeDocument/2006/relationships/image" Target="../media/image718.png"/><Relationship Id="rId3" Type="http://schemas.openxmlformats.org/officeDocument/2006/relationships/image" Target="../media/image708.png"/><Relationship Id="rId7" Type="http://schemas.openxmlformats.org/officeDocument/2006/relationships/image" Target="../media/image712.png"/><Relationship Id="rId12" Type="http://schemas.openxmlformats.org/officeDocument/2006/relationships/image" Target="../media/image717.png"/><Relationship Id="rId2" Type="http://schemas.openxmlformats.org/officeDocument/2006/relationships/image" Target="../media/image707.png"/><Relationship Id="rId16" Type="http://schemas.openxmlformats.org/officeDocument/2006/relationships/image" Target="../media/image7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1.png"/><Relationship Id="rId11" Type="http://schemas.openxmlformats.org/officeDocument/2006/relationships/image" Target="../media/image716.png"/><Relationship Id="rId5" Type="http://schemas.openxmlformats.org/officeDocument/2006/relationships/image" Target="../media/image710.png"/><Relationship Id="rId15" Type="http://schemas.openxmlformats.org/officeDocument/2006/relationships/image" Target="../media/image720.png"/><Relationship Id="rId10" Type="http://schemas.openxmlformats.org/officeDocument/2006/relationships/image" Target="../media/image715.png"/><Relationship Id="rId4" Type="http://schemas.openxmlformats.org/officeDocument/2006/relationships/image" Target="../media/image709.png"/><Relationship Id="rId9" Type="http://schemas.openxmlformats.org/officeDocument/2006/relationships/image" Target="../media/image714.png"/><Relationship Id="rId14" Type="http://schemas.openxmlformats.org/officeDocument/2006/relationships/image" Target="../media/image719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8.png"/><Relationship Id="rId3" Type="http://schemas.openxmlformats.org/officeDocument/2006/relationships/image" Target="../media/image723.png"/><Relationship Id="rId7" Type="http://schemas.openxmlformats.org/officeDocument/2006/relationships/image" Target="../media/image727.png"/><Relationship Id="rId2" Type="http://schemas.openxmlformats.org/officeDocument/2006/relationships/image" Target="../media/image7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6.png"/><Relationship Id="rId11" Type="http://schemas.openxmlformats.org/officeDocument/2006/relationships/image" Target="../media/image731.png"/><Relationship Id="rId5" Type="http://schemas.openxmlformats.org/officeDocument/2006/relationships/image" Target="../media/image725.png"/><Relationship Id="rId10" Type="http://schemas.openxmlformats.org/officeDocument/2006/relationships/image" Target="../media/image730.png"/><Relationship Id="rId4" Type="http://schemas.openxmlformats.org/officeDocument/2006/relationships/image" Target="../media/image724.png"/><Relationship Id="rId9" Type="http://schemas.openxmlformats.org/officeDocument/2006/relationships/image" Target="../media/image729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3.png"/><Relationship Id="rId2" Type="http://schemas.openxmlformats.org/officeDocument/2006/relationships/image" Target="../media/image7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4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6.png"/><Relationship Id="rId2" Type="http://schemas.openxmlformats.org/officeDocument/2006/relationships/image" Target="../media/image7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1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3.png"/><Relationship Id="rId13" Type="http://schemas.openxmlformats.org/officeDocument/2006/relationships/image" Target="../media/image748.png"/><Relationship Id="rId18" Type="http://schemas.openxmlformats.org/officeDocument/2006/relationships/image" Target="../media/image753.png"/><Relationship Id="rId3" Type="http://schemas.openxmlformats.org/officeDocument/2006/relationships/image" Target="../media/image738.png"/><Relationship Id="rId7" Type="http://schemas.openxmlformats.org/officeDocument/2006/relationships/image" Target="../media/image742.png"/><Relationship Id="rId12" Type="http://schemas.openxmlformats.org/officeDocument/2006/relationships/image" Target="../media/image747.png"/><Relationship Id="rId17" Type="http://schemas.openxmlformats.org/officeDocument/2006/relationships/image" Target="../media/image752.png"/><Relationship Id="rId2" Type="http://schemas.openxmlformats.org/officeDocument/2006/relationships/image" Target="../media/image737.png"/><Relationship Id="rId16" Type="http://schemas.openxmlformats.org/officeDocument/2006/relationships/image" Target="../media/image751.png"/><Relationship Id="rId20" Type="http://schemas.openxmlformats.org/officeDocument/2006/relationships/image" Target="../media/image7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1.png"/><Relationship Id="rId11" Type="http://schemas.openxmlformats.org/officeDocument/2006/relationships/image" Target="../media/image746.png"/><Relationship Id="rId5" Type="http://schemas.openxmlformats.org/officeDocument/2006/relationships/image" Target="../media/image740.png"/><Relationship Id="rId15" Type="http://schemas.openxmlformats.org/officeDocument/2006/relationships/image" Target="../media/image750.png"/><Relationship Id="rId10" Type="http://schemas.openxmlformats.org/officeDocument/2006/relationships/image" Target="../media/image745.png"/><Relationship Id="rId19" Type="http://schemas.openxmlformats.org/officeDocument/2006/relationships/image" Target="../media/image754.png"/><Relationship Id="rId4" Type="http://schemas.openxmlformats.org/officeDocument/2006/relationships/image" Target="../media/image739.png"/><Relationship Id="rId9" Type="http://schemas.openxmlformats.org/officeDocument/2006/relationships/image" Target="../media/image744.png"/><Relationship Id="rId14" Type="http://schemas.openxmlformats.org/officeDocument/2006/relationships/image" Target="../media/image749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2.png"/><Relationship Id="rId13" Type="http://schemas.openxmlformats.org/officeDocument/2006/relationships/image" Target="../media/image767.png"/><Relationship Id="rId3" Type="http://schemas.openxmlformats.org/officeDocument/2006/relationships/image" Target="../media/image757.png"/><Relationship Id="rId7" Type="http://schemas.openxmlformats.org/officeDocument/2006/relationships/image" Target="../media/image761.png"/><Relationship Id="rId12" Type="http://schemas.openxmlformats.org/officeDocument/2006/relationships/image" Target="../media/image766.png"/><Relationship Id="rId17" Type="http://schemas.openxmlformats.org/officeDocument/2006/relationships/image" Target="../media/image771.png"/><Relationship Id="rId2" Type="http://schemas.openxmlformats.org/officeDocument/2006/relationships/image" Target="../media/image756.png"/><Relationship Id="rId16" Type="http://schemas.openxmlformats.org/officeDocument/2006/relationships/image" Target="../media/image7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0.png"/><Relationship Id="rId11" Type="http://schemas.openxmlformats.org/officeDocument/2006/relationships/image" Target="../media/image765.png"/><Relationship Id="rId5" Type="http://schemas.openxmlformats.org/officeDocument/2006/relationships/image" Target="../media/image759.png"/><Relationship Id="rId15" Type="http://schemas.openxmlformats.org/officeDocument/2006/relationships/image" Target="../media/image769.png"/><Relationship Id="rId10" Type="http://schemas.openxmlformats.org/officeDocument/2006/relationships/image" Target="../media/image764.png"/><Relationship Id="rId4" Type="http://schemas.openxmlformats.org/officeDocument/2006/relationships/image" Target="../media/image758.png"/><Relationship Id="rId9" Type="http://schemas.openxmlformats.org/officeDocument/2006/relationships/image" Target="../media/image763.png"/><Relationship Id="rId14" Type="http://schemas.openxmlformats.org/officeDocument/2006/relationships/image" Target="../media/image768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8.png"/><Relationship Id="rId13" Type="http://schemas.openxmlformats.org/officeDocument/2006/relationships/image" Target="../media/image783.png"/><Relationship Id="rId3" Type="http://schemas.openxmlformats.org/officeDocument/2006/relationships/image" Target="../media/image773.png"/><Relationship Id="rId7" Type="http://schemas.openxmlformats.org/officeDocument/2006/relationships/image" Target="../media/image777.png"/><Relationship Id="rId12" Type="http://schemas.openxmlformats.org/officeDocument/2006/relationships/image" Target="../media/image782.png"/><Relationship Id="rId2" Type="http://schemas.openxmlformats.org/officeDocument/2006/relationships/image" Target="../media/image7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6.png"/><Relationship Id="rId11" Type="http://schemas.openxmlformats.org/officeDocument/2006/relationships/image" Target="../media/image781.png"/><Relationship Id="rId5" Type="http://schemas.openxmlformats.org/officeDocument/2006/relationships/image" Target="../media/image775.png"/><Relationship Id="rId15" Type="http://schemas.openxmlformats.org/officeDocument/2006/relationships/image" Target="../media/image785.png"/><Relationship Id="rId10" Type="http://schemas.openxmlformats.org/officeDocument/2006/relationships/image" Target="../media/image780.png"/><Relationship Id="rId4" Type="http://schemas.openxmlformats.org/officeDocument/2006/relationships/image" Target="../media/image774.png"/><Relationship Id="rId9" Type="http://schemas.openxmlformats.org/officeDocument/2006/relationships/image" Target="../media/image779.png"/><Relationship Id="rId14" Type="http://schemas.openxmlformats.org/officeDocument/2006/relationships/image" Target="../media/image784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2.png"/><Relationship Id="rId13" Type="http://schemas.openxmlformats.org/officeDocument/2006/relationships/image" Target="../media/image797.png"/><Relationship Id="rId3" Type="http://schemas.openxmlformats.org/officeDocument/2006/relationships/image" Target="../media/image787.png"/><Relationship Id="rId7" Type="http://schemas.openxmlformats.org/officeDocument/2006/relationships/image" Target="../media/image791.png"/><Relationship Id="rId12" Type="http://schemas.openxmlformats.org/officeDocument/2006/relationships/image" Target="../media/image796.png"/><Relationship Id="rId2" Type="http://schemas.openxmlformats.org/officeDocument/2006/relationships/image" Target="../media/image7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0.png"/><Relationship Id="rId11" Type="http://schemas.openxmlformats.org/officeDocument/2006/relationships/image" Target="../media/image795.png"/><Relationship Id="rId5" Type="http://schemas.openxmlformats.org/officeDocument/2006/relationships/image" Target="../media/image789.png"/><Relationship Id="rId10" Type="http://schemas.openxmlformats.org/officeDocument/2006/relationships/image" Target="../media/image794.png"/><Relationship Id="rId4" Type="http://schemas.openxmlformats.org/officeDocument/2006/relationships/image" Target="../media/image788.png"/><Relationship Id="rId9" Type="http://schemas.openxmlformats.org/officeDocument/2006/relationships/image" Target="../media/image793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4.png"/><Relationship Id="rId13" Type="http://schemas.openxmlformats.org/officeDocument/2006/relationships/image" Target="../media/image809.png"/><Relationship Id="rId3" Type="http://schemas.openxmlformats.org/officeDocument/2006/relationships/image" Target="../media/image799.png"/><Relationship Id="rId7" Type="http://schemas.openxmlformats.org/officeDocument/2006/relationships/image" Target="../media/image803.png"/><Relationship Id="rId12" Type="http://schemas.openxmlformats.org/officeDocument/2006/relationships/image" Target="../media/image808.png"/><Relationship Id="rId17" Type="http://schemas.openxmlformats.org/officeDocument/2006/relationships/image" Target="../media/image813.png"/><Relationship Id="rId2" Type="http://schemas.openxmlformats.org/officeDocument/2006/relationships/image" Target="../media/image798.png"/><Relationship Id="rId16" Type="http://schemas.openxmlformats.org/officeDocument/2006/relationships/image" Target="../media/image8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2.png"/><Relationship Id="rId11" Type="http://schemas.openxmlformats.org/officeDocument/2006/relationships/image" Target="../media/image807.png"/><Relationship Id="rId5" Type="http://schemas.openxmlformats.org/officeDocument/2006/relationships/image" Target="../media/image801.png"/><Relationship Id="rId15" Type="http://schemas.openxmlformats.org/officeDocument/2006/relationships/image" Target="../media/image811.png"/><Relationship Id="rId10" Type="http://schemas.openxmlformats.org/officeDocument/2006/relationships/image" Target="../media/image806.png"/><Relationship Id="rId4" Type="http://schemas.openxmlformats.org/officeDocument/2006/relationships/image" Target="../media/image800.png"/><Relationship Id="rId9" Type="http://schemas.openxmlformats.org/officeDocument/2006/relationships/image" Target="../media/image805.png"/><Relationship Id="rId14" Type="http://schemas.openxmlformats.org/officeDocument/2006/relationships/image" Target="../media/image810.pn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0.png"/><Relationship Id="rId13" Type="http://schemas.openxmlformats.org/officeDocument/2006/relationships/image" Target="../media/image825.png"/><Relationship Id="rId3" Type="http://schemas.openxmlformats.org/officeDocument/2006/relationships/image" Target="../media/image815.png"/><Relationship Id="rId7" Type="http://schemas.openxmlformats.org/officeDocument/2006/relationships/image" Target="../media/image819.png"/><Relationship Id="rId12" Type="http://schemas.openxmlformats.org/officeDocument/2006/relationships/image" Target="../media/image824.png"/><Relationship Id="rId2" Type="http://schemas.openxmlformats.org/officeDocument/2006/relationships/image" Target="../media/image8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8.png"/><Relationship Id="rId11" Type="http://schemas.openxmlformats.org/officeDocument/2006/relationships/image" Target="../media/image823.png"/><Relationship Id="rId5" Type="http://schemas.openxmlformats.org/officeDocument/2006/relationships/image" Target="../media/image817.png"/><Relationship Id="rId10" Type="http://schemas.openxmlformats.org/officeDocument/2006/relationships/image" Target="../media/image822.png"/><Relationship Id="rId4" Type="http://schemas.openxmlformats.org/officeDocument/2006/relationships/image" Target="../media/image816.png"/><Relationship Id="rId9" Type="http://schemas.openxmlformats.org/officeDocument/2006/relationships/image" Target="../media/image821.pn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2.png"/><Relationship Id="rId13" Type="http://schemas.openxmlformats.org/officeDocument/2006/relationships/image" Target="../media/image837.png"/><Relationship Id="rId3" Type="http://schemas.openxmlformats.org/officeDocument/2006/relationships/image" Target="../media/image827.png"/><Relationship Id="rId7" Type="http://schemas.openxmlformats.org/officeDocument/2006/relationships/image" Target="../media/image831.png"/><Relationship Id="rId12" Type="http://schemas.openxmlformats.org/officeDocument/2006/relationships/image" Target="../media/image836.png"/><Relationship Id="rId2" Type="http://schemas.openxmlformats.org/officeDocument/2006/relationships/image" Target="../media/image8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0.png"/><Relationship Id="rId11" Type="http://schemas.openxmlformats.org/officeDocument/2006/relationships/image" Target="../media/image835.png"/><Relationship Id="rId5" Type="http://schemas.openxmlformats.org/officeDocument/2006/relationships/image" Target="../media/image829.png"/><Relationship Id="rId15" Type="http://schemas.openxmlformats.org/officeDocument/2006/relationships/image" Target="../media/image839.png"/><Relationship Id="rId10" Type="http://schemas.openxmlformats.org/officeDocument/2006/relationships/image" Target="../media/image834.png"/><Relationship Id="rId4" Type="http://schemas.openxmlformats.org/officeDocument/2006/relationships/image" Target="../media/image828.png"/><Relationship Id="rId9" Type="http://schemas.openxmlformats.org/officeDocument/2006/relationships/image" Target="../media/image833.png"/><Relationship Id="rId14" Type="http://schemas.openxmlformats.org/officeDocument/2006/relationships/image" Target="../media/image838.pn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6.png"/><Relationship Id="rId3" Type="http://schemas.openxmlformats.org/officeDocument/2006/relationships/image" Target="../media/image841.png"/><Relationship Id="rId7" Type="http://schemas.openxmlformats.org/officeDocument/2006/relationships/image" Target="../media/image845.png"/><Relationship Id="rId2" Type="http://schemas.openxmlformats.org/officeDocument/2006/relationships/image" Target="../media/image8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4.png"/><Relationship Id="rId5" Type="http://schemas.openxmlformats.org/officeDocument/2006/relationships/image" Target="../media/image843.png"/><Relationship Id="rId4" Type="http://schemas.openxmlformats.org/officeDocument/2006/relationships/image" Target="../media/image842.pn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3.png"/><Relationship Id="rId3" Type="http://schemas.openxmlformats.org/officeDocument/2006/relationships/image" Target="../media/image848.png"/><Relationship Id="rId7" Type="http://schemas.openxmlformats.org/officeDocument/2006/relationships/image" Target="../media/image852.png"/><Relationship Id="rId2" Type="http://schemas.openxmlformats.org/officeDocument/2006/relationships/image" Target="../media/image8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1.png"/><Relationship Id="rId11" Type="http://schemas.openxmlformats.org/officeDocument/2006/relationships/image" Target="../media/image856.png"/><Relationship Id="rId5" Type="http://schemas.openxmlformats.org/officeDocument/2006/relationships/image" Target="../media/image850.png"/><Relationship Id="rId10" Type="http://schemas.openxmlformats.org/officeDocument/2006/relationships/image" Target="../media/image855.png"/><Relationship Id="rId4" Type="http://schemas.openxmlformats.org/officeDocument/2006/relationships/image" Target="../media/image849.png"/><Relationship Id="rId9" Type="http://schemas.openxmlformats.org/officeDocument/2006/relationships/image" Target="../media/image854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8.png"/><Relationship Id="rId7" Type="http://schemas.openxmlformats.org/officeDocument/2006/relationships/image" Target="../media/image862.png"/><Relationship Id="rId2" Type="http://schemas.openxmlformats.org/officeDocument/2006/relationships/image" Target="../media/image8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1.png"/><Relationship Id="rId5" Type="http://schemas.openxmlformats.org/officeDocument/2006/relationships/image" Target="../media/image860.png"/><Relationship Id="rId4" Type="http://schemas.openxmlformats.org/officeDocument/2006/relationships/image" Target="../media/image859.png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9.png"/><Relationship Id="rId3" Type="http://schemas.openxmlformats.org/officeDocument/2006/relationships/image" Target="../media/image864.png"/><Relationship Id="rId7" Type="http://schemas.openxmlformats.org/officeDocument/2006/relationships/image" Target="../media/image868.png"/><Relationship Id="rId2" Type="http://schemas.openxmlformats.org/officeDocument/2006/relationships/image" Target="../media/image8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7.png"/><Relationship Id="rId11" Type="http://schemas.openxmlformats.org/officeDocument/2006/relationships/image" Target="../media/image872.png"/><Relationship Id="rId5" Type="http://schemas.openxmlformats.org/officeDocument/2006/relationships/image" Target="../media/image866.png"/><Relationship Id="rId10" Type="http://schemas.openxmlformats.org/officeDocument/2006/relationships/image" Target="../media/image871.png"/><Relationship Id="rId4" Type="http://schemas.openxmlformats.org/officeDocument/2006/relationships/image" Target="../media/image865.png"/><Relationship Id="rId9" Type="http://schemas.openxmlformats.org/officeDocument/2006/relationships/image" Target="../media/image870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4.png"/><Relationship Id="rId7" Type="http://schemas.openxmlformats.org/officeDocument/2006/relationships/image" Target="../media/image877.png"/><Relationship Id="rId2" Type="http://schemas.openxmlformats.org/officeDocument/2006/relationships/image" Target="../media/image8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6.png"/><Relationship Id="rId5" Type="http://schemas.openxmlformats.org/officeDocument/2006/relationships/image" Target="../media/image875.png"/><Relationship Id="rId4" Type="http://schemas.openxmlformats.org/officeDocument/2006/relationships/image" Target="../media/image868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9.png"/><Relationship Id="rId7" Type="http://schemas.openxmlformats.org/officeDocument/2006/relationships/image" Target="../media/image883.png"/><Relationship Id="rId2" Type="http://schemas.openxmlformats.org/officeDocument/2006/relationships/image" Target="../media/image8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2.png"/><Relationship Id="rId5" Type="http://schemas.openxmlformats.org/officeDocument/2006/relationships/image" Target="../media/image881.png"/><Relationship Id="rId4" Type="http://schemas.openxmlformats.org/officeDocument/2006/relationships/image" Target="../media/image880.png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4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6.svg"/><Relationship Id="rId2" Type="http://schemas.openxmlformats.org/officeDocument/2006/relationships/image" Target="../media/image885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7.gif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9.png"/><Relationship Id="rId2" Type="http://schemas.openxmlformats.org/officeDocument/2006/relationships/image" Target="../media/image8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0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2.png"/><Relationship Id="rId2" Type="http://schemas.openxmlformats.org/officeDocument/2006/relationships/image" Target="../media/image89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94.png"/><Relationship Id="rId4" Type="http://schemas.openxmlformats.org/officeDocument/2006/relationships/image" Target="../media/image893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6.png"/><Relationship Id="rId2" Type="http://schemas.openxmlformats.org/officeDocument/2006/relationships/image" Target="../media/image89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94.png"/><Relationship Id="rId4" Type="http://schemas.openxmlformats.org/officeDocument/2006/relationships/image" Target="../media/image893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8.png"/><Relationship Id="rId7" Type="http://schemas.openxmlformats.org/officeDocument/2006/relationships/image" Target="../media/image902.png"/><Relationship Id="rId2" Type="http://schemas.openxmlformats.org/officeDocument/2006/relationships/image" Target="../media/image89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01.png"/><Relationship Id="rId5" Type="http://schemas.openxmlformats.org/officeDocument/2006/relationships/image" Target="../media/image900.png"/><Relationship Id="rId4" Type="http://schemas.openxmlformats.org/officeDocument/2006/relationships/image" Target="../media/image899.png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9.png"/><Relationship Id="rId3" Type="http://schemas.openxmlformats.org/officeDocument/2006/relationships/image" Target="../media/image904.png"/><Relationship Id="rId7" Type="http://schemas.openxmlformats.org/officeDocument/2006/relationships/image" Target="../media/image908.png"/><Relationship Id="rId2" Type="http://schemas.openxmlformats.org/officeDocument/2006/relationships/image" Target="../media/image9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7.png"/><Relationship Id="rId11" Type="http://schemas.openxmlformats.org/officeDocument/2006/relationships/image" Target="../media/image912.png"/><Relationship Id="rId5" Type="http://schemas.openxmlformats.org/officeDocument/2006/relationships/image" Target="../media/image906.png"/><Relationship Id="rId10" Type="http://schemas.openxmlformats.org/officeDocument/2006/relationships/image" Target="../media/image911.png"/><Relationship Id="rId4" Type="http://schemas.openxmlformats.org/officeDocument/2006/relationships/image" Target="../media/image905.png"/><Relationship Id="rId9" Type="http://schemas.openxmlformats.org/officeDocument/2006/relationships/image" Target="../media/image910.png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9.png"/><Relationship Id="rId3" Type="http://schemas.openxmlformats.org/officeDocument/2006/relationships/image" Target="../media/image914.png"/><Relationship Id="rId7" Type="http://schemas.openxmlformats.org/officeDocument/2006/relationships/image" Target="../media/image918.png"/><Relationship Id="rId2" Type="http://schemas.openxmlformats.org/officeDocument/2006/relationships/image" Target="../media/image9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7.png"/><Relationship Id="rId5" Type="http://schemas.openxmlformats.org/officeDocument/2006/relationships/image" Target="../media/image916.png"/><Relationship Id="rId10" Type="http://schemas.openxmlformats.org/officeDocument/2006/relationships/image" Target="../media/image921.png"/><Relationship Id="rId4" Type="http://schemas.openxmlformats.org/officeDocument/2006/relationships/image" Target="../media/image915.png"/><Relationship Id="rId9" Type="http://schemas.openxmlformats.org/officeDocument/2006/relationships/image" Target="../media/image920.png"/></Relationships>
</file>

<file path=ppt/slides/_rels/slide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8.png"/><Relationship Id="rId13" Type="http://schemas.openxmlformats.org/officeDocument/2006/relationships/image" Target="../media/image933.png"/><Relationship Id="rId3" Type="http://schemas.openxmlformats.org/officeDocument/2006/relationships/image" Target="../media/image923.png"/><Relationship Id="rId7" Type="http://schemas.openxmlformats.org/officeDocument/2006/relationships/image" Target="../media/image927.png"/><Relationship Id="rId12" Type="http://schemas.openxmlformats.org/officeDocument/2006/relationships/image" Target="../media/image932.png"/><Relationship Id="rId2" Type="http://schemas.openxmlformats.org/officeDocument/2006/relationships/image" Target="../media/image9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6.png"/><Relationship Id="rId11" Type="http://schemas.openxmlformats.org/officeDocument/2006/relationships/image" Target="../media/image931.png"/><Relationship Id="rId5" Type="http://schemas.openxmlformats.org/officeDocument/2006/relationships/image" Target="../media/image925.png"/><Relationship Id="rId10" Type="http://schemas.openxmlformats.org/officeDocument/2006/relationships/image" Target="../media/image930.png"/><Relationship Id="rId4" Type="http://schemas.openxmlformats.org/officeDocument/2006/relationships/image" Target="../media/image924.png"/><Relationship Id="rId9" Type="http://schemas.openxmlformats.org/officeDocument/2006/relationships/image" Target="../media/image929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3.png"/><Relationship Id="rId2" Type="http://schemas.openxmlformats.org/officeDocument/2006/relationships/image" Target="../media/image9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6.png"/><Relationship Id="rId4" Type="http://schemas.openxmlformats.org/officeDocument/2006/relationships/image" Target="../media/image935.png"/></Relationships>
</file>

<file path=ppt/slides/_rels/slide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3.png"/><Relationship Id="rId3" Type="http://schemas.openxmlformats.org/officeDocument/2006/relationships/image" Target="../media/image938.png"/><Relationship Id="rId7" Type="http://schemas.openxmlformats.org/officeDocument/2006/relationships/image" Target="../media/image942.png"/><Relationship Id="rId12" Type="http://schemas.openxmlformats.org/officeDocument/2006/relationships/image" Target="../media/image947.png"/><Relationship Id="rId2" Type="http://schemas.openxmlformats.org/officeDocument/2006/relationships/image" Target="../media/image9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1.png"/><Relationship Id="rId11" Type="http://schemas.openxmlformats.org/officeDocument/2006/relationships/image" Target="../media/image946.png"/><Relationship Id="rId5" Type="http://schemas.openxmlformats.org/officeDocument/2006/relationships/image" Target="../media/image940.png"/><Relationship Id="rId10" Type="http://schemas.openxmlformats.org/officeDocument/2006/relationships/image" Target="../media/image945.png"/><Relationship Id="rId4" Type="http://schemas.openxmlformats.org/officeDocument/2006/relationships/image" Target="../media/image939.png"/><Relationship Id="rId9" Type="http://schemas.openxmlformats.org/officeDocument/2006/relationships/image" Target="../media/image944.png"/></Relationships>
</file>

<file path=ppt/slides/_rels/slide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4.png"/><Relationship Id="rId3" Type="http://schemas.openxmlformats.org/officeDocument/2006/relationships/image" Target="../media/image949.png"/><Relationship Id="rId7" Type="http://schemas.openxmlformats.org/officeDocument/2006/relationships/image" Target="../media/image953.png"/><Relationship Id="rId2" Type="http://schemas.openxmlformats.org/officeDocument/2006/relationships/image" Target="../media/image9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2.png"/><Relationship Id="rId11" Type="http://schemas.openxmlformats.org/officeDocument/2006/relationships/image" Target="../media/image957.png"/><Relationship Id="rId5" Type="http://schemas.openxmlformats.org/officeDocument/2006/relationships/image" Target="../media/image951.png"/><Relationship Id="rId10" Type="http://schemas.openxmlformats.org/officeDocument/2006/relationships/image" Target="../media/image956.png"/><Relationship Id="rId4" Type="http://schemas.openxmlformats.org/officeDocument/2006/relationships/image" Target="../media/image950.png"/><Relationship Id="rId9" Type="http://schemas.openxmlformats.org/officeDocument/2006/relationships/image" Target="../media/image955.png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4.png"/><Relationship Id="rId13" Type="http://schemas.openxmlformats.org/officeDocument/2006/relationships/image" Target="../media/image967.png"/><Relationship Id="rId3" Type="http://schemas.openxmlformats.org/officeDocument/2006/relationships/image" Target="../media/image959.png"/><Relationship Id="rId7" Type="http://schemas.openxmlformats.org/officeDocument/2006/relationships/image" Target="../media/image963.png"/><Relationship Id="rId12" Type="http://schemas.openxmlformats.org/officeDocument/2006/relationships/image" Target="../media/image946.png"/><Relationship Id="rId2" Type="http://schemas.openxmlformats.org/officeDocument/2006/relationships/image" Target="../media/image9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2.png"/><Relationship Id="rId11" Type="http://schemas.openxmlformats.org/officeDocument/2006/relationships/image" Target="../media/image966.png"/><Relationship Id="rId5" Type="http://schemas.openxmlformats.org/officeDocument/2006/relationships/image" Target="../media/image961.png"/><Relationship Id="rId10" Type="http://schemas.openxmlformats.org/officeDocument/2006/relationships/image" Target="../media/image944.png"/><Relationship Id="rId4" Type="http://schemas.openxmlformats.org/officeDocument/2006/relationships/image" Target="../media/image960.png"/><Relationship Id="rId9" Type="http://schemas.openxmlformats.org/officeDocument/2006/relationships/image" Target="../media/image965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9.png"/><Relationship Id="rId7" Type="http://schemas.openxmlformats.org/officeDocument/2006/relationships/image" Target="../media/image973.png"/><Relationship Id="rId2" Type="http://schemas.openxmlformats.org/officeDocument/2006/relationships/image" Target="../media/image9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2.png"/><Relationship Id="rId5" Type="http://schemas.openxmlformats.org/officeDocument/2006/relationships/image" Target="../media/image971.png"/><Relationship Id="rId4" Type="http://schemas.openxmlformats.org/officeDocument/2006/relationships/image" Target="../media/image970.png"/></Relationships>
</file>

<file path=ppt/slides/_rels/slide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8.png"/><Relationship Id="rId3" Type="http://schemas.openxmlformats.org/officeDocument/2006/relationships/image" Target="../media/image974.png"/><Relationship Id="rId7" Type="http://schemas.openxmlformats.org/officeDocument/2006/relationships/image" Target="../media/image977.png"/><Relationship Id="rId2" Type="http://schemas.openxmlformats.org/officeDocument/2006/relationships/image" Target="../media/image9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60.png"/><Relationship Id="rId5" Type="http://schemas.openxmlformats.org/officeDocument/2006/relationships/image" Target="../media/image976.png"/><Relationship Id="rId10" Type="http://schemas.openxmlformats.org/officeDocument/2006/relationships/image" Target="../media/image980.png"/><Relationship Id="rId4" Type="http://schemas.openxmlformats.org/officeDocument/2006/relationships/image" Target="../media/image975.png"/><Relationship Id="rId9" Type="http://schemas.openxmlformats.org/officeDocument/2006/relationships/image" Target="../media/image979.png"/></Relationships>
</file>

<file path=ppt/slides/_rels/slide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7.png"/><Relationship Id="rId3" Type="http://schemas.openxmlformats.org/officeDocument/2006/relationships/image" Target="../media/image982.png"/><Relationship Id="rId7" Type="http://schemas.openxmlformats.org/officeDocument/2006/relationships/image" Target="../media/image986.png"/><Relationship Id="rId2" Type="http://schemas.openxmlformats.org/officeDocument/2006/relationships/image" Target="../media/image9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5.png"/><Relationship Id="rId5" Type="http://schemas.openxmlformats.org/officeDocument/2006/relationships/image" Target="../media/image984.png"/><Relationship Id="rId4" Type="http://schemas.openxmlformats.org/officeDocument/2006/relationships/image" Target="../media/image983.png"/><Relationship Id="rId9" Type="http://schemas.openxmlformats.org/officeDocument/2006/relationships/image" Target="../media/image978.png"/></Relationships>
</file>

<file path=ppt/slides/_rels/slide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4.png"/><Relationship Id="rId3" Type="http://schemas.openxmlformats.org/officeDocument/2006/relationships/image" Target="../media/image989.png"/><Relationship Id="rId7" Type="http://schemas.openxmlformats.org/officeDocument/2006/relationships/image" Target="../media/image993.png"/><Relationship Id="rId12" Type="http://schemas.openxmlformats.org/officeDocument/2006/relationships/image" Target="../media/image998.png"/><Relationship Id="rId2" Type="http://schemas.openxmlformats.org/officeDocument/2006/relationships/image" Target="../media/image9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2.png"/><Relationship Id="rId11" Type="http://schemas.openxmlformats.org/officeDocument/2006/relationships/image" Target="../media/image997.png"/><Relationship Id="rId5" Type="http://schemas.openxmlformats.org/officeDocument/2006/relationships/image" Target="../media/image991.png"/><Relationship Id="rId10" Type="http://schemas.openxmlformats.org/officeDocument/2006/relationships/image" Target="../media/image996.png"/><Relationship Id="rId4" Type="http://schemas.openxmlformats.org/officeDocument/2006/relationships/image" Target="../media/image990.png"/><Relationship Id="rId9" Type="http://schemas.openxmlformats.org/officeDocument/2006/relationships/image" Target="../media/image995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9.png"/><Relationship Id="rId7" Type="http://schemas.openxmlformats.org/officeDocument/2006/relationships/image" Target="../media/image1001.png"/><Relationship Id="rId2" Type="http://schemas.openxmlformats.org/officeDocument/2006/relationships/image" Target="../media/image30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0.png"/><Relationship Id="rId5" Type="http://schemas.openxmlformats.org/officeDocument/2006/relationships/image" Target="../media/image987.png"/><Relationship Id="rId4" Type="http://schemas.openxmlformats.org/officeDocument/2006/relationships/image" Target="../media/image986.png"/></Relationships>
</file>

<file path=ppt/slides/_rels/slide1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8.png"/><Relationship Id="rId3" Type="http://schemas.openxmlformats.org/officeDocument/2006/relationships/image" Target="../media/image1003.png"/><Relationship Id="rId7" Type="http://schemas.openxmlformats.org/officeDocument/2006/relationships/image" Target="../media/image1007.png"/><Relationship Id="rId2" Type="http://schemas.openxmlformats.org/officeDocument/2006/relationships/image" Target="../media/image10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6.png"/><Relationship Id="rId5" Type="http://schemas.openxmlformats.org/officeDocument/2006/relationships/image" Target="../media/image1005.png"/><Relationship Id="rId4" Type="http://schemas.openxmlformats.org/officeDocument/2006/relationships/image" Target="../media/image1004.png"/></Relationships>
</file>

<file path=ppt/slides/_rels/slide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5.png"/><Relationship Id="rId3" Type="http://schemas.openxmlformats.org/officeDocument/2006/relationships/image" Target="../media/image1010.png"/><Relationship Id="rId7" Type="http://schemas.openxmlformats.org/officeDocument/2006/relationships/image" Target="../media/image1014.png"/><Relationship Id="rId2" Type="http://schemas.openxmlformats.org/officeDocument/2006/relationships/image" Target="../media/image10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3.png"/><Relationship Id="rId11" Type="http://schemas.openxmlformats.org/officeDocument/2006/relationships/image" Target="../media/image1018.png"/><Relationship Id="rId5" Type="http://schemas.openxmlformats.org/officeDocument/2006/relationships/image" Target="../media/image1012.png"/><Relationship Id="rId10" Type="http://schemas.openxmlformats.org/officeDocument/2006/relationships/image" Target="../media/image1017.png"/><Relationship Id="rId4" Type="http://schemas.openxmlformats.org/officeDocument/2006/relationships/image" Target="../media/image1011.png"/><Relationship Id="rId9" Type="http://schemas.openxmlformats.org/officeDocument/2006/relationships/image" Target="../media/image1016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0.png"/><Relationship Id="rId7" Type="http://schemas.openxmlformats.org/officeDocument/2006/relationships/image" Target="../media/image1024.png"/><Relationship Id="rId2" Type="http://schemas.openxmlformats.org/officeDocument/2006/relationships/image" Target="../media/image10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3.png"/><Relationship Id="rId5" Type="http://schemas.openxmlformats.org/officeDocument/2006/relationships/image" Target="../media/image1022.png"/><Relationship Id="rId4" Type="http://schemas.openxmlformats.org/officeDocument/2006/relationships/image" Target="../media/image1021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6.png"/><Relationship Id="rId2" Type="http://schemas.openxmlformats.org/officeDocument/2006/relationships/image" Target="../media/image10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8.png"/><Relationship Id="rId4" Type="http://schemas.openxmlformats.org/officeDocument/2006/relationships/image" Target="../media/image1027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0.png"/><Relationship Id="rId2" Type="http://schemas.openxmlformats.org/officeDocument/2006/relationships/image" Target="../media/image10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5.png"/><Relationship Id="rId5" Type="http://schemas.openxmlformats.org/officeDocument/2006/relationships/image" Target="../media/image1032.png"/><Relationship Id="rId4" Type="http://schemas.openxmlformats.org/officeDocument/2006/relationships/image" Target="../media/image1031.png"/></Relationships>
</file>

<file path=ppt/slides/_rels/slide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9.png"/><Relationship Id="rId13" Type="http://schemas.openxmlformats.org/officeDocument/2006/relationships/image" Target="../media/image1044.png"/><Relationship Id="rId3" Type="http://schemas.openxmlformats.org/officeDocument/2006/relationships/image" Target="../media/image1034.png"/><Relationship Id="rId7" Type="http://schemas.openxmlformats.org/officeDocument/2006/relationships/image" Target="../media/image1038.png"/><Relationship Id="rId12" Type="http://schemas.openxmlformats.org/officeDocument/2006/relationships/image" Target="../media/image1043.png"/><Relationship Id="rId2" Type="http://schemas.openxmlformats.org/officeDocument/2006/relationships/image" Target="../media/image10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7.png"/><Relationship Id="rId11" Type="http://schemas.openxmlformats.org/officeDocument/2006/relationships/image" Target="../media/image1042.png"/><Relationship Id="rId5" Type="http://schemas.openxmlformats.org/officeDocument/2006/relationships/image" Target="../media/image1036.png"/><Relationship Id="rId10" Type="http://schemas.openxmlformats.org/officeDocument/2006/relationships/image" Target="../media/image1041.png"/><Relationship Id="rId4" Type="http://schemas.openxmlformats.org/officeDocument/2006/relationships/image" Target="../media/image1035.png"/><Relationship Id="rId9" Type="http://schemas.openxmlformats.org/officeDocument/2006/relationships/image" Target="../media/image1040.png"/><Relationship Id="rId14" Type="http://schemas.openxmlformats.org/officeDocument/2006/relationships/image" Target="../media/image1045.png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6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80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3.png"/><Relationship Id="rId3" Type="http://schemas.openxmlformats.org/officeDocument/2006/relationships/image" Target="../media/image1048.png"/><Relationship Id="rId7" Type="http://schemas.openxmlformats.org/officeDocument/2006/relationships/image" Target="../media/image1052.png"/><Relationship Id="rId2" Type="http://schemas.openxmlformats.org/officeDocument/2006/relationships/image" Target="../media/image10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1.png"/><Relationship Id="rId5" Type="http://schemas.openxmlformats.org/officeDocument/2006/relationships/image" Target="../media/image1050.png"/><Relationship Id="rId4" Type="http://schemas.openxmlformats.org/officeDocument/2006/relationships/image" Target="../media/image1049.png"/><Relationship Id="rId9" Type="http://schemas.openxmlformats.org/officeDocument/2006/relationships/image" Target="../media/image1054.png"/></Relationships>
</file>

<file path=ppt/slides/_rels/slide1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1.png"/><Relationship Id="rId13" Type="http://schemas.openxmlformats.org/officeDocument/2006/relationships/image" Target="../media/image1066.png"/><Relationship Id="rId3" Type="http://schemas.openxmlformats.org/officeDocument/2006/relationships/image" Target="../media/image1056.png"/><Relationship Id="rId7" Type="http://schemas.openxmlformats.org/officeDocument/2006/relationships/image" Target="../media/image1060.png"/><Relationship Id="rId12" Type="http://schemas.openxmlformats.org/officeDocument/2006/relationships/image" Target="../media/image1065.png"/><Relationship Id="rId2" Type="http://schemas.openxmlformats.org/officeDocument/2006/relationships/image" Target="../media/image10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9.png"/><Relationship Id="rId11" Type="http://schemas.openxmlformats.org/officeDocument/2006/relationships/image" Target="../media/image1064.png"/><Relationship Id="rId5" Type="http://schemas.openxmlformats.org/officeDocument/2006/relationships/image" Target="../media/image1058.png"/><Relationship Id="rId10" Type="http://schemas.openxmlformats.org/officeDocument/2006/relationships/image" Target="../media/image1063.png"/><Relationship Id="rId4" Type="http://schemas.openxmlformats.org/officeDocument/2006/relationships/image" Target="../media/image1057.png"/><Relationship Id="rId9" Type="http://schemas.openxmlformats.org/officeDocument/2006/relationships/image" Target="../media/image1062.png"/></Relationships>
</file>

<file path=ppt/slides/_rels/slide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3.png"/><Relationship Id="rId3" Type="http://schemas.openxmlformats.org/officeDocument/2006/relationships/image" Target="../media/image1068.png"/><Relationship Id="rId7" Type="http://schemas.openxmlformats.org/officeDocument/2006/relationships/image" Target="../media/image1072.png"/><Relationship Id="rId2" Type="http://schemas.openxmlformats.org/officeDocument/2006/relationships/image" Target="../media/image10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1.png"/><Relationship Id="rId5" Type="http://schemas.openxmlformats.org/officeDocument/2006/relationships/image" Target="../media/image1070.png"/><Relationship Id="rId4" Type="http://schemas.openxmlformats.org/officeDocument/2006/relationships/image" Target="../media/image1069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5.png"/><Relationship Id="rId2" Type="http://schemas.openxmlformats.org/officeDocument/2006/relationships/image" Target="../media/image10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7.png"/><Relationship Id="rId4" Type="http://schemas.openxmlformats.org/officeDocument/2006/relationships/image" Target="../media/image1076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9.png"/><Relationship Id="rId2" Type="http://schemas.openxmlformats.org/officeDocument/2006/relationships/image" Target="../media/image107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1.png"/><Relationship Id="rId4" Type="http://schemas.openxmlformats.org/officeDocument/2006/relationships/image" Target="../media/image1080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3.png"/><Relationship Id="rId2" Type="http://schemas.openxmlformats.org/officeDocument/2006/relationships/image" Target="../media/image10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5.png"/><Relationship Id="rId4" Type="http://schemas.openxmlformats.org/officeDocument/2006/relationships/image" Target="../media/image1084.png"/></Relationships>
</file>

<file path=ppt/slides/_rels/slide1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1.png"/><Relationship Id="rId3" Type="http://schemas.openxmlformats.org/officeDocument/2006/relationships/image" Target="../media/image1087.png"/><Relationship Id="rId7" Type="http://schemas.openxmlformats.org/officeDocument/2006/relationships/image" Target="../media/image1090.png"/><Relationship Id="rId2" Type="http://schemas.openxmlformats.org/officeDocument/2006/relationships/image" Target="../media/image10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9.png"/><Relationship Id="rId11" Type="http://schemas.openxmlformats.org/officeDocument/2006/relationships/image" Target="../media/image1094.png"/><Relationship Id="rId5" Type="http://schemas.openxmlformats.org/officeDocument/2006/relationships/image" Target="../media/image1088.png"/><Relationship Id="rId10" Type="http://schemas.openxmlformats.org/officeDocument/2006/relationships/image" Target="../media/image1093.png"/><Relationship Id="rId4" Type="http://schemas.openxmlformats.org/officeDocument/2006/relationships/image" Target="../media/image1084.png"/><Relationship Id="rId9" Type="http://schemas.openxmlformats.org/officeDocument/2006/relationships/image" Target="../media/image1092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6.png"/><Relationship Id="rId2" Type="http://schemas.openxmlformats.org/officeDocument/2006/relationships/image" Target="../media/image1095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1097.png"/></Relationships>
</file>

<file path=ppt/slides/_rels/slide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3.png"/><Relationship Id="rId3" Type="http://schemas.openxmlformats.org/officeDocument/2006/relationships/image" Target="../media/image1099.png"/><Relationship Id="rId7" Type="http://schemas.openxmlformats.org/officeDocument/2006/relationships/image" Target="../media/image1102.png"/><Relationship Id="rId2" Type="http://schemas.openxmlformats.org/officeDocument/2006/relationships/image" Target="../media/image10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1.png"/><Relationship Id="rId5" Type="http://schemas.openxmlformats.org/officeDocument/2006/relationships/image" Target="NULL"/><Relationship Id="rId4" Type="http://schemas.openxmlformats.org/officeDocument/2006/relationships/image" Target="../media/image1100.png"/><Relationship Id="rId9" Type="http://schemas.openxmlformats.org/officeDocument/2006/relationships/image" Target="../media/image1104.png"/></Relationships>
</file>

<file path=ppt/slides/_rels/slide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0.png"/><Relationship Id="rId3" Type="http://schemas.openxmlformats.org/officeDocument/2006/relationships/image" Target="../media/image1106.png"/><Relationship Id="rId7" Type="http://schemas.openxmlformats.org/officeDocument/2006/relationships/image" Target="../media/image1109.png"/><Relationship Id="rId2" Type="http://schemas.openxmlformats.org/officeDocument/2006/relationships/image" Target="../media/image11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8.png"/><Relationship Id="rId5" Type="http://schemas.openxmlformats.org/officeDocument/2006/relationships/image" Target="../media/image1107.png"/><Relationship Id="rId4" Type="http://schemas.openxmlformats.org/officeDocument/2006/relationships/image" Target="NULL"/><Relationship Id="rId9" Type="http://schemas.openxmlformats.org/officeDocument/2006/relationships/image" Target="../media/image11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C455D-24E7-4FA6-A695-172A4386B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62608"/>
            <a:ext cx="9144000" cy="2847355"/>
          </a:xfrm>
        </p:spPr>
        <p:txBody>
          <a:bodyPr>
            <a:normAutofit/>
          </a:bodyPr>
          <a:lstStyle/>
          <a:p>
            <a:r>
              <a:rPr lang="en-US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EEE 103</a:t>
            </a:r>
            <a:br>
              <a:rPr lang="en-US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/>
              <a:t>(Part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66F3B1-43D9-4333-BBB9-CDA11C64C2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Electrical Circuits II</a:t>
            </a:r>
          </a:p>
          <a:p>
            <a:r>
              <a:rPr lang="en-US" sz="4400" dirty="0">
                <a:solidFill>
                  <a:srgbClr val="00B0F0"/>
                </a:solidFill>
              </a:rPr>
              <a:t>Dept. of EEE, BUBT</a:t>
            </a:r>
          </a:p>
        </p:txBody>
      </p:sp>
    </p:spTree>
    <p:extLst>
      <p:ext uri="{BB962C8B-B14F-4D97-AF65-F5344CB8AC3E}">
        <p14:creationId xmlns:p14="http://schemas.microsoft.com/office/powerpoint/2010/main" val="1093009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5E90BF-8A17-4ED8-9E6D-034CEEAE2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4414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9AE3DF-BE64-40D1-91FB-749A25836014}"/>
              </a:ext>
            </a:extLst>
          </p:cNvPr>
          <p:cNvSpPr txBox="1"/>
          <p:nvPr/>
        </p:nvSpPr>
        <p:spPr>
          <a:xfrm>
            <a:off x="0" y="6475415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i="0" dirty="0">
                <a:solidFill>
                  <a:srgbClr val="000000"/>
                </a:solidFill>
                <a:effectLst/>
                <a:latin typeface="GeoEditRegular"/>
              </a:rPr>
              <a:t>1889 engraving by William Allen Rogers for Harper’s Weekly magazine. GRAND STREET, NEW YORK, AT NIGHT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067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F255AE02-3C86-4C9F-8E80-B22E9E572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54" y="0"/>
            <a:ext cx="4732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8CE7AB-D973-4E7B-A173-C432F686AB31}"/>
              </a:ext>
            </a:extLst>
          </p:cNvPr>
          <p:cNvSpPr txBox="1"/>
          <p:nvPr/>
        </p:nvSpPr>
        <p:spPr>
          <a:xfrm rot="5400000">
            <a:off x="-3259723" y="3259723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October 11, 1889. The death of John </a:t>
            </a:r>
            <a:r>
              <a:rPr lang="en-US" sz="16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Feeks</a:t>
            </a:r>
            <a:r>
              <a:rPr lang="en-US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Manhattan, New York.</a:t>
            </a: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2B34AF-ECA5-4F39-B1D3-907016BA5C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220" y="0"/>
            <a:ext cx="6753780" cy="64935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044A86-29A2-4CB1-8595-1C33C6CA087F}"/>
              </a:ext>
            </a:extLst>
          </p:cNvPr>
          <p:cNvSpPr txBox="1"/>
          <p:nvPr/>
        </p:nvSpPr>
        <p:spPr>
          <a:xfrm>
            <a:off x="5438220" y="6493565"/>
            <a:ext cx="6753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i="0" dirty="0">
                <a:solidFill>
                  <a:srgbClr val="000000"/>
                </a:solidFill>
                <a:effectLst/>
                <a:latin typeface="GeoEditRegular"/>
              </a:rPr>
              <a:t>World's Columbian Exposition, 1893, </a:t>
            </a:r>
            <a:r>
              <a:rPr lang="en-US" b="0" i="0" dirty="0">
                <a:solidFill>
                  <a:srgbClr val="333333"/>
                </a:solidFill>
                <a:effectLst/>
                <a:latin typeface="GeoEditRegular"/>
              </a:rPr>
              <a:t>Chicago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969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5D880-14C8-4164-94C7-2331657C4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08382"/>
          </a:xfrm>
        </p:spPr>
        <p:txBody>
          <a:bodyPr/>
          <a:lstStyle/>
          <a:p>
            <a:pPr algn="ctr"/>
            <a:r>
              <a:rPr lang="en-US" dirty="0"/>
              <a:t>Sinusoids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222706-610B-4E24-A2AC-1B313CFE52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602" y="808383"/>
            <a:ext cx="4142796" cy="548640"/>
          </a:xfrm>
          <a:ln w="28575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CFBE3F-90C0-46B9-9033-A6EDF703F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94945"/>
            <a:ext cx="6258798" cy="9526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F1F660-C082-438D-AF4F-677C4880E7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29179"/>
            <a:ext cx="3924848" cy="4286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58D5658-3027-460C-A105-0A266EBB7E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12961"/>
            <a:ext cx="2191056" cy="4477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D93592C-54DA-4F52-BBB3-279498AE72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08932"/>
            <a:ext cx="1390844" cy="82879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A455A1B-F14C-4F27-BF83-1B09519401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95965"/>
            <a:ext cx="2608766" cy="42976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DEA691D-2B0F-4DB1-B0F1-F600101CA1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25733"/>
            <a:ext cx="1120877" cy="914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067BFD4-A4A6-48EF-95E0-CF59A6A746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40133"/>
            <a:ext cx="1795549" cy="4572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FC8D080-429A-4222-A252-3E88B769085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318" y="2447578"/>
            <a:ext cx="6144482" cy="437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65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E3C5E-A58A-4FCA-B3DF-CF82A4A10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08382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A1D02B4-18B2-4E85-8A42-64B0B874BE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08382"/>
            <a:ext cx="10158431" cy="42042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47F747-C999-43AE-9F47-90B16795A88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6576"/>
            <a:ext cx="5204670" cy="548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7A2624-72BE-464D-BB9A-59E916FBB3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60593"/>
            <a:ext cx="4667901" cy="4096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DB23ED-BEF5-48E8-8F4B-2B2DA45DDC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61561"/>
            <a:ext cx="3562847" cy="3715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9298820-3CDA-47DC-B6F2-05E803B19D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24424"/>
            <a:ext cx="6201640" cy="4001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0B1C85F-200D-4C94-BDD1-22C5F27479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715866"/>
            <a:ext cx="6354062" cy="85737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7746C52-C6FC-43C2-95E5-39A7D6EED2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64572"/>
            <a:ext cx="5801535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78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FE440-34F0-4057-8D97-34761CA2B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83ACD8-0879-4133-8957-9A6A512485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10515600" cy="84817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70B585-BB9E-4072-BEF9-E1F9E777D2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9199"/>
            <a:ext cx="3896269" cy="3810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EBA805-3B2A-465A-A90B-51DBFBCF1D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945" y="2393022"/>
            <a:ext cx="4058216" cy="4286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9BC297-2092-4D74-AEBD-5CE8A7764C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945" y="3009842"/>
            <a:ext cx="3029373" cy="4191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365A81B-2DBF-40D6-ABBD-CF967BDEC2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17135"/>
            <a:ext cx="3505689" cy="4001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54A681-9266-4EB4-9C9C-6E82693D1B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55469"/>
            <a:ext cx="3381155" cy="457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A7D2D97-D2DA-45BA-A87D-846E271475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841" y="1749995"/>
            <a:ext cx="3447089" cy="1689749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7A9ADD9-ED3D-400D-B104-BCCD6AFF94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901" y="3617135"/>
            <a:ext cx="4825256" cy="316550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BDD7949-2205-4C26-BDC9-271157A3153E}"/>
              </a:ext>
            </a:extLst>
          </p:cNvPr>
          <p:cNvSpPr txBox="1"/>
          <p:nvPr/>
        </p:nvSpPr>
        <p:spPr>
          <a:xfrm>
            <a:off x="10243930" y="4876721"/>
            <a:ext cx="1019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Red: </a:t>
            </a:r>
            <a:r>
              <a:rPr lang="en-US" dirty="0">
                <a:solidFill>
                  <a:srgbClr val="FF0000"/>
                </a:solidFill>
              </a:rPr>
              <a:t>v1</a:t>
            </a:r>
          </a:p>
          <a:p>
            <a:r>
              <a:rPr lang="en-US" dirty="0"/>
              <a:t>Blue: </a:t>
            </a:r>
            <a:r>
              <a:rPr lang="en-US" dirty="0">
                <a:solidFill>
                  <a:srgbClr val="00B0F0"/>
                </a:solidFill>
              </a:rPr>
              <a:t>v2</a:t>
            </a:r>
          </a:p>
        </p:txBody>
      </p:sp>
    </p:spTree>
    <p:extLst>
      <p:ext uri="{BB962C8B-B14F-4D97-AF65-F5344CB8AC3E}">
        <p14:creationId xmlns:p14="http://schemas.microsoft.com/office/powerpoint/2010/main" val="257736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42397-D401-4366-9E75-417943195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34886"/>
          </a:xfrm>
        </p:spPr>
        <p:txBody>
          <a:bodyPr/>
          <a:lstStyle/>
          <a:p>
            <a:pPr algn="ctr"/>
            <a:r>
              <a:rPr lang="en-US" dirty="0"/>
              <a:t>Phasors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7C4D71-48D3-41EB-9728-B4C804168A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34887"/>
            <a:ext cx="5029902" cy="4810796"/>
          </a:xfrm>
          <a:ln w="28575">
            <a:solidFill>
              <a:schemeClr val="accent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4B7029-A7A1-4E84-A8D2-8CAC6BCD9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34887"/>
            <a:ext cx="5561926" cy="15848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606B76-4134-4A81-BB68-5BCDFE2007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027601"/>
            <a:ext cx="5715246" cy="8503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5503F7-DD51-4CF3-B03E-5566CAF536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962439"/>
            <a:ext cx="4973045" cy="45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A9039F7-7881-439E-BBAE-235D370E26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115" y="5948163"/>
            <a:ext cx="1117366" cy="83488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7367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7471B-8188-4F4E-90F1-08F602BC1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61390"/>
          </a:xfrm>
        </p:spPr>
        <p:txBody>
          <a:bodyPr/>
          <a:lstStyle/>
          <a:p>
            <a:pPr algn="ctr"/>
            <a:r>
              <a:rPr lang="en-US" dirty="0"/>
              <a:t>Some Basic Operations of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Complex Number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FA8FF0-E45F-4340-894C-279D76E6BD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61391"/>
            <a:ext cx="3741546" cy="3657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A12036-8DC2-4A22-9DC9-A0F5FC6FA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27151"/>
            <a:ext cx="2551672" cy="45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9F0846-222B-46BF-8842-3E204F7C21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84351"/>
            <a:ext cx="3263898" cy="45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5AAD19-69CA-4575-9A73-74213DE850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41551"/>
            <a:ext cx="3194138" cy="45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8B20BB-66B4-425B-A057-B59AA381D7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632" y="861391"/>
            <a:ext cx="6118168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B322D77-D67F-43BC-88E4-B25856E3B4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632" y="1455751"/>
            <a:ext cx="5847345" cy="457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DDBA0C7-D432-4BA7-8187-ED595977CD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632" y="2050111"/>
            <a:ext cx="3842985" cy="5943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14E3EBE-E39A-4BCC-A9C7-9937F51D56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632" y="2781631"/>
            <a:ext cx="3248525" cy="914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E718ABE-FDEA-4E51-A34D-54D1D77AE9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632" y="3833191"/>
            <a:ext cx="2010168" cy="9144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022BDD7-00EC-4C0D-9291-D98201A7BC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632" y="4884751"/>
            <a:ext cx="3206781" cy="73152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C30A118-4539-47F8-AAC7-84A80FFBE4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632" y="5753431"/>
            <a:ext cx="5830866" cy="64008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ECCC4A4-22ED-49EA-855A-C63E5E5031D8}"/>
              </a:ext>
            </a:extLst>
          </p:cNvPr>
          <p:cNvCxnSpPr/>
          <p:nvPr/>
        </p:nvCxnSpPr>
        <p:spPr>
          <a:xfrm>
            <a:off x="4916557" y="874643"/>
            <a:ext cx="0" cy="553212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344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928E6-CD89-4345-A4E1-E49BDFC52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34886"/>
          </a:xfrm>
        </p:spPr>
        <p:txBody>
          <a:bodyPr/>
          <a:lstStyle/>
          <a:p>
            <a:pPr algn="ctr"/>
            <a:r>
              <a:rPr lang="en-US" dirty="0"/>
              <a:t>Euler’s Identity and Phasor Representation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5CCE4D-F472-4E35-A290-2011C32C45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101" y="834887"/>
            <a:ext cx="4991797" cy="628738"/>
          </a:xfrm>
          <a:ln w="28575">
            <a:solidFill>
              <a:schemeClr val="accent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9F4EE1-E5E3-4FB9-9C01-C4005AC5D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69773"/>
            <a:ext cx="3448531" cy="1400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73FDC9-10A9-409C-ACD9-5C81017B3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46" y="3119394"/>
            <a:ext cx="8573696" cy="6192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ED268A-C45B-42EC-8E89-6C2103118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087" y="3787856"/>
            <a:ext cx="3543795" cy="6192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8CD0161-6EC2-4B52-A5F1-0E55BB29F6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281" y="4456318"/>
            <a:ext cx="4455625" cy="7315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B6D9489-B62B-40E0-A034-9265F885C1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46" y="5188227"/>
            <a:ext cx="3543795" cy="619211"/>
          </a:xfrm>
          <a:prstGeom prst="rect">
            <a:avLst/>
          </a:prstGeom>
        </p:spPr>
      </p:pic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5DF8CDE8-6C53-4FF6-8A3C-5CBDD3F8C04A}"/>
              </a:ext>
            </a:extLst>
          </p:cNvPr>
          <p:cNvCxnSpPr>
            <a:stCxn id="9" idx="1"/>
            <a:endCxn id="15" idx="1"/>
          </p:cNvCxnSpPr>
          <p:nvPr/>
        </p:nvCxnSpPr>
        <p:spPr>
          <a:xfrm rot="10800000" flipV="1">
            <a:off x="868246" y="3428999"/>
            <a:ext cx="12700" cy="2068833"/>
          </a:xfrm>
          <a:prstGeom prst="bentConnector3">
            <a:avLst>
              <a:gd name="adj1" fmla="val 3886953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>
            <a:extLst>
              <a:ext uri="{FF2B5EF4-FFF2-40B4-BE49-F238E27FC236}">
                <a16:creationId xmlns:a16="http://schemas.microsoft.com/office/drawing/2014/main" id="{7570C7DC-2B77-4271-B1E3-8F9EEBBB6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698" y="1669773"/>
            <a:ext cx="2559230" cy="504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03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E30B8-B5DA-48D7-B6EB-77956D65F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F7AE6D-E0E3-4564-8B0C-32D755A5A9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177" y="681037"/>
            <a:ext cx="9821646" cy="16480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FC3F49-418F-4140-9EE9-361F4A8EA197}"/>
                  </a:ext>
                </a:extLst>
              </p:cNvPr>
              <p:cNvSpPr txBox="1"/>
              <p:nvPr/>
            </p:nvSpPr>
            <p:spPr>
              <a:xfrm>
                <a:off x="838201" y="2637183"/>
                <a:ext cx="10515599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is time-domain representation, while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r>
                  <a:rPr lang="en-US" sz="2800" dirty="0"/>
                  <a:t> is frequency or phasor-domain representation.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is time dependent, while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r>
                  <a:rPr lang="en-US" sz="2800" dirty="0"/>
                  <a:t> is not.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is always real, while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r>
                  <a:rPr lang="en-US" sz="2800" dirty="0"/>
                  <a:t> is generally complex.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FC3F49-418F-4140-9EE9-361F4A8EA1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1" y="2637183"/>
                <a:ext cx="10515599" cy="1815882"/>
              </a:xfrm>
              <a:prstGeom prst="rect">
                <a:avLst/>
              </a:prstGeom>
              <a:blipFill>
                <a:blip r:embed="rId3"/>
                <a:stretch>
                  <a:fillRect t="-3367" r="-1159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2FFB9639-00BD-444D-A87B-A3974C9BEF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4761156"/>
            <a:ext cx="5239038" cy="109728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73CE14-F7E0-4EFC-9AED-24475E6F9E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781" y="4761156"/>
            <a:ext cx="4621018" cy="109728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3051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98803-F7F3-4BC1-9F84-6939C047F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87895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E41B07-9F20-440D-AC7F-4417A28019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87895"/>
            <a:ext cx="6756509" cy="49536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584280-CCE3-4301-842A-B3430EB4451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46547"/>
            <a:ext cx="4887046" cy="914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FA6B8E-0848-4F9C-B960-17A065578A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62277"/>
            <a:ext cx="590632" cy="5239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D450A1-DED1-40C7-B523-CCBF8CF4AE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494" y="2649025"/>
            <a:ext cx="3210373" cy="6954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EB03CBB-9A71-4367-8BB6-5FC4A1B707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44447"/>
            <a:ext cx="619211" cy="4953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E1CBD85-A1B9-417D-A1C9-95E8AB5607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020" y="3306342"/>
            <a:ext cx="4867954" cy="5334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B3E9635-1C28-4168-89B8-234C07E816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450" y="3839816"/>
            <a:ext cx="5410955" cy="52394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26D8898-F03A-4D22-BB85-FF67DEFA1E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450" y="4373290"/>
            <a:ext cx="4258269" cy="50489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E168C2E-AE62-4E02-8A4C-0BECD4AD85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218" y="4933342"/>
            <a:ext cx="3143689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54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E8A5C-DFCF-465A-B480-AF31F77E3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3CA681-A7AA-4BB3-9A2D-EDC539CCB0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8510334" cy="457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A6200E-1877-4B3A-BE58-A47C5FA77B3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38237"/>
            <a:ext cx="4039164" cy="11431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6D777C-F340-42E1-A11F-9356B743BD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06682"/>
            <a:ext cx="6449325" cy="7049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FCF15F-587D-41A1-BD54-998C5D5B70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331" y="3226906"/>
            <a:ext cx="6096851" cy="5048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90953E-9356-4678-AC9B-22A41FD7BB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89" y="3953406"/>
            <a:ext cx="576880" cy="5029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8B28E7-FB22-4310-A122-81423307BE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331" y="3924917"/>
            <a:ext cx="3099126" cy="7315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8AF333-2233-4634-B9B8-DF74A444EE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214" y="3924917"/>
            <a:ext cx="4134427" cy="69542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27D2407-E503-493B-A050-5EC4A13FE2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214" y="4620339"/>
            <a:ext cx="3296110" cy="70494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28A95C5-4C69-46C7-97FC-35E1C8861CA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196" y="5315761"/>
            <a:ext cx="2295845" cy="7049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03A6FC6-DD5F-474D-AD89-968E42B724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331" y="6030748"/>
            <a:ext cx="5306165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42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33670-FA31-4A38-82E8-90F35823D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ADC95C-6EB4-4067-9647-C028CE527E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9935532" cy="8229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4E30A5-8FED-4C74-AC52-B6256192C31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03997"/>
            <a:ext cx="6296904" cy="962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7CCDABD-0933-40BE-9842-C04DB464AE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43120"/>
            <a:ext cx="4229690" cy="9621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7F4E82-588D-4E22-B773-D51DD43917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05279"/>
            <a:ext cx="1714739" cy="3620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7E4461-408A-4157-84E8-951A1C7404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23198"/>
            <a:ext cx="4058216" cy="5144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B02C07-20EC-4862-9C1C-A54F45FCBF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593538"/>
            <a:ext cx="2056492" cy="10972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5204651-3B23-4303-8281-EA7BFFF4BC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045" y="4593538"/>
            <a:ext cx="2694433" cy="11887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245B33C-1CCE-4BA9-8676-411F86FED9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730" y="4940082"/>
            <a:ext cx="2965623" cy="5486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D1D29BA-57F5-4842-88A9-9CA720ABD3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890" y="5914989"/>
            <a:ext cx="6592220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8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BA462-EB80-4477-AC95-0FD0BD40A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74642"/>
          </a:xfrm>
        </p:spPr>
        <p:txBody>
          <a:bodyPr/>
          <a:lstStyle/>
          <a:p>
            <a:pPr algn="ctr"/>
            <a:r>
              <a:rPr lang="en-US" dirty="0"/>
              <a:t>Phasor with Elements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A929CE-450E-4D25-A025-3D3DCE5499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759" y="874643"/>
            <a:ext cx="1343212" cy="276263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837833-0869-4168-83CE-8D1A8EA87A09}"/>
              </a:ext>
            </a:extLst>
          </p:cNvPr>
          <p:cNvSpPr txBox="1"/>
          <p:nvPr/>
        </p:nvSpPr>
        <p:spPr>
          <a:xfrm>
            <a:off x="838200" y="874643"/>
            <a:ext cx="1971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(1) Resistor: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E0E665-0F9F-4BE4-8493-3091AA3A4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807" y="1397863"/>
            <a:ext cx="4048690" cy="5430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F71759-9171-47C1-A3E5-44A4AAFB0D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791" y="2008276"/>
            <a:ext cx="1495634" cy="4953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F9060A-E61D-4EB0-9C39-C74D4F0116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946" y="2461504"/>
            <a:ext cx="3982006" cy="5144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17A3F84-1183-40AF-B9A2-F50D4E5A39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657" y="3019821"/>
            <a:ext cx="2638793" cy="6954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2840610-70FD-4C88-9075-F051867323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405" y="3759138"/>
            <a:ext cx="1733792" cy="44773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3A5A569-08BF-4C9E-8C69-CB3AABDB29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404" y="3215995"/>
            <a:ext cx="4304187" cy="364200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59565F8-7C9A-4F8C-BA3E-AA3D821A7C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852" y="1397863"/>
            <a:ext cx="1877567" cy="640080"/>
          </a:xfrm>
          <a:prstGeom prst="rect">
            <a:avLst/>
          </a:prstGeom>
          <a:ln>
            <a:noFill/>
          </a:ln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79E1D7B-2048-4B94-9A77-16A7AE522529}"/>
              </a:ext>
            </a:extLst>
          </p:cNvPr>
          <p:cNvCxnSpPr/>
          <p:nvPr/>
        </p:nvCxnSpPr>
        <p:spPr>
          <a:xfrm>
            <a:off x="9448800" y="1397863"/>
            <a:ext cx="0" cy="89476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05ADBF9-6968-4845-A359-5113FFB6EDEB}"/>
              </a:ext>
            </a:extLst>
          </p:cNvPr>
          <p:cNvSpPr txBox="1"/>
          <p:nvPr/>
        </p:nvSpPr>
        <p:spPr>
          <a:xfrm>
            <a:off x="3273288" y="5440283"/>
            <a:ext cx="5049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Current and Voltage are </a:t>
            </a:r>
            <a:r>
              <a:rPr lang="en-US" sz="2800" i="1" dirty="0">
                <a:solidFill>
                  <a:srgbClr val="FF0000"/>
                </a:solidFill>
              </a:rPr>
              <a:t>in phase</a:t>
            </a:r>
            <a:r>
              <a:rPr lang="en-US" sz="2800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54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C7EFA-01E5-49A7-B324-A8859FCC0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DAFC4-DDAF-4FA0-A8B7-8DD74D5EF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1997765" cy="52491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(2) Inductor: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566D79-9A3F-42FA-9860-001DDC92F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555" y="1205948"/>
            <a:ext cx="4048690" cy="5430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62D98E-49C6-4D78-B4FF-77DA57E4D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287" y="1748949"/>
            <a:ext cx="1905266" cy="11717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3636A07-6AC0-430D-B3EF-CF7223C07E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775" y="2920688"/>
            <a:ext cx="4686954" cy="5811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188F227-B422-4D36-AD0A-BF9128EC9A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027" y="3513385"/>
            <a:ext cx="5734850" cy="55252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4A54B04-14C5-4A0D-B8F7-13338C7AFD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027" y="4054219"/>
            <a:ext cx="3801005" cy="7144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584F614-4CF8-4243-BB9D-BC6FD9D3C4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271" y="4791885"/>
            <a:ext cx="2162477" cy="52394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A3E3CE7-0519-48C4-8429-D6AEC46ED6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20500"/>
            <a:ext cx="4346190" cy="28374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EC31C2-E623-4D13-8BE8-7F4CEEC2C5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006" y="681037"/>
            <a:ext cx="1562318" cy="361047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4399E74-B9D5-4340-BD3B-4EBB1F217507}"/>
              </a:ext>
            </a:extLst>
          </p:cNvPr>
          <p:cNvSpPr txBox="1"/>
          <p:nvPr/>
        </p:nvSpPr>
        <p:spPr>
          <a:xfrm>
            <a:off x="4691270" y="5764696"/>
            <a:ext cx="4134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Current </a:t>
            </a:r>
            <a:r>
              <a:rPr lang="en-US" sz="2800" i="1" dirty="0">
                <a:solidFill>
                  <a:srgbClr val="FF0000"/>
                </a:solidFill>
              </a:rPr>
              <a:t>lags</a:t>
            </a:r>
            <a:r>
              <a:rPr lang="en-US" sz="2800" dirty="0">
                <a:solidFill>
                  <a:srgbClr val="FF0000"/>
                </a:solidFill>
              </a:rPr>
              <a:t> Voltage by 90°</a:t>
            </a:r>
          </a:p>
        </p:txBody>
      </p:sp>
    </p:spTree>
    <p:extLst>
      <p:ext uri="{BB962C8B-B14F-4D97-AF65-F5344CB8AC3E}">
        <p14:creationId xmlns:p14="http://schemas.microsoft.com/office/powerpoint/2010/main" val="235179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B275B67-532F-4680-AABF-81FF8AC60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7014"/>
            <a:ext cx="4409311" cy="28809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0280D8-20E0-4F6C-961B-C57E3293B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67807-75B9-4A28-9C51-91E0C1F09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2143539" cy="52491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(3) Capacitor: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9E642F-FDFD-44AA-822B-4A71EA0C26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39" y="681037"/>
            <a:ext cx="1672057" cy="3625920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7A6FFDF-FF8B-4FC7-9D8C-BC4C876AB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7465" y="1288044"/>
            <a:ext cx="4142796" cy="548640"/>
          </a:xfrm>
          <a:prstGeom prst="rect">
            <a:avLst/>
          </a:prstGeom>
          <a:ln w="28575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F3BF0D-1B3D-431B-952E-989B3AEEDC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346" y="1836684"/>
            <a:ext cx="1971950" cy="11431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8FD592-AB8F-4071-8D07-089845DAE9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841" y="3086470"/>
            <a:ext cx="2210108" cy="5525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BF68F9-85A8-4AA9-BBC4-B4573575CA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467" y="3697568"/>
            <a:ext cx="2048161" cy="12574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05FE5A9-EA8A-4F3A-81A5-20D95AE14197}"/>
              </a:ext>
            </a:extLst>
          </p:cNvPr>
          <p:cNvSpPr txBox="1"/>
          <p:nvPr/>
        </p:nvSpPr>
        <p:spPr>
          <a:xfrm>
            <a:off x="5067465" y="5391288"/>
            <a:ext cx="4409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Current </a:t>
            </a:r>
            <a:r>
              <a:rPr lang="en-US" sz="2800" i="1" dirty="0">
                <a:solidFill>
                  <a:srgbClr val="FF0000"/>
                </a:solidFill>
              </a:rPr>
              <a:t>leads</a:t>
            </a:r>
            <a:r>
              <a:rPr lang="en-US" sz="2800" dirty="0">
                <a:solidFill>
                  <a:srgbClr val="FF0000"/>
                </a:solidFill>
              </a:rPr>
              <a:t> Voltage by 90°</a:t>
            </a:r>
          </a:p>
        </p:txBody>
      </p:sp>
    </p:spTree>
    <p:extLst>
      <p:ext uri="{BB962C8B-B14F-4D97-AF65-F5344CB8AC3E}">
        <p14:creationId xmlns:p14="http://schemas.microsoft.com/office/powerpoint/2010/main" val="420536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C2CBC-0341-4844-864C-9D5ED096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40903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182C97-F585-4F6C-9222-D1874D97DD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40904"/>
            <a:ext cx="10515600" cy="879321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661447-C329-4A61-BEE5-664DE900F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59636"/>
            <a:ext cx="2272384" cy="3657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50D632-5394-4A09-BBCD-625DD0DD49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228" y="1881807"/>
            <a:ext cx="2787717" cy="6400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C19F32D-6938-47D7-A9A3-974194178F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96" y="2546708"/>
            <a:ext cx="4832132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F58A7B3-1A79-4AF5-8003-54B45A07F6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069" y="3121851"/>
            <a:ext cx="1458852" cy="10058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5A1D781-4789-4283-A92B-812E0BC278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228" y="2938971"/>
            <a:ext cx="2195170" cy="11887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7C4011F-410B-49D3-BCA9-7E2DE02DA0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049" y="2938971"/>
            <a:ext cx="1737914" cy="12801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6F7822A-1307-4D2D-8FAE-26D668FBF5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049" y="4361895"/>
            <a:ext cx="2179319" cy="5486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67C9F15-536C-4136-AD42-FF5C7E406C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627" y="5225538"/>
            <a:ext cx="5984746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47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F6E79-BDB4-40E1-9CE9-15466AD77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8AE2E3-1E7B-4E8F-9CC9-3C438F0223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10515600" cy="88160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E5E3A3-ECDA-4ECD-B1D3-F76DD1EE0E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22637"/>
            <a:ext cx="1781424" cy="4382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530AD3-61FB-4835-8AE1-14BFF1347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127" y="1723349"/>
            <a:ext cx="2486372" cy="4477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39A814-A85D-4F64-8BE9-6AF2C4D93B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20847"/>
            <a:ext cx="3258005" cy="5144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B68821-D019-44AB-96AE-FC35DBD24A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722" y="2320847"/>
            <a:ext cx="2667372" cy="5525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EC37ABA-DFC8-4413-A029-4F6E0B9B86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426" y="2953561"/>
            <a:ext cx="2143424" cy="5239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02E5C9C-7667-4931-B506-4345CC5DB1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256" y="3512315"/>
            <a:ext cx="5020376" cy="56205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A640C24-4DCD-422B-85D2-C902977B8D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760" y="4201351"/>
            <a:ext cx="2860764" cy="4114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D5B5A5B-B4EB-499F-A3DA-9CF176637EE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659" y="5287374"/>
            <a:ext cx="1303436" cy="64008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5547DBC-1C08-4EDB-ABF2-6B2F7C8434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242" y="5281686"/>
            <a:ext cx="5419343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8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1032E-7D17-4744-B67D-7B25EC197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7651"/>
          </a:xfrm>
        </p:spPr>
        <p:txBody>
          <a:bodyPr/>
          <a:lstStyle/>
          <a:p>
            <a:pPr algn="ctr"/>
            <a:r>
              <a:rPr lang="en-US" dirty="0"/>
              <a:t>Impedance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E59483-F9D2-4B8A-A668-79DCE3536A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178" y="927652"/>
            <a:ext cx="8011643" cy="128605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995B84-5FBE-4588-936E-C6E6D89E4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783" y="2507856"/>
            <a:ext cx="7754432" cy="12670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1F21C0-8A7C-40B3-BE2D-4AF9A30199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337" y="4078947"/>
            <a:ext cx="5725324" cy="1143160"/>
          </a:xfrm>
          <a:prstGeom prst="rect">
            <a:avLst/>
          </a:prstGeom>
        </p:spPr>
      </p:pic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8D8EE997-8F92-4EDF-BB39-4B13E7DDEA7D}"/>
              </a:ext>
            </a:extLst>
          </p:cNvPr>
          <p:cNvCxnSpPr>
            <a:cxnSpLocks/>
            <a:stCxn id="9" idx="1"/>
            <a:endCxn id="14" idx="1"/>
          </p:cNvCxnSpPr>
          <p:nvPr/>
        </p:nvCxnSpPr>
        <p:spPr>
          <a:xfrm rot="10800000" flipH="1" flipV="1">
            <a:off x="3233336" y="4650527"/>
            <a:ext cx="254819" cy="1380988"/>
          </a:xfrm>
          <a:prstGeom prst="bentConnector3">
            <a:avLst>
              <a:gd name="adj1" fmla="val -89711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533D366-EF47-4FA3-9306-FC488D51EE9F}"/>
              </a:ext>
            </a:extLst>
          </p:cNvPr>
          <p:cNvSpPr txBox="1"/>
          <p:nvPr/>
        </p:nvSpPr>
        <p:spPr>
          <a:xfrm>
            <a:off x="3488156" y="5554461"/>
            <a:ext cx="5215685" cy="95410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Impedance</a:t>
            </a:r>
            <a:r>
              <a:rPr lang="en-US" sz="2800" dirty="0"/>
              <a:t> (</a:t>
            </a:r>
            <a:r>
              <a:rPr lang="en-US" sz="2800" i="1" dirty="0"/>
              <a:t>frequency-dependent</a:t>
            </a:r>
            <a:r>
              <a:rPr lang="en-US" sz="2800" dirty="0"/>
              <a:t>)</a:t>
            </a:r>
          </a:p>
          <a:p>
            <a:r>
              <a:rPr lang="en-US" sz="2800" dirty="0"/>
              <a:t>Unit: Ohm</a:t>
            </a:r>
          </a:p>
        </p:txBody>
      </p:sp>
    </p:spTree>
    <p:extLst>
      <p:ext uri="{BB962C8B-B14F-4D97-AF65-F5344CB8AC3E}">
        <p14:creationId xmlns:p14="http://schemas.microsoft.com/office/powerpoint/2010/main" val="255988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5C6D-6AD8-48D0-BE22-8482F7048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B0FFDA-2D10-4B8A-865F-E4022E68F4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234" y="681037"/>
            <a:ext cx="3267531" cy="68589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1BFCD9-30A2-434D-8BC2-4556BA8082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87" y="1682209"/>
            <a:ext cx="4401113" cy="365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40A065-E948-4C8F-954F-CD86F0DBD7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303" y="1682209"/>
            <a:ext cx="4513110" cy="365760"/>
          </a:xfrm>
          <a:prstGeom prst="rect">
            <a:avLst/>
          </a:prstGeom>
        </p:spPr>
      </p:pic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A357AB3F-ADBE-4535-A82C-744C40648156}"/>
              </a:ext>
            </a:extLst>
          </p:cNvPr>
          <p:cNvCxnSpPr>
            <a:stCxn id="5" idx="2"/>
            <a:endCxn id="7" idx="1"/>
          </p:cNvCxnSpPr>
          <p:nvPr/>
        </p:nvCxnSpPr>
        <p:spPr>
          <a:xfrm rot="5400000">
            <a:off x="3330216" y="-900695"/>
            <a:ext cx="498156" cy="5033413"/>
          </a:xfrm>
          <a:prstGeom prst="bentConnector4">
            <a:avLst>
              <a:gd name="adj1" fmla="val 31644"/>
              <a:gd name="adj2" fmla="val 104542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F1A9FEDA-29C5-42FE-964E-D875F662CBCB}"/>
              </a:ext>
            </a:extLst>
          </p:cNvPr>
          <p:cNvCxnSpPr>
            <a:stCxn id="5" idx="3"/>
            <a:endCxn id="9" idx="1"/>
          </p:cNvCxnSpPr>
          <p:nvPr/>
        </p:nvCxnSpPr>
        <p:spPr>
          <a:xfrm flipH="1">
            <a:off x="6616303" y="1023985"/>
            <a:ext cx="1113462" cy="841104"/>
          </a:xfrm>
          <a:prstGeom prst="bentConnector5">
            <a:avLst>
              <a:gd name="adj1" fmla="val -20531"/>
              <a:gd name="adj2" fmla="val 59515"/>
              <a:gd name="adj3" fmla="val 120531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2A9E26C-3613-4F5A-A40B-41799A90FDCE}"/>
                  </a:ext>
                </a:extLst>
              </p:cNvPr>
              <p:cNvSpPr txBox="1"/>
              <p:nvPr/>
            </p:nvSpPr>
            <p:spPr>
              <a:xfrm>
                <a:off x="861391" y="2305881"/>
                <a:ext cx="1026802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Impedance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latin typeface="Cambria Math" panose="02040503050406030204" pitchFamily="18" charset="0"/>
                      </a:rPr>
                      <m:t>𝐙</m:t>
                    </m:r>
                  </m:oMath>
                </a14:m>
                <a:r>
                  <a:rPr lang="en-US" sz="2800" dirty="0"/>
                  <a:t> is </a:t>
                </a:r>
                <a:r>
                  <a:rPr lang="en-US" sz="2800" dirty="0">
                    <a:solidFill>
                      <a:srgbClr val="00B050"/>
                    </a:solidFill>
                  </a:rPr>
                  <a:t>inductive </a:t>
                </a:r>
                <a:r>
                  <a:rPr lang="en-US" sz="2800" dirty="0"/>
                  <a:t>(</a:t>
                </a:r>
                <a:r>
                  <a:rPr lang="en-US" sz="2800" i="1" dirty="0"/>
                  <a:t>lagging</a:t>
                </a:r>
                <a:r>
                  <a:rPr lang="en-US" sz="2800" dirty="0"/>
                  <a:t>) when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800" dirty="0"/>
                  <a:t> is </a:t>
                </a:r>
                <a:r>
                  <a:rPr lang="en-US" sz="2800" dirty="0">
                    <a:solidFill>
                      <a:srgbClr val="00B050"/>
                    </a:solidFill>
                  </a:rPr>
                  <a:t>positive</a:t>
                </a:r>
                <a:r>
                  <a:rPr lang="en-US" sz="2800" dirty="0"/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Impedance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latin typeface="Cambria Math" panose="02040503050406030204" pitchFamily="18" charset="0"/>
                      </a:rPr>
                      <m:t>𝐙</m:t>
                    </m:r>
                  </m:oMath>
                </a14:m>
                <a:r>
                  <a:rPr lang="en-US" sz="2800" dirty="0"/>
                  <a:t> is </a:t>
                </a:r>
                <a:r>
                  <a:rPr lang="en-US" sz="2800" dirty="0">
                    <a:solidFill>
                      <a:srgbClr val="FF0000"/>
                    </a:solidFill>
                  </a:rPr>
                  <a:t>capacitive</a:t>
                </a:r>
                <a:r>
                  <a:rPr lang="en-US" sz="2800" dirty="0"/>
                  <a:t> (</a:t>
                </a:r>
                <a:r>
                  <a:rPr lang="en-US" sz="2800" i="1" dirty="0"/>
                  <a:t>leading</a:t>
                </a:r>
                <a:r>
                  <a:rPr lang="en-US" sz="2800" dirty="0"/>
                  <a:t>) when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800" dirty="0"/>
                  <a:t> is </a:t>
                </a:r>
                <a:r>
                  <a:rPr lang="en-US" sz="2800" dirty="0">
                    <a:solidFill>
                      <a:srgbClr val="FF0000"/>
                    </a:solidFill>
                  </a:rPr>
                  <a:t>negative</a:t>
                </a:r>
                <a:r>
                  <a:rPr lang="en-US" sz="2800" dirty="0"/>
                  <a:t>.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2A9E26C-3613-4F5A-A40B-41799A90F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391" y="2305881"/>
                <a:ext cx="10268022" cy="954107"/>
              </a:xfrm>
              <a:prstGeom prst="rect">
                <a:avLst/>
              </a:prstGeom>
              <a:blipFill>
                <a:blip r:embed="rId5"/>
                <a:stretch>
                  <a:fillRect l="-1068" t="-5732" b="-17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A4FF47ED-D06A-4F3B-95D4-66741948F5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61" y="3598013"/>
            <a:ext cx="3667875" cy="5486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5BB32E8-BAB1-47DD-BAFB-980B1D5A64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91" y="4261391"/>
            <a:ext cx="6067739" cy="914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2B6B745-E175-4ECD-9829-6406EA2E84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91" y="5290529"/>
            <a:ext cx="5236462" cy="4389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6251BB-CEB5-41EE-979E-D9CD833A0F04}"/>
              </a:ext>
            </a:extLst>
          </p:cNvPr>
          <p:cNvSpPr txBox="1"/>
          <p:nvPr/>
        </p:nvSpPr>
        <p:spPr>
          <a:xfrm>
            <a:off x="8441634" y="5370647"/>
            <a:ext cx="3432313" cy="1200329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KCL, KVL, Voltage-division, Current-division – all hold in </a:t>
            </a:r>
            <a:r>
              <a:rPr lang="en-US" sz="2400" b="1" dirty="0"/>
              <a:t>Phasor</a:t>
            </a:r>
            <a:r>
              <a:rPr lang="en-US" sz="2400" dirty="0"/>
              <a:t> domain too.</a:t>
            </a:r>
          </a:p>
        </p:txBody>
      </p:sp>
    </p:spTree>
    <p:extLst>
      <p:ext uri="{BB962C8B-B14F-4D97-AF65-F5344CB8AC3E}">
        <p14:creationId xmlns:p14="http://schemas.microsoft.com/office/powerpoint/2010/main" val="243629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BBFAF-CEBB-4FA3-8BA2-07BAA6695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1147"/>
          </a:xfrm>
        </p:spPr>
        <p:txBody>
          <a:bodyPr/>
          <a:lstStyle/>
          <a:p>
            <a:pPr algn="ctr"/>
            <a:r>
              <a:rPr lang="en-US" dirty="0"/>
              <a:t>Admittance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ED922B-CC79-4EF9-ADF1-7C687EE1F1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024" y="901148"/>
            <a:ext cx="2695951" cy="11431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EAAF82-664F-4158-A826-4EB36CE86D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550" y="2268694"/>
            <a:ext cx="2686425" cy="5144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C0C97C-ADF9-45ED-BCE0-443A470B79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6099" y="3108960"/>
            <a:ext cx="1894113" cy="3200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11F4FB5-BF68-4F4F-92B9-0993FFE8B4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35503" y="3108960"/>
            <a:ext cx="1900237" cy="3200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6FC5807-CE1E-4E03-B87B-114DFA3AB2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153" y="3063240"/>
            <a:ext cx="2356176" cy="3657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54370EF-0B14-446B-B27C-4B5F0F795F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3752" y="3122212"/>
            <a:ext cx="2070048" cy="365760"/>
          </a:xfrm>
          <a:prstGeom prst="rect">
            <a:avLst/>
          </a:prstGeom>
        </p:spPr>
      </p:pic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E9681DC1-7579-4F48-B8F7-8202BFC9C841}"/>
              </a:ext>
            </a:extLst>
          </p:cNvPr>
          <p:cNvCxnSpPr>
            <a:stCxn id="7" idx="2"/>
            <a:endCxn id="9" idx="1"/>
          </p:cNvCxnSpPr>
          <p:nvPr/>
        </p:nvCxnSpPr>
        <p:spPr>
          <a:xfrm rot="5400000">
            <a:off x="3380499" y="548716"/>
            <a:ext cx="485864" cy="4954664"/>
          </a:xfrm>
          <a:prstGeom prst="bentConnector4">
            <a:avLst>
              <a:gd name="adj1" fmla="val 33532"/>
              <a:gd name="adj2" fmla="val 104614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4272B82C-B56E-492F-BFB9-25425F3A02BA}"/>
              </a:ext>
            </a:extLst>
          </p:cNvPr>
          <p:cNvCxnSpPr>
            <a:stCxn id="7" idx="3"/>
            <a:endCxn id="11" idx="1"/>
          </p:cNvCxnSpPr>
          <p:nvPr/>
        </p:nvCxnSpPr>
        <p:spPr>
          <a:xfrm flipH="1">
            <a:off x="7235503" y="2525905"/>
            <a:ext cx="208472" cy="743075"/>
          </a:xfrm>
          <a:prstGeom prst="bentConnector5">
            <a:avLst>
              <a:gd name="adj1" fmla="val -109655"/>
              <a:gd name="adj2" fmla="val 56540"/>
              <a:gd name="adj3" fmla="val 209655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53A05BF3-B964-4119-8673-16C5760308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281" y="4951012"/>
            <a:ext cx="3183431" cy="100584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C37EFAA-0826-4588-AF16-CD2C232D7A29}"/>
              </a:ext>
            </a:extLst>
          </p:cNvPr>
          <p:cNvSpPr txBox="1"/>
          <p:nvPr/>
        </p:nvSpPr>
        <p:spPr>
          <a:xfrm>
            <a:off x="3623431" y="4074885"/>
            <a:ext cx="494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Unit: Siemens (S) </a:t>
            </a:r>
            <a:r>
              <a:rPr lang="en-US" sz="3200" i="1" dirty="0"/>
              <a:t>or</a:t>
            </a:r>
            <a:r>
              <a:rPr lang="en-US" sz="3200" dirty="0"/>
              <a:t> Mho (</a:t>
            </a:r>
            <a:r>
              <a:rPr lang="en-US" sz="3200" b="0" i="0" dirty="0">
                <a:solidFill>
                  <a:srgbClr val="212529"/>
                </a:solidFill>
                <a:effectLst/>
                <a:latin typeface="-apple-system"/>
              </a:rPr>
              <a:t>℧)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3610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F4357-121D-4FCA-8C37-9A46FD939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7651"/>
          </a:xfrm>
        </p:spPr>
        <p:txBody>
          <a:bodyPr/>
          <a:lstStyle/>
          <a:p>
            <a:pPr algn="ctr"/>
            <a:r>
              <a:rPr lang="en-US" dirty="0"/>
              <a:t>Series and Parallel Impedances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DD4481-C914-4E30-BDD5-35F5D05A39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27652"/>
            <a:ext cx="5695122" cy="273263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459B20-98B0-433A-A173-168CA417BD2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267" y="2060575"/>
            <a:ext cx="4353533" cy="4667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8F0966-EE64-4E2E-B502-73440A7606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286" y="3819315"/>
            <a:ext cx="5180036" cy="29299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23EDA05-889B-4033-A788-323DE2D8D3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267" y="4784139"/>
            <a:ext cx="657317" cy="10002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780252A-6C98-4819-8915-B022FB3EDB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584" y="4794078"/>
            <a:ext cx="3781953" cy="9145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307A9D6-4844-4925-B0FF-AC86361076C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267" y="5927001"/>
            <a:ext cx="4477375" cy="46679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ECDB04B-D457-489F-8743-FEC409CE56F4}"/>
              </a:ext>
            </a:extLst>
          </p:cNvPr>
          <p:cNvCxnSpPr/>
          <p:nvPr/>
        </p:nvCxnSpPr>
        <p:spPr>
          <a:xfrm>
            <a:off x="715617" y="3707292"/>
            <a:ext cx="1127248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2315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228F2-FD6A-49D1-A6B7-4784530C5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46921"/>
          </a:xfrm>
        </p:spPr>
        <p:txBody>
          <a:bodyPr/>
          <a:lstStyle/>
          <a:p>
            <a:pPr algn="ctr"/>
            <a:r>
              <a:rPr lang="en-US" dirty="0"/>
              <a:t>Y-Δ Transformations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83C5F1-490E-4381-A13C-C372A27B33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916" y="1046922"/>
            <a:ext cx="6392167" cy="427732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81D06B-A322-40B9-876F-01C718D84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64" y="3947689"/>
            <a:ext cx="3777833" cy="27432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281679-D6D1-4861-AE7B-38FB3CBA12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086" y="3947689"/>
            <a:ext cx="2800549" cy="27432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D78F76-2211-410C-9F7A-9BF29D5679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99" y="3521764"/>
            <a:ext cx="2229161" cy="3143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CFC9386-7EEF-499F-B371-4DB4C60FD5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016" y="3517000"/>
            <a:ext cx="2238687" cy="32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311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9574D-9C61-4C25-873C-0DBA86984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87895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969D8E-44B6-4DCE-87C8-91EC3E40FB1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212" y="887896"/>
            <a:ext cx="5265588" cy="228600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72D0BE-14A0-4D96-82C1-36D706D96B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87896"/>
            <a:ext cx="6011114" cy="428685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A87BD9-C9D4-460A-AFE4-359A0D1466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17311"/>
            <a:ext cx="1381318" cy="4477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BC4A49-17D3-424A-B8D0-D48CC4B063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30896"/>
            <a:ext cx="2468879" cy="548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0BDFFF-2896-4F2E-8BF5-1189267547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45384"/>
            <a:ext cx="2565820" cy="10972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5F8D031-DEB7-49DA-8755-0F957833F4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017" y="3716160"/>
            <a:ext cx="3007051" cy="10972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45F136C-A0E7-40BF-BD7A-B2D9D97B65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068" y="3970352"/>
            <a:ext cx="2672410" cy="5486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247C043-1298-4D4A-8726-263487D63B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65451"/>
            <a:ext cx="1364611" cy="10058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2A2D90D-A7C8-4132-9E66-025C22F4149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518" y="4874011"/>
            <a:ext cx="1874274" cy="10972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4473CFA-E8C2-4E76-8D92-4262880DAA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514" y="5266275"/>
            <a:ext cx="2415654" cy="4572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F63EED4-3A34-40E6-9E5B-FF2599A93DD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514" y="5869262"/>
            <a:ext cx="3478697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29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4D00F-46B5-496C-A1D6-736EF2259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B236DF-147E-47CD-BEE4-16BD03D35D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681037"/>
            <a:ext cx="1950719" cy="54864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F66210-8A8D-4AD0-877E-17D595BDC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082" y="681037"/>
            <a:ext cx="4633717" cy="20116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6D04EA-379C-48E7-BD6F-2CCA7324BD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091" y="1316353"/>
            <a:ext cx="1368829" cy="11887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09BE48-FE5A-416D-B5F8-80C7B2CB05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091" y="2505073"/>
            <a:ext cx="2835127" cy="11887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D565C2-7EB0-4859-9219-0D185EE624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091" y="3728785"/>
            <a:ext cx="2813815" cy="12801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06DDD9E-A84D-46E5-B0DE-0B68C0CB20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024" y="4101833"/>
            <a:ext cx="3520440" cy="6400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2666F7B-3D4C-428B-9EA8-E0D3F825AF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046" y="5057189"/>
            <a:ext cx="8287907" cy="61921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6B64F54-642D-4C58-8699-B3BC136B02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072" y="5782285"/>
            <a:ext cx="8087854" cy="61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81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B5C87-0F9F-4534-8CD9-46471FCE8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894195-FF96-4A67-92C6-088E00EF57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372495" cy="457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B3B3F1-F00B-4113-898B-0AD40AF7657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695" y="681037"/>
            <a:ext cx="4660617" cy="21031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68BB0C-5FC9-4694-B007-7FB3206736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89596"/>
            <a:ext cx="1732547" cy="45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A5BA010-C476-4E43-AFAE-158D2E385C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8155"/>
            <a:ext cx="2476950" cy="548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21EFA87-0F17-44F0-BCE6-CA861887A2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98154"/>
            <a:ext cx="2876202" cy="5486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A7C1EB-7871-4416-B9C0-4EE1018BD5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448" y="2882913"/>
            <a:ext cx="1809694" cy="5486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7E61FA2-1B89-4CCE-AF94-1C63017F36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13123"/>
            <a:ext cx="2508068" cy="5486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2978F9A-A9D6-4742-AF8A-29C7292F26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268" y="3309732"/>
            <a:ext cx="1655180" cy="118872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20D92CF-A6D4-470A-A2B5-D83B57A925E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322" y="3636314"/>
            <a:ext cx="3765666" cy="4572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483B12A-FDEC-4AE6-BCF2-10E456782A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79609"/>
            <a:ext cx="2443941" cy="54864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0A29908-6327-46B3-9871-1521408CE31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268" y="4510299"/>
            <a:ext cx="1354974" cy="5486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A8D3CE5-545F-41C8-9B85-71919C8124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658" y="4510299"/>
            <a:ext cx="5645424" cy="54864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E9FEFAC-7F98-49B7-A951-7001D94F82C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649" y="5054753"/>
            <a:ext cx="3666065" cy="4572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E2FA12D-64D5-4663-B47E-B6799A972D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447" y="5535144"/>
            <a:ext cx="1571844" cy="61921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5E608A6-CA86-4A2C-8DF8-B2309A39043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242" y="5592301"/>
            <a:ext cx="5468113" cy="50489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49DA593-63BF-45A1-AB29-81A8E7CE833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394" y="6181091"/>
            <a:ext cx="1409897" cy="61921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9F0ACC4-F598-44BF-908A-A15D2531E90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241" y="6252538"/>
            <a:ext cx="5468113" cy="47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92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0263B-B03C-49EB-BDDD-E5EA7DCB9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F4E597-A676-43D0-9A84-0AA39ABD6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9215566" cy="73152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4F0812-6F03-41EF-AA81-3789BF03182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12557"/>
            <a:ext cx="4843325" cy="24688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116FF6-9469-4EE5-933F-24662EF029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966" y="1661286"/>
            <a:ext cx="6068808" cy="15715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327FC0-8B5A-480D-ACE5-41FEFCB665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3920461"/>
            <a:ext cx="1427711" cy="8229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990A21-9EA5-44D4-A522-918954AEBE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926" y="3920461"/>
            <a:ext cx="2566418" cy="8229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1F4EC8B-CE86-4198-A56A-A295FFC494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092" y="4063585"/>
            <a:ext cx="1766808" cy="457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39A27A2-7627-4C92-957C-8BEDD10D78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842136"/>
            <a:ext cx="2137145" cy="8229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818C862-93C6-45D8-B523-B949233D96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345" y="4841404"/>
            <a:ext cx="3494415" cy="8229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28CE4A5-D171-4ED4-AB7E-FC1E7F723F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760" y="5024284"/>
            <a:ext cx="2286000" cy="40159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1B7E028-FEE4-4001-891D-F5551949248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25905"/>
            <a:ext cx="2103120" cy="38238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E57126A-6DB7-40C3-9AA4-9428DBF0A10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353" y="5852409"/>
            <a:ext cx="2560320" cy="38813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6F8836A-8F81-4B89-A599-FB21ECBABF9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454" y="5831127"/>
            <a:ext cx="2377440" cy="41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677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900BF-BA20-4A8E-A132-CA9A554AD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04AE640-EBF4-42D9-8C33-84198B05EB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3894404" cy="19851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04978C-81F8-4B08-9F47-BD437B708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195" y="681037"/>
            <a:ext cx="4134427" cy="5620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6D8432-48EA-47FA-934A-044B9F727B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782" y="1370626"/>
            <a:ext cx="6096851" cy="12955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89269C-A23D-4D57-B0A3-B438A68B3A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782" y="2793743"/>
            <a:ext cx="5525271" cy="6001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07A29AF-3D65-4904-B31F-08816D3C68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782" y="3521438"/>
            <a:ext cx="3991532" cy="58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11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D97D7-A09C-4E48-9B31-29A1F9B7A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5" y="1"/>
            <a:ext cx="11261035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E2823B-0D3F-4564-84B3-565EE8AC7CE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10" y="681037"/>
            <a:ext cx="6273790" cy="2396394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309F25-9EBC-49D9-A9EF-D615876DD5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937760" cy="424752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6D8E21-81B4-4D76-A112-4A0BA80BA8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075"/>
            <a:ext cx="3259354" cy="640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2F3B46-B17C-4CFE-ABC2-F8FDE5B96F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28" y="1859155"/>
            <a:ext cx="1188720" cy="3719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8A3138-48FC-443F-BCCC-C14A15BF08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49664"/>
            <a:ext cx="3463637" cy="914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01E9E3-1940-4E1C-9730-E08C7BB6F0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006" y="3456361"/>
            <a:ext cx="2858347" cy="914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2EDCE1-1D61-4C96-AC0A-99B217E58E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474" y="3730681"/>
            <a:ext cx="1551092" cy="3657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DDFF7A0-827F-4CAF-9F5E-3DC30AE9C2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877" y="4575010"/>
            <a:ext cx="3108960" cy="41740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CBAF297-816E-4307-9E18-FA78461056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006" y="4575010"/>
            <a:ext cx="1542287" cy="42062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D02B30C-D579-438F-8DD6-351DF26D19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352" y="4973785"/>
            <a:ext cx="4722735" cy="18124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4E69C3B-EF05-4538-97A7-38C9A9A18B5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897" y="4571791"/>
            <a:ext cx="1425447" cy="42062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95A34F2-3240-4815-885F-9CF308A7ED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86889"/>
            <a:ext cx="5307936" cy="98402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CADFAA8-0DEC-446E-92FC-53569E9D12B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91163"/>
            <a:ext cx="2795666" cy="4572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677D323-4EA1-4991-A8BC-EC1FA8A08DD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289" y="5262563"/>
            <a:ext cx="2286000" cy="9144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CC841B2-A953-4580-9991-C7CA63F5F17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943" y="6215292"/>
            <a:ext cx="1596327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76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C33DD-212D-404B-B352-AECF3144C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5" y="1"/>
            <a:ext cx="11261035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8962A43-EDF7-4C59-A31E-9601F87470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530722" cy="17387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6E9BD2-943D-409E-AC48-A3B4CA123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00262"/>
            <a:ext cx="3848637" cy="12574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505587-6833-449C-9D58-B0B4FFE330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837" y="2781208"/>
            <a:ext cx="5029902" cy="12955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357CF9-DBE2-4B9C-936C-77DDAC51A6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837" y="4162758"/>
            <a:ext cx="6163535" cy="7144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7F4FB1-E635-4712-9822-FEE5A6FB07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837" y="4963202"/>
            <a:ext cx="3762900" cy="6763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785D3F1-5A91-476D-B4AB-A71E5EA72A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416" y="5898231"/>
            <a:ext cx="6935168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56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15339-2DF5-4E91-88FE-2BC7EE110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C1077C-4843-446C-9329-983F6C0724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391638" cy="38105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8C1A0C-AAFB-4DAE-8859-24CAF5C4DAF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62090"/>
            <a:ext cx="5771049" cy="27267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270815-3F87-422C-839B-F775BE23C0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761" y="681036"/>
            <a:ext cx="5296183" cy="25259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A66A62-C3A5-4F88-8934-F45B524FDE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762" y="4012095"/>
            <a:ext cx="5307605" cy="26538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7E49871-45B1-46DA-A8DB-8A17C31D9C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38590"/>
            <a:ext cx="3342255" cy="8261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1B8FC75-9882-434A-A618-383C3A409A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211" y="4046055"/>
            <a:ext cx="2743200" cy="43774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E8383B6-80CE-4C87-B9FD-EB584B2B1F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794996"/>
            <a:ext cx="1730160" cy="8229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AAA9922-ED16-4C8B-9A72-01D1865194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943" y="5054350"/>
            <a:ext cx="1371600" cy="3837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BB6A806-2F0D-4750-A090-159A76CFCF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761439"/>
            <a:ext cx="2415785" cy="8229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2099FE2-1172-47AB-B161-E379A927B4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372" y="6020651"/>
            <a:ext cx="252663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63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91C62-087F-4731-96D5-25D330A12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9BFD952-5613-41E9-B034-72C19311A9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1" y="3114378"/>
            <a:ext cx="5996609" cy="29983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EC5C34-71BD-476C-8EB8-A3FBB96643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26" y="681037"/>
            <a:ext cx="8717277" cy="5486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FE96D9-DB86-4905-90B3-EAE7929337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897" y="1297854"/>
            <a:ext cx="8229606" cy="5486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E24C4E-BD02-45E2-9329-D9E207EC81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897" y="1914671"/>
            <a:ext cx="6006594" cy="10972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20D790-9C3F-4213-87F4-DA811B8AE5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491" y="2177521"/>
            <a:ext cx="2553056" cy="5715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BDC67AA-91CC-4DCB-BF44-798E3ECFBB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491" y="2794338"/>
            <a:ext cx="3582669" cy="6400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FE94855-E9BB-4604-B4B7-589D2CB448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052" y="3806813"/>
            <a:ext cx="1448002" cy="115268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1BB0C31-1C9F-4EB7-974A-A9A94E28F8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427" y="3601997"/>
            <a:ext cx="3391373" cy="156231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E3082C7-6162-4DC4-9AD5-E32B6AE7C7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045" y="5331894"/>
            <a:ext cx="4210638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77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2DE1D-3978-416F-829A-2400602EB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1C2DFD-E50F-41BE-AF55-30FBF847C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020111" cy="50489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B5E82D-D81C-47E1-B1C0-958DE6BD026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85932"/>
            <a:ext cx="4085590" cy="28319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B96626-0E79-418B-897C-F5D9A8E222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311" y="689537"/>
            <a:ext cx="5011977" cy="39091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BA76EB-F0A1-4094-B362-0A3459C900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03150"/>
            <a:ext cx="3343742" cy="9431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56EFD6-2348-4272-9AC3-DA635687E0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467" y="4465124"/>
            <a:ext cx="2286319" cy="4191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7FA66BB-E73F-4F86-860E-62ADD241AA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233856"/>
            <a:ext cx="2800741" cy="9431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A3781CA-9A62-4341-BB30-EAA9FE7EEB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709" y="5495830"/>
            <a:ext cx="2410161" cy="41915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914FD8E-A148-4D22-9BA7-CAC1E0B8C8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982" y="5210040"/>
            <a:ext cx="2210108" cy="99073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3EF7B2F-E0A4-4DE0-833B-FF6A6F8CDC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350" y="5467251"/>
            <a:ext cx="2238687" cy="4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35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F3C69-E847-45D9-89CE-3006CE732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6151968-474F-4F3F-AE9B-4488CE2548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56" y="2491946"/>
            <a:ext cx="5325218" cy="4153480"/>
          </a:xfrm>
          <a:prstGeom prst="rect">
            <a:avLst/>
          </a:prstGeom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A620A4-1338-45C7-BEA7-271957A922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6830378" cy="5239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0B8483-7888-4E66-8DF0-8E4A546995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080" y="1314991"/>
            <a:ext cx="7030431" cy="5334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2B35F8-B865-4214-A992-E3CBC5B4EF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071" y="1920366"/>
            <a:ext cx="7154273" cy="10955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C3AAD3-5B25-4A1F-8AB7-5905F67582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659" y="3089184"/>
            <a:ext cx="6106377" cy="5144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BE097E-E2B3-411B-87EF-0CCE30AAE1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848" y="3674116"/>
            <a:ext cx="3419952" cy="5048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8E99EEF-6550-4A6D-95BB-3DE77C782B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848" y="4152851"/>
            <a:ext cx="3229426" cy="4477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9558742-F6EF-4E17-94F0-820FC17E28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644150"/>
            <a:ext cx="1448002" cy="115268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496176E-EE63-406C-A59D-FEBC0C097E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78" y="4682256"/>
            <a:ext cx="3572374" cy="10764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1935F04-C871-4447-9E7E-4CB33BEDA96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684" y="5950004"/>
            <a:ext cx="3534268" cy="69542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621E9C6-D268-4F68-8B84-BC4D3FA8574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389" y="6129353"/>
            <a:ext cx="314369" cy="257211"/>
          </a:xfrm>
          <a:prstGeom prst="rect">
            <a:avLst/>
          </a:prstGeom>
        </p:spPr>
      </p:pic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2FEDFD56-4EC0-4362-8BFC-103A1B3DFA0F}"/>
              </a:ext>
            </a:extLst>
          </p:cNvPr>
          <p:cNvCxnSpPr>
            <a:cxnSpLocks/>
          </p:cNvCxnSpPr>
          <p:nvPr/>
        </p:nvCxnSpPr>
        <p:spPr>
          <a:xfrm>
            <a:off x="192656" y="2054087"/>
            <a:ext cx="5651553" cy="1788020"/>
          </a:xfrm>
          <a:prstGeom prst="bentConnector3">
            <a:avLst>
              <a:gd name="adj1" fmla="val 81187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1582D16-D968-46D2-801E-1A25E75573BA}"/>
              </a:ext>
            </a:extLst>
          </p:cNvPr>
          <p:cNvCxnSpPr>
            <a:cxnSpLocks/>
          </p:cNvCxnSpPr>
          <p:nvPr/>
        </p:nvCxnSpPr>
        <p:spPr>
          <a:xfrm flipV="1">
            <a:off x="5830957" y="3842108"/>
            <a:ext cx="1" cy="280331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589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8E333-0153-4365-A9B9-ED07343FF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61390"/>
          </a:xfrm>
        </p:spPr>
        <p:txBody>
          <a:bodyPr/>
          <a:lstStyle/>
          <a:p>
            <a:pPr algn="ctr"/>
            <a:r>
              <a:rPr lang="en-US" dirty="0"/>
              <a:t>Nodal Analysis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A1997C-F99C-43B9-A72B-73308BDD8A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61391"/>
            <a:ext cx="7172325" cy="3619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971DA2-7C32-40C2-B395-7238B7E439F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23341"/>
            <a:ext cx="6744641" cy="24387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BDFCF3-AA74-4841-9115-94292062F1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743" y="1350718"/>
            <a:ext cx="4114800" cy="4866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126572-245F-4EEA-8FDA-69BF30CC77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743" y="1868057"/>
            <a:ext cx="2005782" cy="3657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5A985FD-2D84-4256-8C4E-9F2C479680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743" y="2326740"/>
            <a:ext cx="3905795" cy="4286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6BC91CD-8EB5-43EC-BD91-BD481FD948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743" y="2848348"/>
            <a:ext cx="4248743" cy="4191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427B4FA-DA5C-47CF-86D9-6EBA3C7B6B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3743" y="3285280"/>
            <a:ext cx="4291228" cy="96215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6B58EFC-432C-4213-A60B-16146EC4C5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14" y="3799977"/>
            <a:ext cx="6715059" cy="226650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9198DB7-5AC1-4520-AB1B-158D88E1207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111" y="4379618"/>
            <a:ext cx="4839375" cy="161947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53E8BEB-07AD-4FAD-BC64-6FEC4DEF31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111" y="6118986"/>
            <a:ext cx="4525006" cy="457264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6DAC981-AB9E-4FE1-88B0-391F3F6EED5C}"/>
              </a:ext>
            </a:extLst>
          </p:cNvPr>
          <p:cNvCxnSpPr>
            <a:cxnSpLocks/>
          </p:cNvCxnSpPr>
          <p:nvPr/>
        </p:nvCxnSpPr>
        <p:spPr>
          <a:xfrm>
            <a:off x="7033843" y="4379618"/>
            <a:ext cx="0" cy="219663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070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08C41-DEF1-4B21-9533-5ABCDCC88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4D0B115-03FB-4701-BEC4-88E8B17E42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289" y="681036"/>
            <a:ext cx="6386512" cy="21556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2D90AB-1B61-4A8D-8A5E-08565A14F1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1686160" cy="3905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8851E1-55F5-4ABD-83C2-FADA58EB78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71617"/>
            <a:ext cx="3477110" cy="9907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99396E0-E29A-48A7-861C-EE49952911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36646"/>
            <a:ext cx="3038899" cy="4382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F929A6-9809-4F9A-95B3-316496D1C1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49148"/>
            <a:ext cx="3943900" cy="9621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33DE748-855E-4EF8-8FE4-CC16AA9D1D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3120648"/>
            <a:ext cx="2943636" cy="419158"/>
          </a:xfrm>
          <a:prstGeom prst="rect">
            <a:avLst/>
          </a:prstGeom>
        </p:spPr>
      </p:pic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538B60CA-70B2-4392-AEF0-1877E1B926C3}"/>
              </a:ext>
            </a:extLst>
          </p:cNvPr>
          <p:cNvCxnSpPr>
            <a:stCxn id="10" idx="1"/>
            <a:endCxn id="14" idx="1"/>
          </p:cNvCxnSpPr>
          <p:nvPr/>
        </p:nvCxnSpPr>
        <p:spPr>
          <a:xfrm rot="10800000" flipV="1">
            <a:off x="838200" y="1566986"/>
            <a:ext cx="12700" cy="1763242"/>
          </a:xfrm>
          <a:prstGeom prst="bentConnector3">
            <a:avLst>
              <a:gd name="adj1" fmla="val 367826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DED3585-599A-48DE-8040-4111FE6F375A}"/>
              </a:ext>
            </a:extLst>
          </p:cNvPr>
          <p:cNvCxnSpPr>
            <a:stCxn id="14" idx="3"/>
            <a:endCxn id="16" idx="1"/>
          </p:cNvCxnSpPr>
          <p:nvPr/>
        </p:nvCxnSpPr>
        <p:spPr>
          <a:xfrm flipV="1">
            <a:off x="4782100" y="3330227"/>
            <a:ext cx="894800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5D034B08-A985-46C2-BE32-176FDBEB4D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497" y="4028466"/>
            <a:ext cx="4525006" cy="45726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3180D36-504D-413E-A087-90D48ACC46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665" y="4539678"/>
            <a:ext cx="2943636" cy="419158"/>
          </a:xfrm>
          <a:prstGeom prst="rect">
            <a:avLst/>
          </a:prstGeom>
        </p:spPr>
      </p:pic>
      <p:sp>
        <p:nvSpPr>
          <p:cNvPr id="24" name="Right Bracket 23">
            <a:extLst>
              <a:ext uri="{FF2B5EF4-FFF2-40B4-BE49-F238E27FC236}">
                <a16:creationId xmlns:a16="http://schemas.microsoft.com/office/drawing/2014/main" id="{DFA96B0F-5B11-4F42-BE4E-32BB1809DC24}"/>
              </a:ext>
            </a:extLst>
          </p:cNvPr>
          <p:cNvSpPr/>
          <p:nvPr/>
        </p:nvSpPr>
        <p:spPr>
          <a:xfrm>
            <a:off x="7726018" y="3985597"/>
            <a:ext cx="742122" cy="973239"/>
          </a:xfrm>
          <a:prstGeom prst="rightBracket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EE11D1-FBE7-4F39-A009-188EF01DF9EB}"/>
              </a:ext>
            </a:extLst>
          </p:cNvPr>
          <p:cNvSpPr txBox="1"/>
          <p:nvPr/>
        </p:nvSpPr>
        <p:spPr>
          <a:xfrm>
            <a:off x="8510899" y="4131787"/>
            <a:ext cx="2733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Nodal Equations</a:t>
            </a:r>
            <a:br>
              <a:rPr lang="en-US" sz="2000" dirty="0"/>
            </a:br>
            <a:r>
              <a:rPr lang="en-US" sz="2000" dirty="0"/>
              <a:t>(to be solved)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EE20023-CEF5-4E9C-903E-DFAE1432F5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61" y="5180743"/>
            <a:ext cx="866896" cy="41915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A21703A-1A58-4D99-BF62-3170936989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874" y="5154852"/>
            <a:ext cx="2486372" cy="52394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80B9B1D-F0FE-4D90-BDDC-E7DB30BD0AD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61" y="5786383"/>
            <a:ext cx="857370" cy="40963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61FD8E0-2B54-41C7-94DA-83CC320522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949" y="5760492"/>
            <a:ext cx="2457793" cy="51442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49A4FDE-27D0-4C27-8EE4-8DA3CA4CB47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347" y="5202244"/>
            <a:ext cx="1829055" cy="100979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781B48A-3840-4DCB-AA67-FF465FEE665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654" y="5142508"/>
            <a:ext cx="2553056" cy="116221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022BDF0-8914-4235-AF73-5BCFE2A9B18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993" y="5456877"/>
            <a:ext cx="2676899" cy="53347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582440A8-FAB4-4AE3-9627-EC00AAD7AAB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665" y="6341787"/>
            <a:ext cx="4553585" cy="457264"/>
          </a:xfrm>
          <a:prstGeom prst="rect">
            <a:avLst/>
          </a:prstGeom>
        </p:spPr>
      </p:pic>
      <p:sp>
        <p:nvSpPr>
          <p:cNvPr id="47" name="Left Bracket 46">
            <a:extLst>
              <a:ext uri="{FF2B5EF4-FFF2-40B4-BE49-F238E27FC236}">
                <a16:creationId xmlns:a16="http://schemas.microsoft.com/office/drawing/2014/main" id="{951743D3-20F8-47BE-941F-76DF1981FDF8}"/>
              </a:ext>
            </a:extLst>
          </p:cNvPr>
          <p:cNvSpPr/>
          <p:nvPr/>
        </p:nvSpPr>
        <p:spPr>
          <a:xfrm>
            <a:off x="3710608" y="4028466"/>
            <a:ext cx="808383" cy="930370"/>
          </a:xfrm>
          <a:prstGeom prst="leftBracket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Left Bracket 49">
            <a:extLst>
              <a:ext uri="{FF2B5EF4-FFF2-40B4-BE49-F238E27FC236}">
                <a16:creationId xmlns:a16="http://schemas.microsoft.com/office/drawing/2014/main" id="{72E455D2-1AB1-43B7-99A5-F5F8D7DE0663}"/>
              </a:ext>
            </a:extLst>
          </p:cNvPr>
          <p:cNvSpPr/>
          <p:nvPr/>
        </p:nvSpPr>
        <p:spPr>
          <a:xfrm>
            <a:off x="764794" y="5060659"/>
            <a:ext cx="566530" cy="1173070"/>
          </a:xfrm>
          <a:prstGeom prst="leftBracket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FD807FAC-A710-4671-8199-46407FD84F0B}"/>
              </a:ext>
            </a:extLst>
          </p:cNvPr>
          <p:cNvCxnSpPr>
            <a:stCxn id="47" idx="1"/>
            <a:endCxn id="50" idx="1"/>
          </p:cNvCxnSpPr>
          <p:nvPr/>
        </p:nvCxnSpPr>
        <p:spPr>
          <a:xfrm rot="10800000" flipV="1">
            <a:off x="764794" y="4493650"/>
            <a:ext cx="2945814" cy="1153543"/>
          </a:xfrm>
          <a:prstGeom prst="bentConnector3">
            <a:avLst>
              <a:gd name="adj1" fmla="val 113608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33A3936D-CF12-4A3F-BC1D-D0D8E34E93E5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82102" y="5041920"/>
            <a:ext cx="6985828" cy="1663680"/>
          </a:xfrm>
          <a:prstGeom prst="bentConnector3">
            <a:avLst>
              <a:gd name="adj1" fmla="val 99891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65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47" grpId="0" animBg="1"/>
      <p:bldP spid="5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C2383-FD62-4D3D-8460-1105F4685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9A3BD5-5854-42E9-9F14-3735634D87A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1877" y="681037"/>
            <a:ext cx="5278741" cy="3091155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4B9A1B-B85F-467C-9CCD-B7B063BD12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5372850" cy="419158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B23B6F-7E11-43D7-8871-D09D7CA785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54" y="1139951"/>
            <a:ext cx="5285104" cy="29593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1FC603-1D44-4BCE-AE78-52473E5007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99321"/>
            <a:ext cx="2610214" cy="3810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9CE956-A887-4D3C-A07F-ACAFA52E9E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569" y="4099321"/>
            <a:ext cx="3429479" cy="9621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05B14D5-D2E7-4576-BB40-085D49DF64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569" y="5061480"/>
            <a:ext cx="3962953" cy="4191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061F2DE-9769-4C55-AE28-BA44EF0511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704" y="5565707"/>
            <a:ext cx="3114675" cy="5715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3282D92-ACD7-40BF-8894-5A0A24465B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605463"/>
            <a:ext cx="619211" cy="38105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2EBCC2B-77C7-4B27-B2EB-86A63792C83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073" y="5589483"/>
            <a:ext cx="3134162" cy="523948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40A313F-BE62-413A-8DF1-84E72A677616}"/>
              </a:ext>
            </a:extLst>
          </p:cNvPr>
          <p:cNvCxnSpPr>
            <a:stCxn id="17" idx="3"/>
            <a:endCxn id="21" idx="1"/>
          </p:cNvCxnSpPr>
          <p:nvPr/>
        </p:nvCxnSpPr>
        <p:spPr>
          <a:xfrm>
            <a:off x="4679379" y="5851457"/>
            <a:ext cx="80369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822E129B-C358-42FC-A690-C47455A2C752}"/>
              </a:ext>
            </a:extLst>
          </p:cNvPr>
          <p:cNvCxnSpPr>
            <a:stCxn id="13" idx="1"/>
            <a:endCxn id="15" idx="1"/>
          </p:cNvCxnSpPr>
          <p:nvPr/>
        </p:nvCxnSpPr>
        <p:spPr>
          <a:xfrm rot="10800000" flipV="1">
            <a:off x="3766569" y="4580401"/>
            <a:ext cx="12700" cy="690658"/>
          </a:xfrm>
          <a:prstGeom prst="bentConnector3">
            <a:avLst>
              <a:gd name="adj1" fmla="val 3678268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56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E56CF-87F5-425A-97D1-0029DF5D5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8F1E4-D6F3-460C-AB3E-B6E2CF1E0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2832652" cy="4719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After substituting,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9FB447-F0E7-4B3B-B56A-8A04C018A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81046"/>
            <a:ext cx="4544059" cy="5620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499C63-436F-468B-B0B4-79D40A70DF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66290"/>
            <a:ext cx="3810532" cy="5430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5DDD40-97AE-43F5-BC70-F38B87840E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52445"/>
            <a:ext cx="3105583" cy="4953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F42B44A-665C-44DB-B588-EA76E26E93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56" y="2971005"/>
            <a:ext cx="3172268" cy="523948"/>
          </a:xfrm>
          <a:prstGeom prst="rect">
            <a:avLst/>
          </a:prstGeom>
        </p:spPr>
      </p:pic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445B9A5D-2169-4F58-8A8E-FF3E0CAED672}"/>
              </a:ext>
            </a:extLst>
          </p:cNvPr>
          <p:cNvCxnSpPr>
            <a:stCxn id="5" idx="1"/>
            <a:endCxn id="7" idx="1"/>
          </p:cNvCxnSpPr>
          <p:nvPr/>
        </p:nvCxnSpPr>
        <p:spPr>
          <a:xfrm rot="10800000" flipV="1">
            <a:off x="838200" y="1362073"/>
            <a:ext cx="12700" cy="575718"/>
          </a:xfrm>
          <a:prstGeom prst="bentConnector3">
            <a:avLst>
              <a:gd name="adj1" fmla="val 3782606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1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C9B3B-5D67-4420-9DAD-AE2639794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1147"/>
          </a:xfrm>
        </p:spPr>
        <p:txBody>
          <a:bodyPr/>
          <a:lstStyle/>
          <a:p>
            <a:pPr algn="ctr"/>
            <a:r>
              <a:rPr lang="en-US" dirty="0"/>
              <a:t>Mesh Analysis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94E736-8998-46B7-A4AE-12F1B5CF0A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01148"/>
            <a:ext cx="10515600" cy="40121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89132D-751B-4926-8B10-19404E0FB30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302364"/>
            <a:ext cx="5396218" cy="29351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585C23-A271-44FE-90C3-160D8B3673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809" y="1328868"/>
            <a:ext cx="5534542" cy="29735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2A488F2-1896-4677-83EA-DDC6E03421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2" y="4384374"/>
            <a:ext cx="1124107" cy="3715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B5B702-178D-4CDD-B9D8-25F51E1AEB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084" y="4349511"/>
            <a:ext cx="6401693" cy="4477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92E95DA-CCC8-43B4-A101-D524EAE98B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157874"/>
            <a:ext cx="1162212" cy="3715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D639404-9078-445E-9F98-B10BFA2F00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084" y="5087596"/>
            <a:ext cx="8278380" cy="51442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9FE1801-1687-4100-856E-78EC7105D0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901892"/>
            <a:ext cx="1105054" cy="40010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C6B77EA-F8A1-40E9-BDF7-B375258D53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084" y="5892366"/>
            <a:ext cx="1057423" cy="419158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500B4D4-3E35-4917-B4D8-6EC7BC85FA08}"/>
              </a:ext>
            </a:extLst>
          </p:cNvPr>
          <p:cNvCxnSpPr>
            <a:cxnSpLocks/>
            <a:stCxn id="11" idx="3"/>
            <a:endCxn id="13" idx="1"/>
          </p:cNvCxnSpPr>
          <p:nvPr/>
        </p:nvCxnSpPr>
        <p:spPr>
          <a:xfrm>
            <a:off x="1981359" y="4570138"/>
            <a:ext cx="489725" cy="324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9030882-0C73-4312-892C-30E1A8B69A68}"/>
              </a:ext>
            </a:extLst>
          </p:cNvPr>
          <p:cNvCxnSpPr>
            <a:stCxn id="15" idx="3"/>
            <a:endCxn id="17" idx="1"/>
          </p:cNvCxnSpPr>
          <p:nvPr/>
        </p:nvCxnSpPr>
        <p:spPr>
          <a:xfrm>
            <a:off x="2000412" y="5343638"/>
            <a:ext cx="470672" cy="116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CED0B18-1E9D-4AE8-8D86-2CD3863BD6BC}"/>
              </a:ext>
            </a:extLst>
          </p:cNvPr>
          <p:cNvCxnSpPr>
            <a:stCxn id="19" idx="3"/>
            <a:endCxn id="21" idx="1"/>
          </p:cNvCxnSpPr>
          <p:nvPr/>
        </p:nvCxnSpPr>
        <p:spPr>
          <a:xfrm>
            <a:off x="1943254" y="6101945"/>
            <a:ext cx="52783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349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51662-0AF7-4FBE-A74E-C42E28DB8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C6E09-1788-4CD9-9702-40372BBB7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2806148" cy="48515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After substituting,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0B99AB-3B8F-451A-8A9E-7E1D276992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66191"/>
            <a:ext cx="3810532" cy="4286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051B8A-F26A-4F9B-8918-8942AE592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51345"/>
            <a:ext cx="5182323" cy="4477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4BA157-5CCE-4C63-9241-808FD75E64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55605"/>
            <a:ext cx="752580" cy="4191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DE7B3C-1D7B-4078-B31C-6216E9DCA4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780" y="2293683"/>
            <a:ext cx="2591162" cy="5430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9462C9C-BE19-4709-A1BA-0969D887A6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93207"/>
            <a:ext cx="1505160" cy="4667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86EAF90-E386-4552-B346-C8EE135FB1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479" y="3592867"/>
            <a:ext cx="2886478" cy="48584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0307559-0B0B-40BA-AE78-4230626EE6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938" y="679158"/>
            <a:ext cx="5118126" cy="2749842"/>
          </a:xfrm>
          <a:prstGeom prst="rect">
            <a:avLst/>
          </a:prstGeom>
        </p:spPr>
      </p:pic>
      <p:sp>
        <p:nvSpPr>
          <p:cNvPr id="17" name="Left Bracket 16">
            <a:extLst>
              <a:ext uri="{FF2B5EF4-FFF2-40B4-BE49-F238E27FC236}">
                <a16:creationId xmlns:a16="http://schemas.microsoft.com/office/drawing/2014/main" id="{734AC219-A40A-49BF-9F68-88B6F9D5B0D2}"/>
              </a:ext>
            </a:extLst>
          </p:cNvPr>
          <p:cNvSpPr/>
          <p:nvPr/>
        </p:nvSpPr>
        <p:spPr>
          <a:xfrm>
            <a:off x="649357" y="1086679"/>
            <a:ext cx="664122" cy="1127492"/>
          </a:xfrm>
          <a:prstGeom prst="leftBracket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DCF749CF-B55E-4A6C-A2B0-AC2694F9CE47}"/>
              </a:ext>
            </a:extLst>
          </p:cNvPr>
          <p:cNvCxnSpPr>
            <a:stCxn id="17" idx="1"/>
            <a:endCxn id="9" idx="1"/>
          </p:cNvCxnSpPr>
          <p:nvPr/>
        </p:nvCxnSpPr>
        <p:spPr>
          <a:xfrm rot="10800000" flipH="1" flipV="1">
            <a:off x="649356" y="1650424"/>
            <a:ext cx="188843" cy="914759"/>
          </a:xfrm>
          <a:prstGeom prst="bentConnector3">
            <a:avLst>
              <a:gd name="adj1" fmla="val -184211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901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08143-7B44-4AAF-B7C4-90D7F52D5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317BCC-4E56-43F8-9F9D-6F5D9B3966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9505950" cy="4191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9A956C-6355-42BA-AD7E-44A5E7783E5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00138"/>
            <a:ext cx="5257800" cy="27561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C719EA-A00E-479F-A7B2-288546531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100137"/>
            <a:ext cx="5029200" cy="29295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67D70B-B78C-492B-8009-4184E53997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96058"/>
            <a:ext cx="1828799" cy="3657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0BFBDD-F5CE-4B4C-AA8A-054E909918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61818"/>
            <a:ext cx="6618158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B11BE1-4BF2-496C-8114-0A08FCE10D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719018"/>
            <a:ext cx="5075699" cy="457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33D58B8-2432-4F31-8A3F-8B9C9C87F7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442" y="4261818"/>
            <a:ext cx="1885071" cy="3657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2478516-050D-45FE-8230-EABEEA037E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442" y="4627578"/>
            <a:ext cx="1529256" cy="4572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6C9F70B-6102-49BF-8F2F-50EE8F7C639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45110"/>
            <a:ext cx="2756265" cy="3657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7A678C1-CEB2-47B9-A6E8-D0AEBD6E22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10870"/>
            <a:ext cx="7056117" cy="4572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FCD7905-80EA-47F6-828C-8A58FE215BD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442" y="5445110"/>
            <a:ext cx="1667867" cy="36576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BFB863E-CD2E-4E0F-BDD9-5D14884CB3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442" y="5810870"/>
            <a:ext cx="2235199" cy="457200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A100CBA-86D0-430A-B60A-179304445042}"/>
              </a:ext>
            </a:extLst>
          </p:cNvPr>
          <p:cNvCxnSpPr>
            <a:cxnSpLocks/>
          </p:cNvCxnSpPr>
          <p:nvPr/>
        </p:nvCxnSpPr>
        <p:spPr>
          <a:xfrm>
            <a:off x="8362122" y="4261818"/>
            <a:ext cx="0" cy="2112478"/>
          </a:xfrm>
          <a:prstGeom prst="line">
            <a:avLst/>
          </a:prstGeom>
          <a:ln w="571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950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35764-690C-4EA2-801F-07DAE08B9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628CCF8-3AB8-4C8D-BAAC-988A563426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717532" cy="27479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63F150-526F-4A54-848C-D3B630919FBA}"/>
              </a:ext>
            </a:extLst>
          </p:cNvPr>
          <p:cNvSpPr txBox="1"/>
          <p:nvPr/>
        </p:nvSpPr>
        <p:spPr>
          <a:xfrm>
            <a:off x="6393932" y="681037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After solving those 4 equations,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7E69A6-B188-4B64-8D47-CAAA4EDCF3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932" y="1315680"/>
            <a:ext cx="971686" cy="5525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8C06D9-9093-4833-A4B2-707F7ED42F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463" y="1285025"/>
            <a:ext cx="3277057" cy="6668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874DB4C-01E9-41F2-8119-4A9765CC1A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181" y="3634971"/>
            <a:ext cx="4029637" cy="5811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FB45851-8A1A-45CA-B83F-771D14C835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690" y="4258012"/>
            <a:ext cx="5468113" cy="6477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ED968B9-73D5-4939-8C7C-BCBFF761B4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416" y="4945176"/>
            <a:ext cx="4353533" cy="5430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3CB38FB-625F-4ED8-8819-520827D5CB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416" y="5535003"/>
            <a:ext cx="4067743" cy="63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39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FD0ED-0014-4E07-A1CB-727637890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D53651-5A54-4B05-B3A6-F6BFFEC0BE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77724"/>
            <a:ext cx="5077534" cy="40963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CAEE51-55DA-4CAD-A83D-74D8861703C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72366"/>
            <a:ext cx="4169362" cy="2834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B0C5EC-5CED-49D4-A753-2583CDC87C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268" y="1006939"/>
            <a:ext cx="5430008" cy="29150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D170C4-40C5-4825-BA62-850B300C11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43082"/>
            <a:ext cx="1876687" cy="4096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900F2B8-82A1-4C81-B89C-976EDB3FFE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398" y="4037487"/>
            <a:ext cx="5744377" cy="4667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29B51B7-A3EC-4634-A928-E8C1C4A85F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432" y="4553714"/>
            <a:ext cx="4439270" cy="4572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270C4F1-28DC-4F8F-A320-3B1A12360A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126470"/>
            <a:ext cx="2943636" cy="4096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CBFEA74-82FD-4AF7-989C-98AABC7F0B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398" y="5078838"/>
            <a:ext cx="5963482" cy="4572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4ADE3B0-E2E7-4F2E-BEDB-62F5297CE0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432" y="5603962"/>
            <a:ext cx="1815738" cy="4572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213D511-8CAF-4FD2-AE0F-90203537B482}"/>
              </a:ext>
            </a:extLst>
          </p:cNvPr>
          <p:cNvSpPr txBox="1"/>
          <p:nvPr/>
        </p:nvSpPr>
        <p:spPr>
          <a:xfrm>
            <a:off x="11399173" y="2464467"/>
            <a:ext cx="344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B059115-1537-4C5C-9A51-BD32B090DDF9}"/>
              </a:ext>
            </a:extLst>
          </p:cNvPr>
          <p:cNvSpPr txBox="1"/>
          <p:nvPr/>
        </p:nvSpPr>
        <p:spPr>
          <a:xfrm>
            <a:off x="838200" y="5539411"/>
            <a:ext cx="25543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At node N,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2B41E09-738C-4D15-8615-ED450BD858AC}"/>
                  </a:ext>
                </a:extLst>
              </p:cNvPr>
              <p:cNvSpPr txBox="1"/>
              <p:nvPr/>
            </p:nvSpPr>
            <p:spPr>
              <a:xfrm>
                <a:off x="838199" y="6110663"/>
                <a:ext cx="5628861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0" dirty="0"/>
                  <a:t>After solving,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b="1" i="0" smtClean="0">
                            <a:latin typeface="Cambria Math" panose="02040503050406030204" pitchFamily="18" charset="0"/>
                          </a:rPr>
                          <m:t>𝐈</m:t>
                        </m:r>
                      </m:e>
                      <m:sub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=5.074 </m:t>
                    </m:r>
                    <m:r>
                      <a:rPr lang="en-US" sz="3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∠5.94°</m:t>
                    </m:r>
                  </m:oMath>
                </a14:m>
                <a:r>
                  <a:rPr lang="en-US" sz="3000" dirty="0"/>
                  <a:t> A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2B41E09-738C-4D15-8615-ED450BD858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6110663"/>
                <a:ext cx="5628861" cy="553998"/>
              </a:xfrm>
              <a:prstGeom prst="rect">
                <a:avLst/>
              </a:prstGeom>
              <a:blipFill>
                <a:blip r:embed="rId11"/>
                <a:stretch>
                  <a:fillRect l="-2489" t="-13187" r="-758" b="-34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4A3393A-708F-4643-BFA5-84A9D3A113A7}"/>
              </a:ext>
            </a:extLst>
          </p:cNvPr>
          <p:cNvCxnSpPr/>
          <p:nvPr/>
        </p:nvCxnSpPr>
        <p:spPr>
          <a:xfrm>
            <a:off x="7182678" y="5603962"/>
            <a:ext cx="0" cy="1060699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B101FF3-1015-49D7-9C3D-04D3FA33913B}"/>
                  </a:ext>
                </a:extLst>
              </p:cNvPr>
              <p:cNvSpPr txBox="1"/>
              <p:nvPr/>
            </p:nvSpPr>
            <p:spPr>
              <a:xfrm>
                <a:off x="7341707" y="5618923"/>
                <a:ext cx="475752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0" dirty="0"/>
                  <a:t>But,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b="1" i="0" smtClean="0">
                            <a:latin typeface="Cambria Math" panose="02040503050406030204" pitchFamily="18" charset="0"/>
                          </a:rPr>
                          <m:t>𝐈</m:t>
                        </m:r>
                      </m:e>
                      <m:sub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3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b="1" i="0" smtClean="0">
                            <a:latin typeface="Cambria Math" panose="02040503050406030204" pitchFamily="18" charset="0"/>
                          </a:rPr>
                          <m:t>𝐈</m:t>
                        </m:r>
                      </m:e>
                      <m:sub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30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3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3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𝐈</m:t>
                        </m:r>
                      </m:e>
                      <m:sub>
                        <m:r>
                          <a:rPr lang="en-US" sz="3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=5.074 </m:t>
                    </m:r>
                    <m:r>
                      <a:rPr lang="en-US" sz="3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∠5.94°</m:t>
                    </m:r>
                  </m:oMath>
                </a14:m>
                <a:r>
                  <a:rPr lang="en-US" sz="3000" dirty="0"/>
                  <a:t> A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B101FF3-1015-49D7-9C3D-04D3FA339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1707" y="5618923"/>
                <a:ext cx="4757527" cy="1015663"/>
              </a:xfrm>
              <a:prstGeom prst="rect">
                <a:avLst/>
              </a:prstGeom>
              <a:blipFill>
                <a:blip r:embed="rId12"/>
                <a:stretch>
                  <a:fillRect l="-2945" t="-7229" b="-18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222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C76E-14DF-404C-8146-50D6B472B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74642"/>
          </a:xfrm>
        </p:spPr>
        <p:txBody>
          <a:bodyPr/>
          <a:lstStyle/>
          <a:p>
            <a:pPr algn="ctr"/>
            <a:r>
              <a:rPr lang="en-US" dirty="0"/>
              <a:t>Superposition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58D8BD-EE1D-49E9-89C5-A46E005354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74643"/>
            <a:ext cx="8526065" cy="447737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D701F5-0BD9-4DA8-B6C6-920D94AEB5D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322380"/>
            <a:ext cx="5396218" cy="29351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688A3B-FE48-4CDB-9301-591B702A14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465" y="1415143"/>
            <a:ext cx="2286002" cy="45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2B183B-918E-4232-B095-45B28F8938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464" y="1968001"/>
            <a:ext cx="5760720" cy="2943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4C7939-D956-42A8-B743-7A47E33267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634" y="2358002"/>
            <a:ext cx="4566138" cy="26939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F17E0D0-F361-4D33-A52E-F80465DECE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33788"/>
            <a:ext cx="3171717" cy="8963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753989A-F5A6-4680-AEE4-B3AA4C478A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917" y="4541710"/>
            <a:ext cx="2632842" cy="457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61F9DB8-D998-4467-A2EA-F197994258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348179"/>
            <a:ext cx="3242338" cy="10972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2578415-2D08-4712-9EF0-51B66AFAC3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346" y="5348179"/>
            <a:ext cx="2759336" cy="109728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6EC7FDD-1C6A-40E6-B1BF-D6A8365313E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329" y="5668219"/>
            <a:ext cx="3566161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3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35DD1-C7AB-489D-867A-D54386639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D8A2FF-77C5-4260-A286-F39AA78B80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8"/>
            <a:ext cx="4618642" cy="288379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74883E-5853-4623-B398-0F0FB0565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681037"/>
            <a:ext cx="1920241" cy="365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0BF22B-DB3B-49B9-A80A-E0571A192E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1046797"/>
            <a:ext cx="5333998" cy="45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E2EF60-14E3-4209-8E47-E24D117C18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1727833"/>
            <a:ext cx="1996690" cy="3657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9A82FA-A908-4A79-AD62-A2C7421BA8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2093593"/>
            <a:ext cx="5320746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2103723-484A-431D-8EE7-E864D04B2C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2774629"/>
            <a:ext cx="1927496" cy="3657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B7AD23A-DD59-4AC6-9D3D-B16E6EFA19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3145565"/>
            <a:ext cx="1300163" cy="4572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E949E78-36C8-416A-888F-591225D18B85}"/>
              </a:ext>
            </a:extLst>
          </p:cNvPr>
          <p:cNvSpPr txBox="1"/>
          <p:nvPr/>
        </p:nvSpPr>
        <p:spPr>
          <a:xfrm>
            <a:off x="838200" y="3723861"/>
            <a:ext cx="1868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After solving,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09F4A31-110D-4A22-9B75-8A4CAD7C44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85526"/>
            <a:ext cx="804042" cy="4572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56F60FB-2B28-495F-9081-F09D2C05AC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242" y="4185526"/>
            <a:ext cx="2735178" cy="4572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9E4C13C-E8FA-4338-B473-7701C1A9827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22081"/>
            <a:ext cx="2057687" cy="60968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031562E-5FAD-49AB-8D37-075180924BD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651" y="4655422"/>
            <a:ext cx="4201111" cy="5430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95E22AE-78E3-4CDD-9499-7ECA767BE7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392" y="5287255"/>
            <a:ext cx="2791215" cy="52394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FDF8ADD-22FC-4CF9-A1FB-B6FD4E3A8CF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334" y="5277728"/>
            <a:ext cx="3229426" cy="54300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3A48214-DA61-4FDB-A2F4-820D2007A87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144" y="5867324"/>
            <a:ext cx="3820058" cy="6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06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E1BED-C419-4862-B58E-CFD2C8B31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CFA42C-249A-4C5B-842F-CD5A551110B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239" y="681037"/>
            <a:ext cx="7480561" cy="201168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700DDF-40B6-43CE-92D2-6FA6823163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3826040" cy="4572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C4FD55-3F11-49FE-BB11-A2F76C5A9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47388"/>
            <a:ext cx="2926080" cy="3397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6E9C18-2D53-4B86-A47B-FEC8EA666A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40" y="1699998"/>
            <a:ext cx="2651760" cy="3365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95076BD-C853-4417-A7A2-E0E339E89D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37" y="2149444"/>
            <a:ext cx="3211663" cy="3383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B1F0A58-168E-40EA-99FD-F104C3E833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88" y="2598329"/>
            <a:ext cx="3311512" cy="3383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0A93364-3816-4C0C-A55B-C0FEDA2192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55529"/>
            <a:ext cx="3405345" cy="195123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F79A7EF-A134-4295-A444-14366171F0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08" y="5160752"/>
            <a:ext cx="2841392" cy="914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E207001-8B22-4759-B525-5EC88912045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889" y="5426343"/>
            <a:ext cx="1025327" cy="3657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2F38A2F-02A3-4ABB-8C2F-40000F3B65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252" y="2767493"/>
            <a:ext cx="4863548" cy="194046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DE1697E-6F10-46A7-A768-2AECD07D8CB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4974461"/>
            <a:ext cx="2075622" cy="48908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F39AE3D-0A7D-4236-B152-5A4A2B3ABD0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522" y="4792723"/>
            <a:ext cx="1643483" cy="85255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470FFA9-B5F0-486B-BFFF-17A0EDF4D9F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5909" y="5060583"/>
            <a:ext cx="2581837" cy="36576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A3289DE-2E1A-4727-B3C4-D3A2E37C1C2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5645280"/>
            <a:ext cx="3944039" cy="9144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8A7F855-8909-435B-8311-B053FD280DD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939" y="5701078"/>
            <a:ext cx="2540441" cy="82296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E225ECD-2CAD-4EBC-8736-1595C2AA1FB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104" y="3041577"/>
            <a:ext cx="1737360" cy="328691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E4D691B-CC85-4F14-8DB4-B59312B847CE}"/>
              </a:ext>
            </a:extLst>
          </p:cNvPr>
          <p:cNvCxnSpPr/>
          <p:nvPr/>
        </p:nvCxnSpPr>
        <p:spPr>
          <a:xfrm>
            <a:off x="5208104" y="2936657"/>
            <a:ext cx="0" cy="358738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26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DFFCB-C651-4638-89FD-7438F3DCC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7568C5-4C19-4DA6-9920-007346F5E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682" y="681037"/>
            <a:ext cx="2540441" cy="822960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2483037-8F17-4514-923A-A749ABC493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93072"/>
            <a:ext cx="448574" cy="365760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7B6DDF-6BF7-4C63-9126-61BFD49E7B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031" y="853316"/>
            <a:ext cx="3103735" cy="5486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50546F0-AFB2-49BB-821A-63FC802ACC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74235"/>
            <a:ext cx="4997114" cy="4572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986559B-3255-4CBE-A457-27AA98CB4E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03715"/>
            <a:ext cx="6052930" cy="206266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A85EC73-8DD5-40F7-BFF6-051D5CD265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130" y="2203715"/>
            <a:ext cx="1981199" cy="3657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601FEEF-F939-4654-90F1-40A5E54DC1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130" y="2594966"/>
            <a:ext cx="4778732" cy="5486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D5CCB57-ABEF-45A7-BBD0-2F62002116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364" y="3235046"/>
            <a:ext cx="2534193" cy="5486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FDAC838-F6CA-46D7-9029-89E19A46F87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314" y="3810381"/>
            <a:ext cx="2131781" cy="100584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A1EFFFF-85AC-4C9D-9F46-79F9615DF4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671" y="4816221"/>
            <a:ext cx="2775859" cy="4572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81EB721-9A5C-4B03-99D7-6D491B0600E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01683"/>
            <a:ext cx="5072617" cy="100584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30A1EA4-9C74-4D4C-8933-5CF2E2A2804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35" y="6176963"/>
            <a:ext cx="2394490" cy="4572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E748C73-9522-4AF2-BD5C-C0E697650C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74" y="5271837"/>
            <a:ext cx="2866954" cy="9144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92565A7-BE96-4B9C-9AF2-6728F5814AF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387" y="5494427"/>
            <a:ext cx="2997640" cy="54864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3B0003B-43C7-4E59-B7E3-7D287CCF4E9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491" y="6163711"/>
            <a:ext cx="2997640" cy="54864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A9D91DE-5F3B-4DD0-A30A-914D7F0EFD3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130" y="6176963"/>
            <a:ext cx="5048955" cy="533474"/>
          </a:xfrm>
          <a:prstGeom prst="rect">
            <a:avLst/>
          </a:prstGeom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662EB2A-D03F-4B7A-9164-C5F2792EC53F}"/>
              </a:ext>
            </a:extLst>
          </p:cNvPr>
          <p:cNvCxnSpPr>
            <a:stCxn id="35" idx="3"/>
            <a:endCxn id="37" idx="1"/>
          </p:cNvCxnSpPr>
          <p:nvPr/>
        </p:nvCxnSpPr>
        <p:spPr>
          <a:xfrm>
            <a:off x="6248131" y="6438031"/>
            <a:ext cx="642999" cy="566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3BD95F6-6736-4CF2-BC06-E0A3077FDE10}"/>
              </a:ext>
            </a:extLst>
          </p:cNvPr>
          <p:cNvCxnSpPr/>
          <p:nvPr/>
        </p:nvCxnSpPr>
        <p:spPr>
          <a:xfrm flipH="1">
            <a:off x="3246778" y="2084443"/>
            <a:ext cx="8557591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C1968C72-B7BA-43E6-9932-EA211BB1926E}"/>
              </a:ext>
            </a:extLst>
          </p:cNvPr>
          <p:cNvCxnSpPr>
            <a:cxnSpLocks/>
          </p:cNvCxnSpPr>
          <p:nvPr/>
        </p:nvCxnSpPr>
        <p:spPr>
          <a:xfrm>
            <a:off x="7228027" y="3235046"/>
            <a:ext cx="3797782" cy="2259381"/>
          </a:xfrm>
          <a:prstGeom prst="bentConnector3">
            <a:avLst>
              <a:gd name="adj1" fmla="val 101"/>
            </a:avLst>
          </a:prstGeom>
          <a:ln w="19050"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99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2F397-9667-4D8A-BC22-DC0744F8E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43C9F-2D2A-465A-B3B8-2A86A8976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8699"/>
            <a:ext cx="10515600" cy="7992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 Transformation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A1300A-22A0-4EBD-956C-3D82CF8EF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6258798" cy="3905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2F672E-F32D-4A2C-847E-248708D522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157" y="673586"/>
            <a:ext cx="2905530" cy="3715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4F5E7B-4B6B-49BA-BA3A-FD0FB54B30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75995" y="2533283"/>
            <a:ext cx="7240010" cy="328442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D5B446-5422-4AE4-95F6-4226680E948A}"/>
              </a:ext>
            </a:extLst>
          </p:cNvPr>
          <p:cNvCxnSpPr/>
          <p:nvPr/>
        </p:nvCxnSpPr>
        <p:spPr>
          <a:xfrm>
            <a:off x="0" y="1378226"/>
            <a:ext cx="12192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809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07A26-2538-440A-8E6F-2CA3A044D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61390"/>
          </a:xfrm>
        </p:spPr>
        <p:txBody>
          <a:bodyPr/>
          <a:lstStyle/>
          <a:p>
            <a:pPr algn="ctr"/>
            <a:r>
              <a:rPr lang="en-US" dirty="0"/>
              <a:t>Source Transformation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F514E0-B388-4537-869F-2F2BFA3EAC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61391"/>
            <a:ext cx="10515600" cy="7893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1AAC61-A047-43DC-A3A8-43281B05D8B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35751"/>
            <a:ext cx="5592234" cy="24574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FE0220-49CF-439E-8B9A-C2BE1DFEED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078" y="1858359"/>
            <a:ext cx="5244879" cy="20421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BAFFBB-4A24-4C2C-8673-272BCE3609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01419"/>
            <a:ext cx="2261357" cy="10058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D1AB953-3758-4EF6-8B59-FD00FFDD0E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557" y="4556944"/>
            <a:ext cx="1738649" cy="5486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42AFFCB-B3F4-45C2-AF53-CF9DDE4AC0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580" y="4596700"/>
            <a:ext cx="1537855" cy="457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883491F-3257-4878-ACA3-80D42420CE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223528"/>
            <a:ext cx="8502317" cy="3657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0BC63D3-486A-493D-9564-F2C202D461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718018"/>
            <a:ext cx="2648969" cy="10058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A7F6F27-7BAE-40BC-914A-5D6925A0AF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681" y="5985468"/>
            <a:ext cx="3034146" cy="4572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E6B997B-971E-43E6-B51C-DB915D5414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078" y="4596700"/>
            <a:ext cx="4973050" cy="365760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</p:pic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3FF5785D-1E95-4B5C-B4E9-8F8CF875446D}"/>
              </a:ext>
            </a:extLst>
          </p:cNvPr>
          <p:cNvCxnSpPr>
            <a:stCxn id="17" idx="1"/>
            <a:endCxn id="19" idx="1"/>
          </p:cNvCxnSpPr>
          <p:nvPr/>
        </p:nvCxnSpPr>
        <p:spPr>
          <a:xfrm rot="10800000" flipV="1">
            <a:off x="838200" y="5406408"/>
            <a:ext cx="12700" cy="814530"/>
          </a:xfrm>
          <a:prstGeom prst="bentConnector3">
            <a:avLst>
              <a:gd name="adj1" fmla="val 3782606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20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6C538-B7CA-42A2-9919-D37565948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F9CEBC8-C671-4BA8-A124-929B12CAC2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681037"/>
            <a:ext cx="4860234" cy="18924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E01D3F-0573-4F10-A70C-A18A415E1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160" y="681037"/>
            <a:ext cx="5058639" cy="1889885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0AC7CDA9-B1CF-4A74-9034-457E097CECDD}"/>
              </a:ext>
            </a:extLst>
          </p:cNvPr>
          <p:cNvSpPr/>
          <p:nvPr/>
        </p:nvSpPr>
        <p:spPr>
          <a:xfrm>
            <a:off x="5798015" y="1362230"/>
            <a:ext cx="397565" cy="5274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409D63-8DE8-4B1C-B5C6-58D5A4F698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2971800"/>
            <a:ext cx="1822362" cy="457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7E46FC-CDA5-4BD7-9385-6D6E51AEEB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313" y="2978426"/>
            <a:ext cx="3500847" cy="457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64B7515-891D-4E9F-ADB3-30581F2900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910" y="2978426"/>
            <a:ext cx="2339008" cy="4572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3AF515A-AA0B-4298-AB5C-A0BD26C600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4182780"/>
            <a:ext cx="7820404" cy="10058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F059EC7-AF8C-4E95-A8A5-F0832EE839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079" y="5437192"/>
            <a:ext cx="3023901" cy="5486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862164E-F643-4C23-B92C-E5BB1D85CD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3500661"/>
            <a:ext cx="5289453" cy="365760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397946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EA3C8-E63B-4682-9211-5AC04037C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9"/>
          </a:xfrm>
        </p:spPr>
        <p:txBody>
          <a:bodyPr/>
          <a:lstStyle/>
          <a:p>
            <a:pPr algn="ctr"/>
            <a:r>
              <a:rPr lang="en-US" dirty="0"/>
              <a:t>Thevenin and Norton Equivalent Circuits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8D750F-2DA1-4DB5-BEB8-4A51265343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14400"/>
            <a:ext cx="4937760" cy="216950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C456DA-2E00-4AC0-B14D-657A9F0B4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042" y="1299109"/>
            <a:ext cx="4937760" cy="174503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2355EA-0F56-41A6-B1FC-E03167373D21}"/>
              </a:ext>
            </a:extLst>
          </p:cNvPr>
          <p:cNvCxnSpPr>
            <a:stCxn id="2" idx="2"/>
          </p:cNvCxnSpPr>
          <p:nvPr/>
        </p:nvCxnSpPr>
        <p:spPr>
          <a:xfrm>
            <a:off x="6096000" y="914400"/>
            <a:ext cx="0" cy="3405809"/>
          </a:xfrm>
          <a:prstGeom prst="line">
            <a:avLst/>
          </a:prstGeom>
          <a:ln w="76200"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63A93DB4-0777-4F96-9089-DACCABAE0F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893" y="3243236"/>
            <a:ext cx="2834640" cy="3697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0F65B6-A861-4AB3-A730-51F82B8BFA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920" y="3243236"/>
            <a:ext cx="2534004" cy="3620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4FE0F55-C08C-48EC-A8BE-25339C1C0E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136" y="4827371"/>
            <a:ext cx="5345727" cy="731520"/>
          </a:xfrm>
          <a:prstGeom prst="rect">
            <a:avLst/>
          </a:prstGeom>
          <a:ln w="38100">
            <a:solidFill>
              <a:srgbClr val="00B050"/>
            </a:solidFill>
            <a:prstDash val="sysDot"/>
          </a:ln>
        </p:spPr>
      </p:pic>
    </p:spTree>
    <p:extLst>
      <p:ext uri="{BB962C8B-B14F-4D97-AF65-F5344CB8AC3E}">
        <p14:creationId xmlns:p14="http://schemas.microsoft.com/office/powerpoint/2010/main" val="225637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9D4F4-3904-4FEC-B05B-8EFF5B07F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61390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8B3790-068C-4FEE-AAB4-FFF68ACE6E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61391"/>
            <a:ext cx="7506034" cy="3657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96C4CA-0AB0-4043-AD94-600D9719643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1" y="1227153"/>
            <a:ext cx="5132341" cy="26027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C700B3-7B71-4B40-A7CC-1DA17ED877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816" y="1227151"/>
            <a:ext cx="3408649" cy="27485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8F1D49-5A1D-45B8-9669-42DE28978B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795" y="4288404"/>
            <a:ext cx="4936924" cy="24282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1CD8F6-2579-4453-A7FC-F74861B30E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29879"/>
            <a:ext cx="2087684" cy="5486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371FE56-1576-4101-AF57-95D6C5429C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43" y="4378519"/>
            <a:ext cx="4544498" cy="914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ABEFCDB-1C94-4B67-9C12-A9CBB9A43A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345927"/>
            <a:ext cx="2126343" cy="457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77FA70B-221C-4148-9CB3-A7EEA5BCA1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43" y="5854811"/>
            <a:ext cx="4248443" cy="914400"/>
          </a:xfrm>
          <a:prstGeom prst="rect">
            <a:avLst/>
          </a:prstGeom>
        </p:spPr>
      </p:pic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C8F87F8A-2630-41B7-AB8F-0366B0B87519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366039" y="3191350"/>
            <a:ext cx="1957435" cy="713929"/>
          </a:xfrm>
          <a:prstGeom prst="bentConnector3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8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232BF-B2C6-46AB-8A71-94D595BD9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3CFAC1-FE72-4B11-89B3-E9FCF899AF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681037"/>
            <a:ext cx="2719955" cy="457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928A9F-F6DC-4263-ACDD-D23DFDA150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12" y="681037"/>
            <a:ext cx="2987038" cy="45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4A89A0-FCDC-4CAB-8CCE-C2EB3BC2DC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362073"/>
            <a:ext cx="5612058" cy="29380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6D4E41-5446-45F2-9408-B49D0EDF54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489" y="1425021"/>
            <a:ext cx="2579605" cy="10058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C8EDF8B-6CB7-48D6-8655-2D3CBB41AE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020" y="2531069"/>
            <a:ext cx="2542541" cy="10058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F1BC20C-38C6-438B-804B-1AB9372C56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489" y="3805818"/>
            <a:ext cx="4791454" cy="3657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FB5923A-D4F8-42FA-83E6-B21D50E256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489" y="4300150"/>
            <a:ext cx="4486763" cy="457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43F0D02-0393-4F27-97DD-FE904E492F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4855847"/>
            <a:ext cx="3734321" cy="5715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936DC0-4373-4CE1-A2B2-2DA62E45CEC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522" y="4868893"/>
            <a:ext cx="5980176" cy="64008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6E9EB8C-7499-4667-86B3-826618F929B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530" y="5550495"/>
            <a:ext cx="4114800" cy="48746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6871924-AB2B-4611-9D81-691B0BAACC2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530" y="6111354"/>
            <a:ext cx="3884122" cy="64008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BE0504F-D68E-48A2-BADA-A5E67830C219}"/>
              </a:ext>
            </a:extLst>
          </p:cNvPr>
          <p:cNvCxnSpPr>
            <a:cxnSpLocks/>
          </p:cNvCxnSpPr>
          <p:nvPr/>
        </p:nvCxnSpPr>
        <p:spPr>
          <a:xfrm>
            <a:off x="1272209" y="1258957"/>
            <a:ext cx="7237443" cy="0"/>
          </a:xfrm>
          <a:prstGeom prst="line">
            <a:avLst/>
          </a:prstGeom>
          <a:ln w="285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E06F98D7-F0C4-4795-85A4-96A6A9B7CF82}"/>
              </a:ext>
            </a:extLst>
          </p:cNvPr>
          <p:cNvCxnSpPr>
            <a:stCxn id="15" idx="1"/>
            <a:endCxn id="17" idx="1"/>
          </p:cNvCxnSpPr>
          <p:nvPr/>
        </p:nvCxnSpPr>
        <p:spPr>
          <a:xfrm rot="10800000" flipV="1">
            <a:off x="7043489" y="3988698"/>
            <a:ext cx="12700" cy="540052"/>
          </a:xfrm>
          <a:prstGeom prst="bentConnector3">
            <a:avLst>
              <a:gd name="adj1" fmla="val 284348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114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694B5-EA31-45AE-9144-0BA79B2FE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9FC9CE-6010-4004-BCEF-891D108C04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10515600" cy="83901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55FE3E-CA23-4374-99C7-505E781B656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180" y="1100542"/>
            <a:ext cx="5830620" cy="24425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03982E-12BA-440A-A107-34D3D75FFF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5" y="4117266"/>
            <a:ext cx="6521063" cy="26680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0B845B1-99BE-4408-9724-20FD0D930D7E}"/>
              </a:ext>
            </a:extLst>
          </p:cNvPr>
          <p:cNvSpPr txBox="1"/>
          <p:nvPr/>
        </p:nvSpPr>
        <p:spPr>
          <a:xfrm>
            <a:off x="384993" y="1716640"/>
            <a:ext cx="500864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i="1" dirty="0"/>
              <a:t>Finding</a:t>
            </a:r>
            <a:r>
              <a:rPr lang="en-US" sz="2400" dirty="0"/>
              <a:t> </a:t>
            </a:r>
            <a:r>
              <a:rPr lang="en-US" sz="2400" b="1" dirty="0" err="1"/>
              <a:t>Z</a:t>
            </a:r>
            <a:r>
              <a:rPr lang="en-US" sz="2400" baseline="-25000" dirty="0" err="1"/>
              <a:t>Th</a:t>
            </a:r>
            <a:r>
              <a:rPr lang="en-US" sz="2400" dirty="0"/>
              <a:t>:</a:t>
            </a:r>
          </a:p>
          <a:p>
            <a:pPr algn="just"/>
            <a:r>
              <a:rPr lang="en-US" sz="2400" dirty="0"/>
              <a:t>Due to the presence of the </a:t>
            </a:r>
            <a:r>
              <a:rPr lang="en-US" sz="2400" dirty="0">
                <a:solidFill>
                  <a:srgbClr val="00B050"/>
                </a:solidFill>
              </a:rPr>
              <a:t>dependent</a:t>
            </a:r>
            <a:r>
              <a:rPr lang="en-US" sz="2400" dirty="0"/>
              <a:t> source, we connect a 3-A current source (</a:t>
            </a:r>
            <a:r>
              <a:rPr lang="en-US" sz="2400" i="1" dirty="0"/>
              <a:t>or</a:t>
            </a:r>
            <a:r>
              <a:rPr lang="en-US" sz="2400" dirty="0"/>
              <a:t> voltage source if you want).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400" dirty="0"/>
              <a:t>3 is an arbitrary value chosen for convenience here.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F444FEB-86F4-4A96-BBCD-B18F2D3D93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27" y="3753025"/>
            <a:ext cx="1714739" cy="4191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9C0600B-24A8-4A4E-A05D-33BBB2A34B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733" y="4191594"/>
            <a:ext cx="2200582" cy="4096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31B650B-3E89-4F07-81D4-0904C08058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733" y="4643044"/>
            <a:ext cx="2372056" cy="44773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F89FA3E-D93D-4A3C-84A9-22ED9B30CC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27" y="5107819"/>
            <a:ext cx="2391109" cy="44773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4E2CEB6-FFA5-4C9E-96BD-4F5632E026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733" y="5537652"/>
            <a:ext cx="3743847" cy="42868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F1B89A4-C7FD-4B20-BA84-7E20500A93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380" y="5993534"/>
            <a:ext cx="1571844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0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349E9-D7B4-4C7A-898F-E3B70C00B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E633E6-8EC7-4070-A565-F4BD5FC177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1467055" cy="95263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838EA8-F9AA-4AE1-9580-9477518A11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243" y="705890"/>
            <a:ext cx="1600423" cy="8764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494549-F806-49A3-9185-8D7E24EA6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335" y="952537"/>
            <a:ext cx="2562583" cy="409632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FF67895-E7C8-4C22-8217-B0C0BC425029}"/>
              </a:ext>
            </a:extLst>
          </p:cNvPr>
          <p:cNvCxnSpPr>
            <a:cxnSpLocks/>
          </p:cNvCxnSpPr>
          <p:nvPr/>
        </p:nvCxnSpPr>
        <p:spPr>
          <a:xfrm>
            <a:off x="503583" y="1736036"/>
            <a:ext cx="8136834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C8F06FF1-5DFB-4F04-B68F-78F8946399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5" y="1840604"/>
            <a:ext cx="6259022" cy="23735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ADD93F7-AF69-49D9-90B0-EC2B48FA45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655" y="1905088"/>
            <a:ext cx="2276793" cy="40963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642BB91-64D5-4B9A-B802-2D57DBE189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865" y="2371878"/>
            <a:ext cx="2362530" cy="41915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BB4C69E-9348-4D81-8957-45F0E65412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865" y="2810191"/>
            <a:ext cx="2619741" cy="40963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5B7ACEE-873C-4602-A58D-5C219EAE7F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38027"/>
            <a:ext cx="2400635" cy="41915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243C13F-E7A8-4C35-A56C-18B22F452F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88" y="4770437"/>
            <a:ext cx="5820587" cy="44773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937ADC4-1B51-400A-B3FD-6B40233C2A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223" y="4789489"/>
            <a:ext cx="4429743" cy="40963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FF98D7C-3FE9-4AA6-B299-01DD2EF960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106" y="5241365"/>
            <a:ext cx="1143160" cy="43821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73F4C94-B3C9-4478-A109-FACA1BD9499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106" y="5721820"/>
            <a:ext cx="2152950" cy="419158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A45D3E3-E965-47E4-B9A7-9C540A6D6B2B}"/>
              </a:ext>
            </a:extLst>
          </p:cNvPr>
          <p:cNvCxnSpPr>
            <a:stCxn id="24" idx="3"/>
            <a:endCxn id="26" idx="1"/>
          </p:cNvCxnSpPr>
          <p:nvPr/>
        </p:nvCxnSpPr>
        <p:spPr>
          <a:xfrm flipV="1">
            <a:off x="6661675" y="4994305"/>
            <a:ext cx="850548" cy="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132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BA577-3C1A-4826-BBB6-F811E4CF9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4950F3-1795-49E9-80F3-4DED2F758E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9211961" cy="69542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377F1D-0001-4EDA-9D4E-E5E671718B6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76459"/>
            <a:ext cx="4480279" cy="24967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2FE972-AA10-4E68-865A-BAC70215CF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533" y="2970766"/>
            <a:ext cx="4573046" cy="36251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B556DA7-75BF-4725-8814-948C4608503D}"/>
              </a:ext>
            </a:extLst>
          </p:cNvPr>
          <p:cNvSpPr txBox="1"/>
          <p:nvPr/>
        </p:nvSpPr>
        <p:spPr>
          <a:xfrm>
            <a:off x="5466329" y="1505397"/>
            <a:ext cx="61622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i="1" dirty="0"/>
              <a:t>Finding</a:t>
            </a:r>
            <a:r>
              <a:rPr lang="en-US" sz="2400" dirty="0"/>
              <a:t> </a:t>
            </a:r>
            <a:r>
              <a:rPr lang="en-US" sz="2400" b="1" dirty="0" err="1"/>
              <a:t>Z</a:t>
            </a:r>
            <a:r>
              <a:rPr lang="en-US" sz="2400" baseline="-25000" dirty="0" err="1"/>
              <a:t>Th</a:t>
            </a:r>
            <a:r>
              <a:rPr lang="en-US" sz="2400" dirty="0"/>
              <a:t>:</a:t>
            </a:r>
          </a:p>
          <a:p>
            <a:pPr algn="just"/>
            <a:r>
              <a:rPr lang="en-US" sz="2400" dirty="0"/>
              <a:t>Due to the presence of the </a:t>
            </a:r>
            <a:r>
              <a:rPr lang="en-US" sz="2400" dirty="0">
                <a:solidFill>
                  <a:srgbClr val="00B050"/>
                </a:solidFill>
              </a:rPr>
              <a:t>dependent</a:t>
            </a:r>
            <a:r>
              <a:rPr lang="en-US" sz="2400" dirty="0"/>
              <a:t> source, we connect a 1-V voltage source (</a:t>
            </a:r>
            <a:r>
              <a:rPr lang="en-US" sz="2400" i="1" dirty="0"/>
              <a:t>or</a:t>
            </a:r>
            <a:r>
              <a:rPr lang="en-US" sz="2400" dirty="0"/>
              <a:t> current source if you want).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B579130-DC18-4942-B872-55F1C2C6F6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21" y="3900487"/>
            <a:ext cx="6509287" cy="914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7A75FF6-E162-4C9F-8517-AE6EFF5FE1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43" y="4934155"/>
            <a:ext cx="681317" cy="3657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E6E8CD8-4637-4D79-B20A-AE233B558B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738" y="5054762"/>
            <a:ext cx="914400" cy="4088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C7357BD-E5EE-498F-B8FB-8337E3D75A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540" y="4847721"/>
            <a:ext cx="4313446" cy="8229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4549EF6-DA9C-454E-A262-ECBBED8305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2" y="5703515"/>
            <a:ext cx="4386816" cy="10058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12E28E6-23DC-4130-A50C-ACE3B5F854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049" y="5705508"/>
            <a:ext cx="1994632" cy="1005840"/>
          </a:xfrm>
          <a:prstGeom prst="rect">
            <a:avLst/>
          </a:prstGeom>
        </p:spPr>
      </p:pic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2DC8EDBA-85A1-41A4-B508-3FF61F552723}"/>
              </a:ext>
            </a:extLst>
          </p:cNvPr>
          <p:cNvCxnSpPr>
            <a:cxnSpLocks/>
            <a:endCxn id="21" idx="1"/>
          </p:cNvCxnSpPr>
          <p:nvPr/>
        </p:nvCxnSpPr>
        <p:spPr>
          <a:xfrm rot="10800000" flipV="1">
            <a:off x="899163" y="4659203"/>
            <a:ext cx="1667831" cy="1547231"/>
          </a:xfrm>
          <a:prstGeom prst="bentConnector3">
            <a:avLst>
              <a:gd name="adj1" fmla="val 139132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69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85DA0-5DB6-4BDC-9FFF-D823AFB27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BD0290-0818-4C78-8A52-3D4EDA4D28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1356360" cy="9144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545470-C58D-4811-B62E-D611E359A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480" y="681037"/>
            <a:ext cx="716280" cy="914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CECD4B-A53A-4DDA-81E7-61D43F8DD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768" y="681037"/>
            <a:ext cx="1760786" cy="91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DF72B0-FE2D-4E7B-B4FF-BCC36585FF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562" y="831449"/>
            <a:ext cx="3554129" cy="64008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98EDDD5-D568-4AAA-8642-113B7F173B08}"/>
              </a:ext>
            </a:extLst>
          </p:cNvPr>
          <p:cNvCxnSpPr/>
          <p:nvPr/>
        </p:nvCxnSpPr>
        <p:spPr>
          <a:xfrm>
            <a:off x="583096" y="1789043"/>
            <a:ext cx="8984974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97C10A58-13C7-4369-8342-786FD95DA6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9" y="2157205"/>
            <a:ext cx="3758432" cy="39472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DA4F8BD-6A76-48A3-8C49-F916AA4B85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801" y="1912951"/>
            <a:ext cx="5576709" cy="95097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4FA950C-A228-4CC0-A31B-65A244664E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158" y="2917831"/>
            <a:ext cx="4686954" cy="4572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B0B201D-E29D-4943-9AD6-181E86AE8D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801" y="3429000"/>
            <a:ext cx="6020640" cy="95263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79F1B6C-08F7-4C85-B465-51BA1F026D1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368381"/>
            <a:ext cx="3143689" cy="45726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5594E8A-DDC8-439C-9C28-77C5F79488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158" y="4825645"/>
            <a:ext cx="4744112" cy="95263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9252E62-188E-4EAE-BA2A-B773EE5FC07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158" y="5637626"/>
            <a:ext cx="2876951" cy="933580"/>
          </a:xfrm>
          <a:prstGeom prst="rect">
            <a:avLst/>
          </a:prstGeom>
        </p:spPr>
      </p:pic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AB8A0EB6-E1FB-412D-8AC3-D034CF50903B}"/>
              </a:ext>
            </a:extLst>
          </p:cNvPr>
          <p:cNvCxnSpPr>
            <a:stCxn id="21" idx="3"/>
            <a:endCxn id="25" idx="3"/>
          </p:cNvCxnSpPr>
          <p:nvPr/>
        </p:nvCxnSpPr>
        <p:spPr>
          <a:xfrm>
            <a:off x="9848441" y="3905317"/>
            <a:ext cx="1048829" cy="1396645"/>
          </a:xfrm>
          <a:prstGeom prst="bentConnector3">
            <a:avLst>
              <a:gd name="adj1" fmla="val 146519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F4079088-5358-442F-AAF0-4277F6CCAEC4}"/>
              </a:ext>
            </a:extLst>
          </p:cNvPr>
          <p:cNvCxnSpPr>
            <a:stCxn id="25" idx="1"/>
            <a:endCxn id="27" idx="1"/>
          </p:cNvCxnSpPr>
          <p:nvPr/>
        </p:nvCxnSpPr>
        <p:spPr>
          <a:xfrm rot="10800000" flipV="1">
            <a:off x="6153158" y="5301962"/>
            <a:ext cx="12700" cy="802454"/>
          </a:xfrm>
          <a:prstGeom prst="bentConnector3">
            <a:avLst>
              <a:gd name="adj1" fmla="val 3626866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CB9C0851-4D64-4C25-830D-58729ABFE766}"/>
              </a:ext>
            </a:extLst>
          </p:cNvPr>
          <p:cNvCxnSpPr>
            <a:stCxn id="17" idx="3"/>
            <a:endCxn id="19" idx="3"/>
          </p:cNvCxnSpPr>
          <p:nvPr/>
        </p:nvCxnSpPr>
        <p:spPr>
          <a:xfrm>
            <a:off x="9404510" y="2388439"/>
            <a:ext cx="1435602" cy="758024"/>
          </a:xfrm>
          <a:prstGeom prst="bentConnector3">
            <a:avLst>
              <a:gd name="adj1" fmla="val 127332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428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D8C32-BCAB-4765-B6C8-DD55A2609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3C240-298B-4723-A8D9-5DCEFC56A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6225209" cy="49840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Substituting this </a:t>
            </a:r>
            <a:r>
              <a:rPr lang="en-US" b="1" dirty="0"/>
              <a:t>V</a:t>
            </a:r>
            <a:r>
              <a:rPr lang="en-US" baseline="-25000" dirty="0"/>
              <a:t>1</a:t>
            </a:r>
            <a:r>
              <a:rPr lang="en-US" dirty="0"/>
              <a:t> into </a:t>
            </a:r>
            <a:r>
              <a:rPr lang="en-US" i="1" dirty="0"/>
              <a:t>node equation </a:t>
            </a:r>
            <a:r>
              <a:rPr lang="en-US" dirty="0"/>
              <a:t>1: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471285-1776-44D8-8AE3-2C13AD8917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79443"/>
            <a:ext cx="7011378" cy="952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48D764-2701-4674-A72B-00CC29B05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73218"/>
            <a:ext cx="5182323" cy="9145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697D75-6308-445C-87C5-C6BDABEED4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128888"/>
            <a:ext cx="3286584" cy="9812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019129-5765-4D10-B43A-131B79747D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497" y="4161181"/>
            <a:ext cx="2162477" cy="4667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7F972C8-A99C-4DCD-8A46-96A09AF1E7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856889"/>
            <a:ext cx="1946909" cy="6400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652AD3-995B-403A-8BB3-C8DA9099D1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109" y="4843507"/>
            <a:ext cx="3315163" cy="66684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1C71C79-3E40-4C7D-8027-885B4FBE70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75" y="2420970"/>
            <a:ext cx="3758432" cy="394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586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BEB92-CE01-45FD-87CE-3B664E91B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01657-C633-4FAF-825F-AC3DF6F23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6861313" cy="45865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Obtain the Norton equivalent at terminals </a:t>
            </a:r>
            <a:r>
              <a:rPr lang="en-US" i="1" dirty="0"/>
              <a:t>a-b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71B817-865A-4117-BA4E-DEE95EE6C85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39687"/>
            <a:ext cx="4871387" cy="29736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160BC2-1620-4AD5-85A7-11EB98FCD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337" y="681037"/>
            <a:ext cx="2573456" cy="28928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E30272B-028B-472A-B4CC-FB9DEF746A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099" y="1740142"/>
            <a:ext cx="2162477" cy="5620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A36C21-1A00-462E-A351-DAD032631A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86031" y="2013031"/>
            <a:ext cx="2892833" cy="3657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EA6C4B-3B63-49D7-92B4-C691BB9C56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47042"/>
            <a:ext cx="6496957" cy="4382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5AF9880-9689-414B-AD64-742D6937A3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477" y="3923355"/>
            <a:ext cx="4176876" cy="2859172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01D6610-7614-4A77-9AE2-A513E52C22E8}"/>
              </a:ext>
            </a:extLst>
          </p:cNvPr>
          <p:cNvCxnSpPr/>
          <p:nvPr/>
        </p:nvCxnSpPr>
        <p:spPr>
          <a:xfrm>
            <a:off x="6096000" y="3803374"/>
            <a:ext cx="5719328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81DA2177-42A8-4498-BB91-2A1C70EFDC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728867"/>
            <a:ext cx="1943371" cy="40010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B9CB8CD-4341-4A52-92C2-BA7569E993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128972"/>
            <a:ext cx="7223760" cy="3653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A0816DF-A2D6-4B01-93E2-DDD48DCE9D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585934"/>
            <a:ext cx="3067478" cy="43821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780141F-BC8E-4175-BB97-44175E063D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47270"/>
            <a:ext cx="7040880" cy="40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30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7BA84-84C9-43F7-B3ED-1E8C044E3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CB4EB0-E2C4-46C0-A046-983169701D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09615"/>
            <a:ext cx="1724266" cy="39058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4137D4-200E-4668-9001-7E5FDB2C1B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687" y="681037"/>
            <a:ext cx="1943371" cy="4191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4AA151-2CEC-4B26-85FA-262E2D35E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719" y="681037"/>
            <a:ext cx="4871081" cy="33343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78372F3-9B7E-4D40-BFAC-F34DD7D7702E}"/>
              </a:ext>
            </a:extLst>
          </p:cNvPr>
          <p:cNvSpPr txBox="1"/>
          <p:nvPr/>
        </p:nvSpPr>
        <p:spPr>
          <a:xfrm>
            <a:off x="838200" y="1168529"/>
            <a:ext cx="2130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After solving,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AB7EB2-E896-419B-956C-25E5733108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486" y="1232835"/>
            <a:ext cx="1181265" cy="4191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98E80D1-660A-4B79-82A3-7EE1891800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486" y="1781231"/>
            <a:ext cx="1971950" cy="4286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7391DBA-2E0A-42B9-BDAA-180094117D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603" y="2299398"/>
            <a:ext cx="1476581" cy="4286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F5C8ED3-D4CA-449C-A276-E58400DBC9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29918"/>
            <a:ext cx="4039850" cy="4572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7D02FD0-FEE4-41C0-990C-1BBF080CF5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669" y="4147805"/>
            <a:ext cx="1692946" cy="5486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9CA5450-8676-4481-8AC6-58E3847ABDE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957" y="4726260"/>
            <a:ext cx="2936840" cy="5486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E388CEB-4072-43BE-94ED-2FF63DE86085}"/>
                  </a:ext>
                </a:extLst>
              </p:cNvPr>
              <p:cNvSpPr txBox="1"/>
              <p:nvPr/>
            </p:nvSpPr>
            <p:spPr>
              <a:xfrm>
                <a:off x="5872957" y="5304715"/>
                <a:ext cx="3778086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=8.54 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∠69.44°</m:t>
                    </m:r>
                  </m:oMath>
                </a14:m>
                <a:r>
                  <a:rPr lang="en-US" sz="4000" dirty="0"/>
                  <a:t> A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E388CEB-4072-43BE-94ED-2FF63DE860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2957" y="5304715"/>
                <a:ext cx="3778086" cy="615553"/>
              </a:xfrm>
              <a:prstGeom prst="rect">
                <a:avLst/>
              </a:prstGeom>
              <a:blipFill>
                <a:blip r:embed="rId11"/>
                <a:stretch>
                  <a:fillRect t="-24752" r="-7258" b="-495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977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128AA-2EFA-4C22-8EE8-68BF434DA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35372C-F022-4CBB-93EF-A28DCDC19B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6515100" cy="762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84D471-3ECE-43A0-983F-13B982D6023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443037"/>
            <a:ext cx="6515100" cy="31086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80527C-CC7A-4151-8B78-0303A4F379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608" y="855454"/>
            <a:ext cx="3791479" cy="36962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8C8A45-C20B-4080-902B-9E3DDB4876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61838"/>
            <a:ext cx="3543795" cy="4763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D8FACF-246E-4B6F-BA56-CB093DC260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995" y="4663833"/>
            <a:ext cx="2638793" cy="10193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054D5C-2278-45B2-AEF7-E0FC3DA91C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995" y="5736159"/>
            <a:ext cx="3574477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08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8050C-EEEF-42E6-BD83-A62C2F387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3CFB78-8F10-43E2-97E8-CB07B35E24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681038"/>
            <a:ext cx="4939747" cy="361537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AA6841-2EC1-46DB-A78E-CF50DB506E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681037"/>
            <a:ext cx="2675067" cy="365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12A857-AEFE-4A6E-922D-68209E72D8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46797"/>
            <a:ext cx="5878290" cy="45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55B2AB3-E4E2-4501-8446-04FA9B8C72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86877"/>
            <a:ext cx="1724298" cy="3657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E9A709-1315-4059-B12E-7098EDAE76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52637"/>
            <a:ext cx="4729657" cy="4572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18DE1D5-2189-4E4D-89C5-28E3E3495CD4}"/>
              </a:ext>
            </a:extLst>
          </p:cNvPr>
          <p:cNvSpPr txBox="1"/>
          <p:nvPr/>
        </p:nvSpPr>
        <p:spPr>
          <a:xfrm>
            <a:off x="3142420" y="3865445"/>
            <a:ext cx="410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FD631F4-F633-4998-BE56-A9DE9DC2189F}"/>
                  </a:ext>
                </a:extLst>
              </p:cNvPr>
              <p:cNvSpPr txBox="1"/>
              <p:nvPr/>
            </p:nvSpPr>
            <p:spPr>
              <a:xfrm>
                <a:off x="6096000" y="2875597"/>
                <a:ext cx="267506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At node N,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+(−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4)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FD631F4-F633-4998-BE56-A9DE9DC21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875597"/>
                <a:ext cx="2675068" cy="954107"/>
              </a:xfrm>
              <a:prstGeom prst="rect">
                <a:avLst/>
              </a:prstGeom>
              <a:blipFill>
                <a:blip r:embed="rId7"/>
                <a:stretch>
                  <a:fillRect l="-4556" t="-6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30421B1F-1C93-4E4B-A8AF-91B11CB0DDF0}"/>
              </a:ext>
            </a:extLst>
          </p:cNvPr>
          <p:cNvSpPr txBox="1"/>
          <p:nvPr/>
        </p:nvSpPr>
        <p:spPr>
          <a:xfrm>
            <a:off x="838200" y="4751176"/>
            <a:ext cx="2135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After solving,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1B558E8-BB28-49C7-B638-2426DCB1C5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464" y="4414998"/>
            <a:ext cx="2553056" cy="116221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732BC73-DEA5-43A9-9204-28145DFF57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81103"/>
            <a:ext cx="1428949" cy="53347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841A0C6-09AA-4020-B46C-200A9E8118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09" y="5651846"/>
            <a:ext cx="4746567" cy="10058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8B095AE-5E50-4DB3-81B1-60EE309F55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478" y="5838778"/>
            <a:ext cx="4277322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28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FDA02-5F56-4107-A340-7C20BC3BD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A6189D-9DB5-478A-93D0-2D265D9CED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8"/>
            <a:ext cx="6331226" cy="208335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5A35D2-2A5D-406C-B6B2-590C74334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971800"/>
            <a:ext cx="2896514" cy="914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703367-E0CA-45A2-B7B9-6D2C64D078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603" y="2971800"/>
            <a:ext cx="5174026" cy="91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C817DA4-A0EB-4776-8C66-01082F3304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603" y="3976140"/>
            <a:ext cx="5654354" cy="914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8A0D53F-4AAA-4F07-AD9C-DB18C4B82A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604" y="5098646"/>
            <a:ext cx="3506523" cy="5486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FEAC9F-2D30-46EF-965C-554AD184F3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818" y="681037"/>
            <a:ext cx="4366309" cy="2083353"/>
          </a:xfrm>
          <a:prstGeom prst="rect">
            <a:avLst/>
          </a:prstGeom>
          <a:ln w="19050">
            <a:solidFill>
              <a:schemeClr val="tx1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227365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E953C-05D4-49FB-9F71-516A290C5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7CB3FE-63DC-4B55-8F50-702445B692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681038"/>
            <a:ext cx="6344478" cy="12206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31AB32-8ACC-49C4-8ADD-B1251C318CA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901676"/>
            <a:ext cx="6503503" cy="21052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6ACD97-EF2D-4B0B-B8F0-4834755ADA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816" y="681037"/>
            <a:ext cx="1066949" cy="3810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CE15D4C-39C9-4F26-BE1F-323273C367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816" y="1133441"/>
            <a:ext cx="3143689" cy="4572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64B2332-7BE5-4CBC-96D1-81FEEE7951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465" y="1608624"/>
            <a:ext cx="2562583" cy="4477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74C76E-F847-4CFF-B7D9-E7861CDAF3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816" y="2166042"/>
            <a:ext cx="3305636" cy="96215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8786143-0F61-4D09-B1C5-27ABC7579C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634" y="3101876"/>
            <a:ext cx="2695951" cy="9812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AE27F8D-AF09-44F1-97BB-F0BF566D35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634" y="4083088"/>
            <a:ext cx="962159" cy="46679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6E63404-89A0-410C-8F75-CDDF6F47B6F4}"/>
              </a:ext>
            </a:extLst>
          </p:cNvPr>
          <p:cNvSpPr txBox="1"/>
          <p:nvPr/>
        </p:nvSpPr>
        <p:spPr>
          <a:xfrm>
            <a:off x="7007943" y="4740103"/>
            <a:ext cx="500864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i="1" dirty="0"/>
              <a:t>Finding</a:t>
            </a:r>
            <a:r>
              <a:rPr lang="en-US" sz="2400" dirty="0"/>
              <a:t> </a:t>
            </a:r>
            <a:r>
              <a:rPr lang="en-US" sz="2400" b="1" dirty="0" err="1"/>
              <a:t>Z</a:t>
            </a:r>
            <a:r>
              <a:rPr lang="en-US" sz="2400" baseline="-25000" dirty="0" err="1"/>
              <a:t>Th</a:t>
            </a:r>
            <a:r>
              <a:rPr lang="en-US" sz="2400" dirty="0"/>
              <a:t>:</a:t>
            </a:r>
          </a:p>
          <a:p>
            <a:pPr algn="just"/>
            <a:r>
              <a:rPr lang="en-US" sz="2400" dirty="0"/>
              <a:t>Due to the presence of the </a:t>
            </a:r>
            <a:r>
              <a:rPr lang="en-US" sz="2400" dirty="0">
                <a:solidFill>
                  <a:srgbClr val="00B050"/>
                </a:solidFill>
              </a:rPr>
              <a:t>dependent</a:t>
            </a:r>
            <a:r>
              <a:rPr lang="en-US" sz="2400" dirty="0"/>
              <a:t> source, we connect a 1-A current source (</a:t>
            </a:r>
            <a:r>
              <a:rPr lang="en-US" sz="2400" i="1" dirty="0"/>
              <a:t>or</a:t>
            </a:r>
            <a:r>
              <a:rPr lang="en-US" sz="2400" dirty="0"/>
              <a:t> voltage source if you want).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88B6441-D25D-4859-9F04-B431B408AF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15" y="4191287"/>
            <a:ext cx="6408317" cy="210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A5B56-3C03-40E2-B0D0-2C5ED986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58DEEE-378E-46EC-BFCD-87E3A0FC96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681037"/>
            <a:ext cx="3574473" cy="91440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D627E8-82B7-4394-A37D-56B4F5A14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530" y="114218"/>
            <a:ext cx="5392869" cy="1771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4CF206-8ED7-4C33-B71E-FE0F5C14BA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595437"/>
            <a:ext cx="3162925" cy="914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2D5E12-3419-432D-9EF5-A777A4CF32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2509837"/>
            <a:ext cx="2507225" cy="914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53A74F-0B8B-489B-9D5A-EAA0C827C0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284" y="2509837"/>
            <a:ext cx="2266790" cy="914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D7175CB-9024-4978-8104-E6FAC81181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3843268"/>
            <a:ext cx="1714739" cy="4953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2701B95-C24D-4983-897E-55E5E504DD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940" y="3486528"/>
            <a:ext cx="1028844" cy="10288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9B94763-E3A0-4DBE-8CD9-6711D2C06579}"/>
                  </a:ext>
                </a:extLst>
              </p:cNvPr>
              <p:cNvSpPr txBox="1"/>
              <p:nvPr/>
            </p:nvSpPr>
            <p:spPr>
              <a:xfrm>
                <a:off x="3528776" y="3744728"/>
                <a:ext cx="377975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=−0.42+0.51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9B94763-E3A0-4DBE-8CD9-6711D2C065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8776" y="3744728"/>
                <a:ext cx="3779753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2DBB5B15-BB32-4D9F-B08D-D8CE27F088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91" y="4662942"/>
            <a:ext cx="7643870" cy="210312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86346B0-38F0-47E5-B6EA-EA04137A52A0}"/>
              </a:ext>
            </a:extLst>
          </p:cNvPr>
          <p:cNvCxnSpPr/>
          <p:nvPr/>
        </p:nvCxnSpPr>
        <p:spPr>
          <a:xfrm>
            <a:off x="437322" y="4568380"/>
            <a:ext cx="97536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2009BB97-8315-4AA6-9681-B859D0B00AE5}"/>
              </a:ext>
            </a:extLst>
          </p:cNvPr>
          <p:cNvCxnSpPr>
            <a:stCxn id="5" idx="1"/>
            <a:endCxn id="10" idx="1"/>
          </p:cNvCxnSpPr>
          <p:nvPr/>
        </p:nvCxnSpPr>
        <p:spPr>
          <a:xfrm rot="10800000" flipV="1">
            <a:off x="838201" y="1138237"/>
            <a:ext cx="12700" cy="1828800"/>
          </a:xfrm>
          <a:prstGeom prst="bentConnector3">
            <a:avLst>
              <a:gd name="adj1" fmla="val 3365213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F2777B5-FED5-4B71-ACAF-DBC48CCC2738}"/>
              </a:ext>
            </a:extLst>
          </p:cNvPr>
          <p:cNvCxnSpPr>
            <a:stCxn id="10" idx="3"/>
            <a:endCxn id="12" idx="1"/>
          </p:cNvCxnSpPr>
          <p:nvPr/>
        </p:nvCxnSpPr>
        <p:spPr>
          <a:xfrm>
            <a:off x="3345426" y="2967037"/>
            <a:ext cx="84185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BCB4AAA6-C701-473A-A3E2-5815FC13449F}"/>
              </a:ext>
            </a:extLst>
          </p:cNvPr>
          <p:cNvSpPr txBox="1"/>
          <p:nvPr/>
        </p:nvSpPr>
        <p:spPr>
          <a:xfrm>
            <a:off x="8801668" y="5254388"/>
            <a:ext cx="2552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/>
              <a:t>Finding</a:t>
            </a:r>
            <a:r>
              <a:rPr lang="en-US" sz="4000" dirty="0"/>
              <a:t> </a:t>
            </a:r>
            <a:r>
              <a:rPr lang="en-US" sz="4000" b="1" dirty="0" err="1"/>
              <a:t>V</a:t>
            </a:r>
            <a:r>
              <a:rPr lang="en-US" sz="4000" baseline="-25000" dirty="0" err="1"/>
              <a:t>Th</a:t>
            </a:r>
            <a:endParaRPr lang="en-US" sz="4000" baseline="-25000" dirty="0"/>
          </a:p>
        </p:txBody>
      </p:sp>
    </p:spTree>
    <p:extLst>
      <p:ext uri="{BB962C8B-B14F-4D97-AF65-F5344CB8AC3E}">
        <p14:creationId xmlns:p14="http://schemas.microsoft.com/office/powerpoint/2010/main" val="37562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FBB4E-C69A-4155-B9A1-33DE3C57C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2E0816E-CBCC-408A-8024-B2F03DCF87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422" y="1184233"/>
            <a:ext cx="6979184" cy="19202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D6B7DD-5F8C-4BD5-980C-3B113B816E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6973273" cy="4382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D9FE48-6C68-4928-A424-80DC764CBA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47730"/>
            <a:ext cx="5077534" cy="4286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7EE23E-1828-40AD-8245-D9E6A9CC5C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04897"/>
            <a:ext cx="3839111" cy="4477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1BB8E86-3AA1-48B5-AEA6-19F2A42ABB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81116"/>
            <a:ext cx="2238687" cy="9431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BB8BEB1-BB0A-4568-9EFE-42E03B1C86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00400"/>
            <a:ext cx="2986395" cy="4572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205C374-D7E6-4419-A282-3293CE3F02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595" y="3198530"/>
            <a:ext cx="2683566" cy="4572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8C67004-591F-456B-B7E9-AF423FBA2F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735" y="3198530"/>
            <a:ext cx="2431476" cy="4572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A5561B0-1FDF-4458-B981-0E31235485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091" y="3699387"/>
            <a:ext cx="4144061" cy="10058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7218CF9-BDB4-4658-9040-A04F2FF447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68" y="3920699"/>
            <a:ext cx="2971803" cy="4572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337D4DD-0E3E-4D4D-84D1-BDB404E9BD0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68" y="4414268"/>
            <a:ext cx="3337561" cy="4572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F4B68A5-7D5E-4467-849F-9F09629DD4C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171123"/>
            <a:ext cx="1439731" cy="100584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C9EEE5A-6548-470C-B11F-1084E697717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855" y="5134771"/>
            <a:ext cx="2844471" cy="100584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C63F99F-5BE3-4CBD-A719-B91B5F514C8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732" y="5401406"/>
            <a:ext cx="4023362" cy="457200"/>
          </a:xfrm>
          <a:prstGeom prst="rect">
            <a:avLst/>
          </a:prstGeom>
        </p:spPr>
      </p:pic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C517721D-E9A9-44A5-B487-87B3BD190F53}"/>
              </a:ext>
            </a:extLst>
          </p:cNvPr>
          <p:cNvCxnSpPr>
            <a:stCxn id="6" idx="1"/>
            <a:endCxn id="10" idx="1"/>
          </p:cNvCxnSpPr>
          <p:nvPr/>
        </p:nvCxnSpPr>
        <p:spPr>
          <a:xfrm rot="10800000" flipV="1">
            <a:off x="838200" y="900142"/>
            <a:ext cx="12700" cy="928623"/>
          </a:xfrm>
          <a:prstGeom prst="bentConnector3">
            <a:avLst>
              <a:gd name="adj1" fmla="val 2739134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6523A118-4E55-47E8-B11B-116E5EB00F08}"/>
              </a:ext>
            </a:extLst>
          </p:cNvPr>
          <p:cNvCxnSpPr>
            <a:stCxn id="10" idx="3"/>
            <a:endCxn id="12" idx="3"/>
          </p:cNvCxnSpPr>
          <p:nvPr/>
        </p:nvCxnSpPr>
        <p:spPr>
          <a:xfrm flipH="1">
            <a:off x="3076887" y="1828766"/>
            <a:ext cx="1600424" cy="723904"/>
          </a:xfrm>
          <a:prstGeom prst="bentConnector3">
            <a:avLst>
              <a:gd name="adj1" fmla="val -14284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433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F9EF2-D297-4809-A7D3-20A70E228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7651"/>
          </a:xfrm>
        </p:spPr>
        <p:txBody>
          <a:bodyPr/>
          <a:lstStyle/>
          <a:p>
            <a:pPr algn="ctr"/>
            <a:r>
              <a:rPr lang="en-US" dirty="0"/>
              <a:t>Instantaneous 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BC34B-E49E-4874-AEF8-2953C9411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7652"/>
            <a:ext cx="10515600" cy="516835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The instantaneous power (in </a:t>
            </a:r>
            <a:r>
              <a:rPr lang="en-US" dirty="0">
                <a:solidFill>
                  <a:srgbClr val="00B050"/>
                </a:solidFill>
              </a:rPr>
              <a:t>watts</a:t>
            </a:r>
            <a:r>
              <a:rPr lang="en-US" dirty="0"/>
              <a:t>) is the power at any instant of time.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186C68-34F9-4976-BB30-4D370636E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53087"/>
            <a:ext cx="2715769" cy="5486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1384C6-B86F-4658-A0FC-A0447C591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709" y="1555807"/>
            <a:ext cx="3552581" cy="1097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809654-C12B-454F-92C6-43C3C6B856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963" y="3201727"/>
            <a:ext cx="6446524" cy="5486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FE35F8-C3A3-4B76-A091-8526370F59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739" y="3794763"/>
            <a:ext cx="6018517" cy="822960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FD1D3C2-26B6-4341-9196-BCFABBB490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963" y="4727054"/>
            <a:ext cx="8490862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71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0A631-838E-4714-B3C4-EDA7D998F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5BA846-765E-4BAC-AA48-AB58AC76A3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757" y="681037"/>
            <a:ext cx="8678486" cy="336279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A8AB2A-53C0-4F14-86F5-2525633BE3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494" y="4194782"/>
            <a:ext cx="9529011" cy="914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A122C1-7346-40D2-A9B6-158508743249}"/>
              </a:ext>
            </a:extLst>
          </p:cNvPr>
          <p:cNvSpPr txBox="1"/>
          <p:nvPr/>
        </p:nvSpPr>
        <p:spPr>
          <a:xfrm>
            <a:off x="1331494" y="5138030"/>
            <a:ext cx="95290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400" dirty="0"/>
              <a:t>The first part is constant (time independent). Its value depends on the </a:t>
            </a:r>
            <a:r>
              <a:rPr lang="en-US" sz="2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phase difference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between voltage &amp; current.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The second part is a sinusoidal function whose frequency is 2</a:t>
            </a:r>
            <a:r>
              <a:rPr lang="el-GR" sz="2400" dirty="0"/>
              <a:t>ω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023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C3A5F-9668-4525-9B8E-73535076D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61390"/>
          </a:xfrm>
        </p:spPr>
        <p:txBody>
          <a:bodyPr/>
          <a:lstStyle/>
          <a:p>
            <a:pPr algn="ctr"/>
            <a:r>
              <a:rPr lang="en-US" dirty="0"/>
              <a:t>Average 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D8904-17D0-43B1-8894-C5799583F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1391"/>
            <a:ext cx="10515600" cy="86139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The average power (in </a:t>
            </a:r>
            <a:r>
              <a:rPr lang="en-US" dirty="0">
                <a:solidFill>
                  <a:srgbClr val="00B050"/>
                </a:solidFill>
              </a:rPr>
              <a:t>watts</a:t>
            </a:r>
            <a:r>
              <a:rPr lang="en-US" dirty="0"/>
              <a:t>) is the average of the instantaneous power over one period.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4D9C7A-F2F4-45CD-B7B6-CE0C1D5A5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22781"/>
            <a:ext cx="2734057" cy="1133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10836D-95D9-4137-9B72-48592599F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185" y="1722781"/>
            <a:ext cx="6300788" cy="228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7B3DF5-F6F4-4509-8EF6-2579DD6E94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185" y="4047211"/>
            <a:ext cx="3403427" cy="8229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DEFD278-DC90-44E3-B94F-37F8ACC38683}"/>
              </a:ext>
            </a:extLst>
          </p:cNvPr>
          <p:cNvSpPr txBox="1"/>
          <p:nvPr/>
        </p:nvSpPr>
        <p:spPr>
          <a:xfrm>
            <a:off x="838200" y="4870171"/>
            <a:ext cx="1391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know,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071953F-E78B-4EB7-8B8A-C6E633FB26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678" y="4908601"/>
            <a:ext cx="3169918" cy="7315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FF146B-24E9-4375-A7A0-1B92C3A19F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898" y="4966076"/>
            <a:ext cx="5140145" cy="7315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038223E-2F0B-4812-86F3-ECED58CB5A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787" y="5755071"/>
            <a:ext cx="2236426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A9712CA-5DFC-4175-B2CD-BB802D1BF036}"/>
              </a:ext>
            </a:extLst>
          </p:cNvPr>
          <p:cNvSpPr txBox="1"/>
          <p:nvPr/>
        </p:nvSpPr>
        <p:spPr>
          <a:xfrm>
            <a:off x="3814637" y="5950661"/>
            <a:ext cx="1026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Thus,</a:t>
            </a:r>
          </a:p>
        </p:txBody>
      </p:sp>
    </p:spTree>
    <p:extLst>
      <p:ext uri="{BB962C8B-B14F-4D97-AF65-F5344CB8AC3E}">
        <p14:creationId xmlns:p14="http://schemas.microsoft.com/office/powerpoint/2010/main" val="36178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17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931D7-CB0D-4D32-8935-56AFE1909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AF1135-C159-45A2-A8C8-8F3EC671E6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7" y="1576879"/>
            <a:ext cx="5793970" cy="100584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539D19-FDCC-4F49-A6B0-47173DECAA5C}"/>
              </a:ext>
            </a:extLst>
          </p:cNvPr>
          <p:cNvSpPr txBox="1"/>
          <p:nvPr/>
        </p:nvSpPr>
        <p:spPr>
          <a:xfrm>
            <a:off x="838200" y="681037"/>
            <a:ext cx="59628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For purely </a:t>
            </a:r>
            <a:r>
              <a:rPr lang="en-US" sz="2800" dirty="0">
                <a:solidFill>
                  <a:srgbClr val="00B050"/>
                </a:solidFill>
              </a:rPr>
              <a:t>resistive</a:t>
            </a:r>
            <a:r>
              <a:rPr lang="en-US" sz="2800" dirty="0"/>
              <a:t> circuit, current &amp; voltage are in phase.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B031E5-47CA-4C4E-98A1-B98D6AB81395}"/>
              </a:ext>
            </a:extLst>
          </p:cNvPr>
          <p:cNvSpPr txBox="1"/>
          <p:nvPr/>
        </p:nvSpPr>
        <p:spPr>
          <a:xfrm>
            <a:off x="838197" y="3300339"/>
            <a:ext cx="59628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For purely </a:t>
            </a:r>
            <a:r>
              <a:rPr lang="en-US" sz="2800" dirty="0">
                <a:solidFill>
                  <a:srgbClr val="FF0000"/>
                </a:solidFill>
              </a:rPr>
              <a:t>reactive</a:t>
            </a:r>
            <a:r>
              <a:rPr lang="en-US" sz="2800" dirty="0"/>
              <a:t> circuit, current &amp; voltage are out of phase (±90°).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F4CEC9-2785-48AA-8F3B-A6AAACB7C2B4}"/>
              </a:ext>
            </a:extLst>
          </p:cNvPr>
          <p:cNvSpPr txBox="1"/>
          <p:nvPr/>
        </p:nvSpPr>
        <p:spPr>
          <a:xfrm>
            <a:off x="838197" y="5456137"/>
            <a:ext cx="105156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n-US" sz="2800" dirty="0"/>
              <a:t>A resistive load (R) absorbs power at all times, while a reactive load (L </a:t>
            </a:r>
            <a:r>
              <a:rPr lang="en-US" sz="2800" i="1" dirty="0"/>
              <a:t>or</a:t>
            </a:r>
            <a:r>
              <a:rPr lang="en-US" sz="2800" dirty="0"/>
              <a:t> C) absorbs </a:t>
            </a:r>
            <a:r>
              <a:rPr lang="en-US" sz="2800" dirty="0">
                <a:solidFill>
                  <a:srgbClr val="FF0000"/>
                </a:solidFill>
              </a:rPr>
              <a:t>zero</a:t>
            </a:r>
            <a:r>
              <a:rPr lang="en-US" sz="2800" dirty="0"/>
              <a:t> average power.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CBE67A-7129-4E84-A0D1-DC7975D000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7" y="4254446"/>
            <a:ext cx="4538959" cy="100584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BF0FDA3-DEEB-454E-BF95-75DE19DEE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087" y="681037"/>
            <a:ext cx="5025969" cy="253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9BA231-C909-48EB-8001-A52C0817A1D4}"/>
              </a:ext>
            </a:extLst>
          </p:cNvPr>
          <p:cNvCxnSpPr>
            <a:cxnSpLocks/>
          </p:cNvCxnSpPr>
          <p:nvPr/>
        </p:nvCxnSpPr>
        <p:spPr>
          <a:xfrm>
            <a:off x="4408227" y="1398763"/>
            <a:ext cx="222394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10DA9AC-3117-4FF7-AED2-C9E8785AEFC2}"/>
              </a:ext>
            </a:extLst>
          </p:cNvPr>
          <p:cNvSpPr txBox="1"/>
          <p:nvPr/>
        </p:nvSpPr>
        <p:spPr>
          <a:xfrm>
            <a:off x="7566991" y="3786367"/>
            <a:ext cx="2610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waveform on next page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20C10BB-6F78-416A-A69F-203AA9D876C6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5976730" y="3986422"/>
            <a:ext cx="159026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91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C454D-C693-4A7C-862F-78C89C7FD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2191999" cy="6683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F3393-F45F-4F70-ABD1-7D026E568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668337"/>
            <a:ext cx="6095999" cy="668336"/>
          </a:xfrm>
        </p:spPr>
        <p:txBody>
          <a:bodyPr/>
          <a:lstStyle/>
          <a:p>
            <a:pPr algn="ctr"/>
            <a:r>
              <a:rPr lang="en-US" dirty="0"/>
              <a:t>Pure Inductor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9DC4767-5A0C-4E10-BE4F-247A05C2A2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5999" y="668337"/>
            <a:ext cx="6095999" cy="668336"/>
          </a:xfrm>
        </p:spPr>
        <p:txBody>
          <a:bodyPr/>
          <a:lstStyle/>
          <a:p>
            <a:pPr algn="ctr"/>
            <a:r>
              <a:rPr lang="en-US" dirty="0"/>
              <a:t>Pure Capacitor</a:t>
            </a:r>
          </a:p>
        </p:txBody>
      </p:sp>
      <p:pic>
        <p:nvPicPr>
          <p:cNvPr id="2050" name="Picture 2" descr="waveform diagram for a pure inductor">
            <a:extLst>
              <a:ext uri="{FF2B5EF4-FFF2-40B4-BE49-F238E27FC236}">
                <a16:creationId xmlns:a16="http://schemas.microsoft.com/office/drawing/2014/main" id="{91B4ADF3-D56D-4795-9578-F980628001B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06" y="1652310"/>
            <a:ext cx="5845385" cy="3553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F28EE85-DE12-485E-B2D7-A655BDD9DAD4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6095999" y="668337"/>
            <a:ext cx="1" cy="5917993"/>
          </a:xfrm>
          <a:prstGeom prst="line">
            <a:avLst/>
          </a:prstGeom>
          <a:ln w="38100">
            <a:solidFill>
              <a:schemeClr val="accent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waveform diagram for a pure capacitor">
            <a:extLst>
              <a:ext uri="{FF2B5EF4-FFF2-40B4-BE49-F238E27FC236}">
                <a16:creationId xmlns:a16="http://schemas.microsoft.com/office/drawing/2014/main" id="{BC855795-65AE-4540-97B1-48E20B9CD980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158" y="1652310"/>
            <a:ext cx="5658532" cy="3553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3125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2CB4B-0D4A-4106-BF45-2D6555646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95129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BD2C17-DB6D-447F-A3F7-F325B9318B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95131"/>
            <a:ext cx="8695767" cy="18288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118CB4-B3CD-4F04-A0DC-6F9A3D199D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62241"/>
            <a:ext cx="9098276" cy="5486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302E9E-9BD6-4FCD-B794-DDEF882C18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730" y="3189076"/>
            <a:ext cx="6018517" cy="822960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1E56A4-6A2D-4475-9695-3810F9817A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269" y="4086248"/>
            <a:ext cx="7259914" cy="5486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74D26F-D635-4355-AF36-66D079AF47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907" y="4634887"/>
            <a:ext cx="7667569" cy="5486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D15BC40-EAC1-4DE8-B484-EFEF285DCE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204732"/>
            <a:ext cx="3363403" cy="5486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27547F7-642D-446A-B811-364FDCF0BC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938" y="5204732"/>
            <a:ext cx="1828799" cy="5486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5CE211C-6F57-443D-B605-4F10DAB4EA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784" y="5806377"/>
            <a:ext cx="5796943" cy="1005840"/>
          </a:xfrm>
          <a:prstGeom prst="rect">
            <a:avLst/>
          </a:prstGeom>
          <a:ln w="28575">
            <a:solidFill>
              <a:srgbClr val="92D050"/>
            </a:solidFill>
            <a:prstDash val="sysDot"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BAC310D-1E51-4B76-9669-C3F42BBADFA1}"/>
              </a:ext>
            </a:extLst>
          </p:cNvPr>
          <p:cNvSpPr txBox="1"/>
          <p:nvPr/>
        </p:nvSpPr>
        <p:spPr>
          <a:xfrm>
            <a:off x="3791128" y="6319142"/>
            <a:ext cx="25106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You can use this too:</a:t>
            </a:r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B416669E-8FFB-4133-ABC8-9AFBFC8C886A}"/>
              </a:ext>
            </a:extLst>
          </p:cNvPr>
          <p:cNvCxnSpPr>
            <a:stCxn id="14" idx="2"/>
            <a:endCxn id="18" idx="1"/>
          </p:cNvCxnSpPr>
          <p:nvPr/>
        </p:nvCxnSpPr>
        <p:spPr>
          <a:xfrm rot="16200000" flipH="1">
            <a:off x="4155881" y="4117393"/>
            <a:ext cx="555925" cy="3827882"/>
          </a:xfrm>
          <a:prstGeom prst="bentConnector2">
            <a:avLst/>
          </a:prstGeom>
          <a:ln w="5715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350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27E5C-5A59-4D97-95C8-26A3D18A5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C265AE-C0BD-42ED-8E52-F68C3F2EAE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10515600" cy="92624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9295C1-35B7-44F4-BCB3-F8F7196A17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11484"/>
            <a:ext cx="1467055" cy="11812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BD2E89-77CD-4539-ACBD-9E83D45FB1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067" y="1620533"/>
            <a:ext cx="2562583" cy="14384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8933F7-909C-4B08-B199-A358765AD4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423" y="2139717"/>
            <a:ext cx="3534268" cy="6573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E15B16-E245-4BC6-973F-654028FA73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72261"/>
            <a:ext cx="4730495" cy="10972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1FD2CB1-D873-427E-9FDE-BB992994DD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695" y="3072261"/>
            <a:ext cx="6176827" cy="10972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7A63D6B-AA74-432C-994E-36F29A7357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695" y="4444768"/>
            <a:ext cx="2368516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87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E4AA9-53DE-40A5-81FD-2BFCC070E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B0F5DE-C6F6-4798-B939-5975593019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681037"/>
            <a:ext cx="9700948" cy="8229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752373-6B46-404D-9B31-E6C803E70D9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1503997"/>
            <a:ext cx="5334744" cy="24006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3605C8-A478-4E02-8810-E3FDF12BA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251" y="1617459"/>
            <a:ext cx="1843004" cy="10972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5C33B1-A7CB-4521-87EF-CBE53D5BE3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263" y="1954772"/>
            <a:ext cx="3486521" cy="548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CC8F5E-95B6-4E00-86CE-99F0A5F534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4023776"/>
            <a:ext cx="6624317" cy="3657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739EDA9-7726-4470-A2AF-883C627F96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4389536"/>
            <a:ext cx="6540134" cy="914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E5A533-B040-44D2-A00C-26CDF926F2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558" y="4563618"/>
            <a:ext cx="1752845" cy="41915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021A08C-E244-4832-B62E-16328AEED6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251" y="2724563"/>
            <a:ext cx="1134533" cy="4572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9D0595E-0300-4921-9976-B1574A7417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251" y="3352876"/>
            <a:ext cx="1592317" cy="4572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A20F306-4187-4ACE-8F0D-80F1A89274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365" y="3352876"/>
            <a:ext cx="3108958" cy="4572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FD340E6-201B-48B1-BC57-4CC3B6084D7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46" y="5336068"/>
            <a:ext cx="5486405" cy="36576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0FF5673-643D-4E81-9F49-44E5742B553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5669696"/>
            <a:ext cx="3968318" cy="9144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772C330-6984-4418-B1A6-A6C20911483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45" y="5832835"/>
            <a:ext cx="1733792" cy="45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788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ABB69-E407-4A9A-9827-953508D7F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28F390-669C-4644-B98E-BD7214FF9F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10515600" cy="85359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5D67CC-0AB0-4C6D-9A7D-85C0A568501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34634"/>
            <a:ext cx="6725769" cy="23774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F34D36-BD33-415F-A64A-3D1BE8B1FC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42" y="4334678"/>
            <a:ext cx="6876239" cy="20446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D0D0710-F3C0-4688-90B2-BF8EA8209F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243" y="1644650"/>
            <a:ext cx="1933845" cy="3905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939538-9D58-4828-B719-1BB629BD85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204" y="2074986"/>
            <a:ext cx="1737361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BEB6599-B4B9-4033-A280-8D8B1E6F5B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243" y="3531021"/>
            <a:ext cx="1943371" cy="3810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F935B18-AE28-446A-85A0-2AB14036F3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267" y="3973907"/>
            <a:ext cx="5687219" cy="46679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5DDAB66-A0BD-4F82-A7D9-0639747A71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715" y="4476090"/>
            <a:ext cx="3372321" cy="49536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FB59CE8-553C-4958-92DC-6111C9646B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205" y="5085178"/>
            <a:ext cx="2657846" cy="485843"/>
          </a:xfrm>
          <a:prstGeom prst="rect">
            <a:avLst/>
          </a:prstGeom>
        </p:spPr>
      </p:pic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30B7320B-180C-4268-B94B-33FA8C9474B1}"/>
              </a:ext>
            </a:extLst>
          </p:cNvPr>
          <p:cNvCxnSpPr>
            <a:stCxn id="17" idx="1"/>
            <a:endCxn id="19" idx="1"/>
          </p:cNvCxnSpPr>
          <p:nvPr/>
        </p:nvCxnSpPr>
        <p:spPr>
          <a:xfrm rot="10800000" flipH="1" flipV="1">
            <a:off x="6425267" y="4207301"/>
            <a:ext cx="1157448" cy="516473"/>
          </a:xfrm>
          <a:prstGeom prst="bentConnector3">
            <a:avLst>
              <a:gd name="adj1" fmla="val -1975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856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03977-6846-4DB7-B79A-E98DA7F78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EDF082-7352-4FE5-AD79-D05D5714D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341" y="676598"/>
            <a:ext cx="5669280" cy="1685798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F9D1CF-B93A-4C87-8DE9-7BCD68C0C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6"/>
            <a:ext cx="5850191" cy="91440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586D9C-4953-4D8C-964A-BD7CE9F6DD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653" y="1673002"/>
            <a:ext cx="1912399" cy="3657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3D4609B-D556-45C4-9A0B-40D4085EB635}"/>
              </a:ext>
            </a:extLst>
          </p:cNvPr>
          <p:cNvSpPr txBox="1"/>
          <p:nvPr/>
        </p:nvSpPr>
        <p:spPr>
          <a:xfrm>
            <a:off x="838200" y="2169094"/>
            <a:ext cx="77061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The circuit is delivering average power to the </a:t>
            </a:r>
            <a:r>
              <a:rPr lang="en-US" sz="2400" b="1" dirty="0">
                <a:solidFill>
                  <a:srgbClr val="00B050"/>
                </a:solidFill>
              </a:rPr>
              <a:t>voltage source</a:t>
            </a:r>
            <a:r>
              <a:rPr lang="en-US" sz="2400" dirty="0"/>
              <a:t>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C16240C-69C7-40F9-827A-AB99677E40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00847"/>
            <a:ext cx="4603900" cy="457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F256FC-2CD1-4261-96D9-BD13AAE193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665" y="2800847"/>
            <a:ext cx="4825998" cy="4572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FD49AE0-3446-490A-867D-02E310238E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665" y="3312382"/>
            <a:ext cx="3496234" cy="5486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9204489-591B-499D-8BB9-8888C50D99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915357"/>
            <a:ext cx="6359706" cy="9144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0FB0D86-65E7-4E01-AA4E-0A9E0BEAEA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686" y="4143957"/>
            <a:ext cx="2567353" cy="4572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C6CFB93-2738-4C23-B3C6-0C8F4A8752E2}"/>
              </a:ext>
            </a:extLst>
          </p:cNvPr>
          <p:cNvSpPr txBox="1"/>
          <p:nvPr/>
        </p:nvSpPr>
        <p:spPr>
          <a:xfrm>
            <a:off x="838200" y="4829757"/>
            <a:ext cx="77061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The </a:t>
            </a:r>
            <a:r>
              <a:rPr lang="en-US" sz="2400" b="1" dirty="0">
                <a:solidFill>
                  <a:srgbClr val="00B050"/>
                </a:solidFill>
              </a:rPr>
              <a:t>current source</a:t>
            </a:r>
            <a:r>
              <a:rPr lang="en-US" sz="2400" dirty="0"/>
              <a:t> is delivering average power to the circuit.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B734624-ADC4-4F09-AB0B-B288B8384DC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286957"/>
            <a:ext cx="2425148" cy="914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9950475-9721-48B8-8970-74BFFADE65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552" y="5563509"/>
            <a:ext cx="1678194" cy="36576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8151BB1-A9F9-491D-9686-8BA8BF50E94C}"/>
              </a:ext>
            </a:extLst>
          </p:cNvPr>
          <p:cNvSpPr txBox="1"/>
          <p:nvPr/>
        </p:nvSpPr>
        <p:spPr>
          <a:xfrm>
            <a:off x="5451861" y="5515557"/>
            <a:ext cx="60510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This average power is absorbed by the </a:t>
            </a:r>
            <a:r>
              <a:rPr lang="en-US" sz="2400" b="1" dirty="0">
                <a:solidFill>
                  <a:srgbClr val="00B050"/>
                </a:solidFill>
              </a:rPr>
              <a:t>resistor</a:t>
            </a:r>
            <a:r>
              <a:rPr lang="en-US" sz="2400" dirty="0"/>
              <a:t>.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9B557D2-E267-45B4-9A85-840C016F95B0}"/>
              </a:ext>
            </a:extLst>
          </p:cNvPr>
          <p:cNvCxnSpPr>
            <a:cxnSpLocks/>
            <a:stCxn id="26" idx="3"/>
            <a:endCxn id="28" idx="1"/>
          </p:cNvCxnSpPr>
          <p:nvPr/>
        </p:nvCxnSpPr>
        <p:spPr>
          <a:xfrm>
            <a:off x="5064746" y="5746389"/>
            <a:ext cx="387115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06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2" grpId="0"/>
      <p:bldP spid="28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9E745-EB6C-4A34-906A-64FB29C05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1AD5356-F6FA-4D32-90C0-591009ACFE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183" y="115363"/>
            <a:ext cx="6400801" cy="19033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8C2858-A133-4BEA-9165-5704D22D9B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94" y="614811"/>
            <a:ext cx="2638793" cy="4096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5F7398-3C9C-4F0E-B28F-5B284A4218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962" y="1059847"/>
            <a:ext cx="2734057" cy="48584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8CAC2CF-1D6D-456D-9007-8A72C6D53F63}"/>
              </a:ext>
            </a:extLst>
          </p:cNvPr>
          <p:cNvSpPr txBox="1"/>
          <p:nvPr/>
        </p:nvSpPr>
        <p:spPr>
          <a:xfrm>
            <a:off x="1627961" y="1581094"/>
            <a:ext cx="24537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voltage across it is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43B10B7-9EF8-4201-A8E9-C7C2712ACD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435" y="1585559"/>
            <a:ext cx="1045029" cy="457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5BDCBDD-85B9-4E6C-8BFB-2DAA7C936F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435" y="2127715"/>
            <a:ext cx="4134427" cy="4572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1B0F88D-C622-487F-9BF8-FBA8E12E9A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879" y="2119371"/>
            <a:ext cx="3162741" cy="4763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0995066-F27D-48AD-8299-15D95E27BA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961" y="2638696"/>
            <a:ext cx="5010849" cy="8573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4ABEFF2-25C1-4917-943A-78F0CCFBE6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845" y="2855848"/>
            <a:ext cx="803189" cy="4572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4163AA0-DF40-416E-8706-779372EEE2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94" y="3585690"/>
            <a:ext cx="3388088" cy="36576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9330FF4-077B-4A43-8E07-CBE3610ADD38}"/>
              </a:ext>
            </a:extLst>
          </p:cNvPr>
          <p:cNvSpPr txBox="1"/>
          <p:nvPr/>
        </p:nvSpPr>
        <p:spPr>
          <a:xfrm>
            <a:off x="1627961" y="4769943"/>
            <a:ext cx="24537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voltage across it is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1B0BD9A-7863-439D-A1BC-53DD245CB0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001" y="4774408"/>
            <a:ext cx="1954925" cy="4572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863722B-B183-449F-8DDE-923AFC2CEB6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961" y="5563341"/>
            <a:ext cx="4670144" cy="85953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80116B4-59B9-4741-A3C5-CAC9286321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250" y="5764509"/>
            <a:ext cx="803189" cy="457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A2B261D-35F8-40C0-A824-1C5B9FD991BF}"/>
                  </a:ext>
                </a:extLst>
              </p:cNvPr>
              <p:cNvSpPr txBox="1"/>
              <p:nvPr/>
            </p:nvSpPr>
            <p:spPr>
              <a:xfrm>
                <a:off x="6298105" y="4755608"/>
                <a:ext cx="4543873" cy="8617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∠90°</m:t>
                          </m:r>
                        </m:e>
                      </m:d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10.58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∠−79.1°</m:t>
                          </m:r>
                        </m:e>
                      </m:d>
                    </m:oMath>
                  </m:oMathPara>
                </a14:m>
                <a:endParaRPr lang="en-US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=105.8∠10.9°</m:t>
                    </m:r>
                  </m:oMath>
                </a14:m>
                <a:r>
                  <a:rPr lang="en-US" sz="2800" dirty="0"/>
                  <a:t> V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A2B261D-35F8-40C0-A824-1C5B9FD991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8105" y="4755608"/>
                <a:ext cx="4543873" cy="861774"/>
              </a:xfrm>
              <a:prstGeom prst="rect">
                <a:avLst/>
              </a:prstGeom>
              <a:blipFill>
                <a:blip r:embed="rId13"/>
                <a:stretch>
                  <a:fillRect b="-25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1CB7157-4487-4693-B31C-7EBE1BE1F5E7}"/>
                  </a:ext>
                </a:extLst>
              </p:cNvPr>
              <p:cNvSpPr txBox="1"/>
              <p:nvPr/>
            </p:nvSpPr>
            <p:spPr>
              <a:xfrm>
                <a:off x="1627961" y="3940622"/>
                <a:ext cx="7529291" cy="8617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current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through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it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0" smtClean="0">
                                  <a:latin typeface="Cambria Math" panose="02040503050406030204" pitchFamily="18" charset="0"/>
                                </a:rPr>
                                <m:t>𝐈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0" smtClean="0">
                                  <a:latin typeface="Cambria Math" panose="02040503050406030204" pitchFamily="18" charset="0"/>
                                </a:rPr>
                                <m:t>𝐈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=4−10.58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∠79.1°</m:t>
                      </m:r>
                    </m:oMath>
                  </m:oMathPara>
                </a14:m>
                <a:endParaRPr lang="en-US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=10.58∠−79.1°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1CB7157-4487-4693-B31C-7EBE1BE1F5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7961" y="3940622"/>
                <a:ext cx="7529291" cy="86177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1713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/>
      <p:bldP spid="29" grpId="0"/>
      <p:bldP spid="30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11385-5998-4D6E-A3C7-F7BA71523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46921"/>
          </a:xfrm>
        </p:spPr>
        <p:txBody>
          <a:bodyPr/>
          <a:lstStyle/>
          <a:p>
            <a:pPr algn="ctr"/>
            <a:r>
              <a:rPr lang="en-US" dirty="0"/>
              <a:t>Maximum Average Power Transfer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A84FA6-4998-4055-8DC0-03388D6029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791" y="1380839"/>
            <a:ext cx="2848373" cy="183858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782FEC-904C-4A0C-826F-D0B94BF07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1857" y="1171260"/>
            <a:ext cx="4582163" cy="22577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FAB69F-5B00-4D1C-BDB6-240242F8B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942" y="3553338"/>
            <a:ext cx="2703441" cy="10469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05A3A01-0965-4338-AA55-7B25FABEC596}"/>
              </a:ext>
            </a:extLst>
          </p:cNvPr>
          <p:cNvSpPr txBox="1"/>
          <p:nvPr/>
        </p:nvSpPr>
        <p:spPr>
          <a:xfrm>
            <a:off x="838200" y="3553338"/>
            <a:ext cx="6096000" cy="1815882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ash"/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For maximum average power transfer, the load impedance </a:t>
            </a:r>
            <a:r>
              <a:rPr lang="en-US" sz="2800" b="1" dirty="0"/>
              <a:t>Z</a:t>
            </a:r>
            <a:r>
              <a:rPr lang="en-US" sz="2800" i="1" baseline="-25000" dirty="0"/>
              <a:t>L</a:t>
            </a:r>
            <a:r>
              <a:rPr lang="en-US" sz="2800" dirty="0"/>
              <a:t> must be equal to the complex conjugate of the Thevenin impedance </a:t>
            </a:r>
            <a:r>
              <a:rPr lang="en-US" sz="2800" b="1" dirty="0" err="1"/>
              <a:t>Z</a:t>
            </a:r>
            <a:r>
              <a:rPr lang="en-US" sz="2800" i="1" baseline="-25000" dirty="0" err="1"/>
              <a:t>Th</a:t>
            </a:r>
            <a:r>
              <a:rPr lang="en-US" sz="2800" dirty="0"/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780D2AF-D976-4DF3-8AA2-94A810CF0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621047"/>
            <a:ext cx="7868748" cy="628738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980AF1B-CC02-4719-9157-79339AC324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906" y="4934160"/>
            <a:ext cx="3143689" cy="1505160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238663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B4869-2ABD-4639-8894-57AC2CC51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D6AD94-1F15-4857-A8B7-9C291F6DD4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</p:spPr>
            <p:txBody>
              <a:bodyPr>
                <a:normAutofit/>
              </a:bodyPr>
              <a:lstStyle/>
              <a:p>
                <a:r>
                  <a:rPr lang="en-US" sz="3200" dirty="0"/>
                  <a:t>In a special situation in which the load is purely </a:t>
                </a:r>
                <a:r>
                  <a:rPr lang="en-US" sz="3200" dirty="0">
                    <a:solidFill>
                      <a:srgbClr val="FF0000"/>
                    </a:solidFill>
                  </a:rPr>
                  <a:t>real</a:t>
                </a:r>
                <a:r>
                  <a:rPr lang="en-US" sz="3200" dirty="0"/>
                  <a:t>:</a:t>
                </a:r>
                <a:br>
                  <a:rPr lang="en-US" sz="3200" dirty="0"/>
                </a:br>
                <a:r>
                  <a:rPr lang="en-US" sz="3200" dirty="0"/>
                  <a:t>The load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3200" dirty="0"/>
                  <a:t> must be chosen such that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𝑇h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𝑇h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0" smtClean="0">
                                  <a:latin typeface="Cambria Math" panose="02040503050406030204" pitchFamily="18" charset="0"/>
                                </a:rPr>
                                <m:t>𝐙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𝑇h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200" dirty="0"/>
              </a:p>
              <a:p>
                <a:pPr marL="0" indent="0">
                  <a:buNone/>
                </a:pPr>
                <a:r>
                  <a:rPr lang="en-US" sz="3200" dirty="0"/>
                  <a:t>Then,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b="1" i="0" smtClean="0">
                                  <a:latin typeface="Cambria Math" panose="02040503050406030204" pitchFamily="18" charset="0"/>
                                </a:rPr>
                                <m:t>𝐈</m:t>
                              </m:r>
                            </m:e>
                          </m:d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  <a:p>
                <a:pPr marL="0" indent="0" algn="r">
                  <a:buNone/>
                </a:pPr>
                <a:r>
                  <a:rPr lang="en-US" sz="3200" i="1" dirty="0"/>
                  <a:t>where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r>
                      <a:rPr lang="en-US" sz="3200" b="1" i="0" dirty="0" smtClean="0">
                        <a:latin typeface="Cambria Math" panose="02040503050406030204" pitchFamily="18" charset="0"/>
                      </a:rPr>
                      <m:t>𝐈</m:t>
                    </m:r>
                  </m:oMath>
                </a14:m>
                <a:r>
                  <a:rPr lang="en-US" sz="3200" dirty="0"/>
                  <a:t> is the current phasor flowing through load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32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D6AD94-1F15-4857-A8B7-9C291F6DD4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  <a:blipFill>
                <a:blip r:embed="rId2"/>
                <a:stretch>
                  <a:fillRect l="-1507" t="-2331" r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439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46302-E6A3-46F6-86F7-4FDC9DEBE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74642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DB7E4E-FED6-4675-A6FA-CEE57C81D6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74643"/>
            <a:ext cx="10515600" cy="129520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C66D65-59D6-499A-8377-788045F6C7E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53509"/>
            <a:ext cx="5858693" cy="25244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BE9FC3-98CE-4BA7-B1AA-FE1D32263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148" y="2212960"/>
            <a:ext cx="4439270" cy="25149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242CB5-FFD9-41BE-910C-4E59F39283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54417"/>
            <a:ext cx="4680955" cy="548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6547263-CB26-4E12-932F-0AF72BE33F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776" y="5567456"/>
            <a:ext cx="3195020" cy="10058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D8B0803-F7D4-49A8-9B11-1BBF3F4286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796" y="5768487"/>
            <a:ext cx="4108703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86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85FBD-616A-4019-A6A1-D2C981316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2D85C50-57BE-435A-9629-09B1C528A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45" y="681037"/>
            <a:ext cx="4628521" cy="234045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737181-4216-49B2-B88F-D9A55A057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681037"/>
            <a:ext cx="3648584" cy="962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658987-6232-414A-A802-C6FD0E16F3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616" y="1722584"/>
            <a:ext cx="3115494" cy="5486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814C2D-3322-40E8-AA39-DCB93262E0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425" y="3763692"/>
            <a:ext cx="1770142" cy="548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1AE80C3-9F22-4A03-8F09-10BB9FE8CB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551" y="3808624"/>
            <a:ext cx="3359427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4ADEC84-0543-47B0-82F2-6BCB35DC9F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063" y="4668690"/>
            <a:ext cx="2573836" cy="11887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F3A6335-3D1A-4784-AA96-19620C15CC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169" y="4700370"/>
            <a:ext cx="1882490" cy="10972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AFDEF1D-16A0-4E43-9A5A-DEC5CFE3CE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382" y="5057493"/>
            <a:ext cx="2125981" cy="4572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3B4B5C3-BE1D-4793-AF9F-8787FEE8DBC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063" y="3345098"/>
            <a:ext cx="9211961" cy="37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4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304C1-360B-48DE-AE1D-12B768373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483A7E-7016-4A9D-A6A4-51412D891B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681037"/>
            <a:ext cx="9814554" cy="8229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9B562B-3A84-4D02-A763-545AA225F80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03997"/>
            <a:ext cx="5982535" cy="25911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4BF975-E24D-480F-94F6-F519284D50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109" y="1725489"/>
            <a:ext cx="3942079" cy="5486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8A23C9-BDD7-4376-8775-2BC341C644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817" y="2322680"/>
            <a:ext cx="3119119" cy="10058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7546C17-61C4-4E8A-BC59-4BA2ED2E19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094" y="3429000"/>
            <a:ext cx="3964883" cy="5029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072A768-91D7-42D4-AAFB-151CE3A879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74671"/>
            <a:ext cx="5315692" cy="10097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9AD5709-90A8-45BA-B9CF-8B4760DF05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908" y="4480078"/>
            <a:ext cx="2936837" cy="5486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0145277-6C74-487F-A9C5-A7A1D898F1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296484"/>
            <a:ext cx="9126991" cy="3657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E548C13-CB78-489D-9C19-82104116B7C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759412"/>
            <a:ext cx="2054710" cy="5486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F4AA7D4-0545-4A63-8967-6EC303D8E62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942" y="5667972"/>
            <a:ext cx="4160524" cy="6400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01A71A5-A091-4DD4-9A66-43437EB8BE3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409" y="5785916"/>
            <a:ext cx="2074983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45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E1C04-9A59-4883-BE20-08ED55019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3A31F0-160B-408E-B8C7-603BAE01B8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681037"/>
            <a:ext cx="4591049" cy="22479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507BEE-B836-4AEC-A687-55D970E80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681037"/>
            <a:ext cx="4972744" cy="4191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7D7A81-D226-4321-9256-6181181B4E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829" y="1132081"/>
            <a:ext cx="2314898" cy="9812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4FA215-7387-419E-9BB8-882306E1BB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934" y="2113293"/>
            <a:ext cx="3009970" cy="10972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EC640F4-67FF-4D49-A2FC-2988E3CDB9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934" y="3306848"/>
            <a:ext cx="2824479" cy="5486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65CB469-B0AA-4019-8678-B23CDF4790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12273"/>
            <a:ext cx="7659169" cy="4191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4FCFF54-8946-4CDA-92AA-D0EEC5B75A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256" y="4544712"/>
            <a:ext cx="2607012" cy="914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AD37C8F-E8CB-4F51-B8EC-E389E4EB31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617" y="4544712"/>
            <a:ext cx="2782110" cy="914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CD9EFC5-9811-46FB-87EE-F2394777DC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869" y="5559608"/>
            <a:ext cx="204651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69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E3D7C-C9A6-4B67-99FD-10A9B9702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45703"/>
          </a:xfrm>
        </p:spPr>
        <p:txBody>
          <a:bodyPr/>
          <a:lstStyle/>
          <a:p>
            <a:pPr algn="ctr"/>
            <a:r>
              <a:rPr lang="en-US" dirty="0"/>
              <a:t>Effective </a:t>
            </a:r>
            <a:r>
              <a:rPr lang="en-US" i="1" dirty="0"/>
              <a:t>or</a:t>
            </a:r>
            <a:r>
              <a:rPr lang="en-US" dirty="0"/>
              <a:t> RMS 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E72C4-C457-4ABD-9A02-FCE2B3C65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5705"/>
            <a:ext cx="10515600" cy="91440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dirty="0"/>
              <a:t>The effective value of a periodic current is the dc current that delivers the </a:t>
            </a:r>
            <a:r>
              <a:rPr lang="en-US" dirty="0">
                <a:solidFill>
                  <a:srgbClr val="00B050"/>
                </a:solidFill>
              </a:rPr>
              <a:t>same average power</a:t>
            </a:r>
            <a:r>
              <a:rPr lang="en-US" dirty="0"/>
              <a:t> to a </a:t>
            </a:r>
            <a:r>
              <a:rPr lang="en-US" dirty="0">
                <a:solidFill>
                  <a:srgbClr val="FF0000"/>
                </a:solidFill>
              </a:rPr>
              <a:t>resistor</a:t>
            </a:r>
            <a:r>
              <a:rPr lang="en-US" dirty="0"/>
              <a:t> as the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periodic current</a:t>
            </a:r>
            <a:r>
              <a:rPr lang="en-US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D6C50-B51F-47A6-AED2-E11858C22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296" y="2160105"/>
            <a:ext cx="5947408" cy="6400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2AD5D7-BC1E-4F9F-8F7C-F42960289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981263"/>
            <a:ext cx="6506483" cy="4477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402C61-DF1D-4FA9-B481-93383A422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471" y="3447740"/>
            <a:ext cx="3277057" cy="12003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5CD2101-9CF0-49CD-9613-1D63D614D0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87814"/>
            <a:ext cx="5044732" cy="3657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2807B2-116D-4CCB-901B-9CFD04BE97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729" y="5467003"/>
            <a:ext cx="762106" cy="5715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640098B-8A47-4EB9-A505-3C65510EF5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729" y="5157398"/>
            <a:ext cx="1419423" cy="11907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E2FF570-6D95-4003-BD0A-70E630ABD4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581" y="4681708"/>
            <a:ext cx="4199934" cy="3657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58A3475-F9DA-4AFA-9B97-9732C73EA5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850" y="5159469"/>
            <a:ext cx="2305397" cy="118872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7EDFC6B-3678-4687-A82E-4734A64F6069}"/>
              </a:ext>
            </a:extLst>
          </p:cNvPr>
          <p:cNvCxnSpPr>
            <a:stCxn id="9" idx="2"/>
          </p:cNvCxnSpPr>
          <p:nvPr/>
        </p:nvCxnSpPr>
        <p:spPr>
          <a:xfrm flipH="1">
            <a:off x="6095999" y="4648058"/>
            <a:ext cx="1" cy="203103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3675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A71D4-B33A-4D45-8387-1D7739F65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48E19C-E8D1-41C1-A46A-8F60B47716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681037"/>
            <a:ext cx="3294994" cy="457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B0386B-B713-4834-A9EE-ACA373FDD1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586" y="1167304"/>
            <a:ext cx="4440414" cy="10058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5993BE-E81B-4DD7-96D5-1DCB87A47D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939" y="1194258"/>
            <a:ext cx="4062349" cy="10058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D3B433-7C74-402C-88A0-5412DD367D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939" y="2302352"/>
            <a:ext cx="4906060" cy="5430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C0EC53-0E57-4900-A186-AFC3622DB7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3120888"/>
            <a:ext cx="8001007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018F417-30A4-43C6-87F8-AD30256EF4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586" y="3698595"/>
            <a:ext cx="5208107" cy="914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09C49B7-7DBE-4576-A62A-DBA8CBA984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556" y="4663550"/>
            <a:ext cx="4001058" cy="1314633"/>
          </a:xfrm>
          <a:prstGeom prst="rect">
            <a:avLst/>
          </a:prstGeom>
        </p:spPr>
      </p:pic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84F1C2E3-8056-445D-B9F5-FF743D5D3A4C}"/>
              </a:ext>
            </a:extLst>
          </p:cNvPr>
          <p:cNvCxnSpPr>
            <a:stCxn id="15" idx="3"/>
            <a:endCxn id="17" idx="3"/>
          </p:cNvCxnSpPr>
          <p:nvPr/>
        </p:nvCxnSpPr>
        <p:spPr>
          <a:xfrm flipH="1">
            <a:off x="6119614" y="4155795"/>
            <a:ext cx="1202079" cy="1165072"/>
          </a:xfrm>
          <a:prstGeom prst="bentConnector3">
            <a:avLst>
              <a:gd name="adj1" fmla="val -19017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19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DFAB8-3883-4C39-9E1C-F9777A59B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26434"/>
          </a:xfrm>
        </p:spPr>
        <p:txBody>
          <a:bodyPr/>
          <a:lstStyle/>
          <a:p>
            <a:pPr algn="ctr"/>
            <a:r>
              <a:rPr lang="en-US" dirty="0"/>
              <a:t>Apparent Power and Power Factor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B2DEDB-C8A1-4EF0-80A2-9A7E653DF0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180" y="1126435"/>
            <a:ext cx="5477639" cy="63826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7B583E-AE3B-498C-B9FB-1F53C71673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086" y="1889642"/>
            <a:ext cx="3505689" cy="5144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0D0C82-BB6B-400E-AF50-2F88DA5DC5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04064"/>
            <a:ext cx="2762636" cy="5906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E72459-7CD4-47EE-A7A8-93A0B43CDB7A}"/>
              </a:ext>
            </a:extLst>
          </p:cNvPr>
          <p:cNvSpPr txBox="1"/>
          <p:nvPr/>
        </p:nvSpPr>
        <p:spPr>
          <a:xfrm>
            <a:off x="838199" y="2994696"/>
            <a:ext cx="10515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800" dirty="0"/>
              <a:t>The apparent power, </a:t>
            </a:r>
            <a:r>
              <a:rPr lang="en-US" sz="2800" i="1" dirty="0"/>
              <a:t>S</a:t>
            </a:r>
            <a:r>
              <a:rPr lang="en-US" sz="2800" dirty="0"/>
              <a:t> (in </a:t>
            </a:r>
            <a:r>
              <a:rPr lang="en-US" sz="2800" dirty="0">
                <a:solidFill>
                  <a:srgbClr val="00B050"/>
                </a:solidFill>
              </a:rPr>
              <a:t>VA</a:t>
            </a:r>
            <a:r>
              <a:rPr lang="en-US" sz="2800" dirty="0"/>
              <a:t>) is the product of the rms values of voltage and current.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E8A0169-0D5D-4967-8145-B03A2E5A3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997214"/>
            <a:ext cx="3775586" cy="914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24AA4C9-BE31-45DE-BFCB-105A361D8DAE}"/>
              </a:ext>
            </a:extLst>
          </p:cNvPr>
          <p:cNvSpPr txBox="1"/>
          <p:nvPr/>
        </p:nvSpPr>
        <p:spPr>
          <a:xfrm>
            <a:off x="838199" y="4911614"/>
            <a:ext cx="10515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800" dirty="0"/>
              <a:t>Power Factor, pf (</a:t>
            </a:r>
            <a:r>
              <a:rPr lang="en-US" sz="2800" i="1" dirty="0"/>
              <a:t>dimensionless</a:t>
            </a:r>
            <a:r>
              <a:rPr lang="en-US" sz="2800" dirty="0"/>
              <a:t>) is the ratio of the average power to the apparent power.</a:t>
            </a:r>
          </a:p>
        </p:txBody>
      </p:sp>
    </p:spTree>
    <p:extLst>
      <p:ext uri="{BB962C8B-B14F-4D97-AF65-F5344CB8AC3E}">
        <p14:creationId xmlns:p14="http://schemas.microsoft.com/office/powerpoint/2010/main" val="44519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7F9B0-E9AB-4428-8BEE-C0330FAF6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800" cy="681037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875C91-A54A-46F8-B6ED-6E59D1665A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681037"/>
            <a:ext cx="1414020" cy="109728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5C183D-BB0D-4970-8024-E4529B8F7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839" y="681037"/>
            <a:ext cx="1397158" cy="1097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8FAEDC-16DF-4E08-ACA8-30200D0D8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617" y="681037"/>
            <a:ext cx="2609089" cy="10972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CDBAA4-3328-4092-952C-33D9ABCBCE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326" y="681037"/>
            <a:ext cx="3169919" cy="10972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00E1A5C-4E04-40AB-B7E1-48A00B937D85}"/>
                  </a:ext>
                </a:extLst>
              </p:cNvPr>
              <p:cNvSpPr txBox="1"/>
              <p:nvPr/>
            </p:nvSpPr>
            <p:spPr>
              <a:xfrm>
                <a:off x="119270" y="1778317"/>
                <a:ext cx="11820939" cy="44012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Power Factor (pf) is the cosine of phase difference between voltage and current. It is also the cosine of the angle of the load impedance.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Value of pf ranges between zero and unity.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For a purely </a:t>
                </a:r>
                <a:r>
                  <a:rPr lang="en-US" sz="2800" dirty="0">
                    <a:solidFill>
                      <a:schemeClr val="accent2"/>
                    </a:solidFill>
                  </a:rPr>
                  <a:t>resistive</a:t>
                </a:r>
                <a:r>
                  <a:rPr lang="en-US" sz="2800" dirty="0"/>
                  <a:t> load, the voltage and current are in phase, that means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800" dirty="0"/>
                  <a:t> ; thus, pf = 1.</a:t>
                </a:r>
              </a:p>
              <a:p>
                <a:pPr marL="914400" lvl="1" indent="-457200" algn="just">
                  <a:buFont typeface="Wingdings" panose="05000000000000000000" pitchFamily="2" charset="2"/>
                  <a:buChar char="Ø"/>
                </a:pPr>
                <a:r>
                  <a:rPr lang="en-US" sz="2800" dirty="0"/>
                  <a:t>apparent power (</a:t>
                </a:r>
                <a:r>
                  <a:rPr lang="en-US" sz="2800" i="1" dirty="0"/>
                  <a:t>S</a:t>
                </a:r>
                <a:r>
                  <a:rPr lang="en-US" sz="2800" dirty="0"/>
                  <a:t>) =  average power (</a:t>
                </a:r>
                <a:r>
                  <a:rPr lang="en-US" sz="2800" i="1" dirty="0"/>
                  <a:t>P</a:t>
                </a:r>
                <a:r>
                  <a:rPr lang="en-US" sz="2800" dirty="0"/>
                  <a:t>)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For a purely </a:t>
                </a:r>
                <a:r>
                  <a:rPr lang="en-US" sz="2800" dirty="0">
                    <a:solidFill>
                      <a:schemeClr val="accent2">
                        <a:lumMod val="75000"/>
                      </a:schemeClr>
                    </a:solidFill>
                  </a:rPr>
                  <a:t>reactive</a:t>
                </a:r>
                <a:r>
                  <a:rPr lang="en-US" sz="2800" dirty="0"/>
                  <a:t> load,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±90°</m:t>
                    </m:r>
                  </m:oMath>
                </a14:m>
                <a:r>
                  <a:rPr lang="en-US" sz="2800" dirty="0"/>
                  <a:t>. Thus, pf = 0.</a:t>
                </a:r>
              </a:p>
              <a:p>
                <a:pPr marL="914400" lvl="1" indent="-457200" algn="just">
                  <a:buFont typeface="Wingdings" panose="05000000000000000000" pitchFamily="2" charset="2"/>
                  <a:buChar char="Ø"/>
                </a:pPr>
                <a:r>
                  <a:rPr lang="en-US" sz="2800" dirty="0"/>
                  <a:t>average power (</a:t>
                </a:r>
                <a:r>
                  <a:rPr lang="en-US" sz="2800" i="1" dirty="0"/>
                  <a:t>P</a:t>
                </a:r>
                <a:r>
                  <a:rPr lang="en-US" sz="2800" dirty="0"/>
                  <a:t>) is zero.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rgbClr val="FF0000"/>
                    </a:solidFill>
                  </a:rPr>
                  <a:t>Leading</a:t>
                </a:r>
                <a:r>
                  <a:rPr lang="en-US" sz="2800" dirty="0"/>
                  <a:t> pf means: current </a:t>
                </a:r>
                <a:r>
                  <a:rPr lang="en-US" sz="2800" i="1" dirty="0">
                    <a:solidFill>
                      <a:srgbClr val="FF0000"/>
                    </a:solidFill>
                  </a:rPr>
                  <a:t>leads</a:t>
                </a:r>
                <a:r>
                  <a:rPr lang="en-US" sz="2800" dirty="0"/>
                  <a:t> voltage → </a:t>
                </a:r>
                <a:r>
                  <a:rPr lang="en-US" sz="2800" dirty="0">
                    <a:solidFill>
                      <a:srgbClr val="FF0000"/>
                    </a:solidFill>
                  </a:rPr>
                  <a:t>capacitive</a:t>
                </a:r>
                <a:r>
                  <a:rPr lang="en-US" sz="2800" dirty="0"/>
                  <a:t> load (</a:t>
                </a:r>
                <a:r>
                  <a:rPr lang="en-US" sz="2800" dirty="0">
                    <a:solidFill>
                      <a:srgbClr val="FF0000"/>
                    </a:solidFill>
                  </a:rPr>
                  <a:t>negative</a:t>
                </a:r>
                <a:r>
                  <a:rPr lang="en-US" sz="2800" dirty="0"/>
                  <a:t> pf angle)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rgbClr val="00B050"/>
                    </a:solidFill>
                  </a:rPr>
                  <a:t>Lagging</a:t>
                </a:r>
                <a:r>
                  <a:rPr lang="en-US" sz="2800" dirty="0"/>
                  <a:t> pf means: current </a:t>
                </a:r>
                <a:r>
                  <a:rPr lang="en-US" sz="2800" i="1" dirty="0">
                    <a:solidFill>
                      <a:srgbClr val="00B050"/>
                    </a:solidFill>
                  </a:rPr>
                  <a:t>lags</a:t>
                </a:r>
                <a:r>
                  <a:rPr lang="en-US" sz="2800" dirty="0"/>
                  <a:t> voltage → </a:t>
                </a:r>
                <a:r>
                  <a:rPr lang="en-US" sz="2800" dirty="0">
                    <a:solidFill>
                      <a:srgbClr val="00B050"/>
                    </a:solidFill>
                  </a:rPr>
                  <a:t>inductive</a:t>
                </a:r>
                <a:r>
                  <a:rPr lang="en-US" sz="2800" dirty="0"/>
                  <a:t> load (</a:t>
                </a:r>
                <a:r>
                  <a:rPr lang="en-US" sz="2800" dirty="0">
                    <a:solidFill>
                      <a:srgbClr val="00B050"/>
                    </a:solidFill>
                  </a:rPr>
                  <a:t>positive</a:t>
                </a:r>
                <a:r>
                  <a:rPr lang="en-US" sz="2800" dirty="0"/>
                  <a:t> pf angle)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00E1A5C-4E04-40AB-B7E1-48A00B937D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70" y="1778317"/>
                <a:ext cx="11820939" cy="4401205"/>
              </a:xfrm>
              <a:prstGeom prst="rect">
                <a:avLst/>
              </a:prstGeom>
              <a:blipFill>
                <a:blip r:embed="rId6"/>
                <a:stretch>
                  <a:fillRect l="-928" t="-1385" r="-1031" b="-3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824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00F09-A766-4765-A5CF-4F3CC8E674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EEE 103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289FD8-6835-4A04-BA65-7445FD481C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(Part 2)</a:t>
            </a:r>
          </a:p>
          <a:p>
            <a:r>
              <a:rPr lang="en-US" sz="5400" dirty="0"/>
              <a:t>Electrical Circuits II</a:t>
            </a:r>
          </a:p>
        </p:txBody>
      </p:sp>
    </p:spTree>
    <p:extLst>
      <p:ext uri="{BB962C8B-B14F-4D97-AF65-F5344CB8AC3E}">
        <p14:creationId xmlns:p14="http://schemas.microsoft.com/office/powerpoint/2010/main" val="295278765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DFAB8-3883-4C39-9E1C-F9777A59B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26434"/>
          </a:xfrm>
        </p:spPr>
        <p:txBody>
          <a:bodyPr/>
          <a:lstStyle/>
          <a:p>
            <a:pPr algn="ctr"/>
            <a:r>
              <a:rPr lang="en-US" dirty="0"/>
              <a:t>Apparent Power and Power Factor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B2DEDB-C8A1-4EF0-80A2-9A7E653DF0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180" y="1126435"/>
            <a:ext cx="5477639" cy="63826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7B583E-AE3B-498C-B9FB-1F53C71673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086" y="1889642"/>
            <a:ext cx="3505689" cy="5144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0D0C82-BB6B-400E-AF50-2F88DA5DC5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04064"/>
            <a:ext cx="2762636" cy="5906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E72459-7CD4-47EE-A7A8-93A0B43CDB7A}"/>
              </a:ext>
            </a:extLst>
          </p:cNvPr>
          <p:cNvSpPr txBox="1"/>
          <p:nvPr/>
        </p:nvSpPr>
        <p:spPr>
          <a:xfrm>
            <a:off x="838199" y="2994696"/>
            <a:ext cx="10515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800" dirty="0"/>
              <a:t>The apparent power, </a:t>
            </a:r>
            <a:r>
              <a:rPr lang="en-US" sz="2800" i="1" dirty="0"/>
              <a:t>S</a:t>
            </a:r>
            <a:r>
              <a:rPr lang="en-US" sz="2800" dirty="0"/>
              <a:t> (in </a:t>
            </a:r>
            <a:r>
              <a:rPr lang="en-US" sz="2800" dirty="0">
                <a:solidFill>
                  <a:srgbClr val="00B050"/>
                </a:solidFill>
              </a:rPr>
              <a:t>VA</a:t>
            </a:r>
            <a:r>
              <a:rPr lang="en-US" sz="2800" dirty="0"/>
              <a:t>) is the product of the rms values of voltage and current.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E8A0169-0D5D-4967-8145-B03A2E5A3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997214"/>
            <a:ext cx="3775586" cy="914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24AA4C9-BE31-45DE-BFCB-105A361D8DAE}"/>
              </a:ext>
            </a:extLst>
          </p:cNvPr>
          <p:cNvSpPr txBox="1"/>
          <p:nvPr/>
        </p:nvSpPr>
        <p:spPr>
          <a:xfrm>
            <a:off x="838199" y="4911614"/>
            <a:ext cx="10515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800" dirty="0"/>
              <a:t>Power Factor, pf (</a:t>
            </a:r>
            <a:r>
              <a:rPr lang="en-US" sz="2800" i="1" dirty="0"/>
              <a:t>dimensionless</a:t>
            </a:r>
            <a:r>
              <a:rPr lang="en-US" sz="2800" dirty="0"/>
              <a:t>) is the ratio of the average power to the apparent power.</a:t>
            </a:r>
          </a:p>
        </p:txBody>
      </p:sp>
    </p:spTree>
    <p:extLst>
      <p:ext uri="{BB962C8B-B14F-4D97-AF65-F5344CB8AC3E}">
        <p14:creationId xmlns:p14="http://schemas.microsoft.com/office/powerpoint/2010/main" val="43265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7F9B0-E9AB-4428-8BEE-C0330FAF6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800" cy="681037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875C91-A54A-46F8-B6ED-6E59D1665A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681037"/>
            <a:ext cx="1414020" cy="109728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5C183D-BB0D-4970-8024-E4529B8F7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839" y="681037"/>
            <a:ext cx="1397158" cy="1097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8FAEDC-16DF-4E08-ACA8-30200D0D8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617" y="681037"/>
            <a:ext cx="2609089" cy="10972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CDBAA4-3328-4092-952C-33D9ABCBCE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326" y="681037"/>
            <a:ext cx="3169919" cy="10972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00E1A5C-4E04-40AB-B7E1-48A00B937D85}"/>
                  </a:ext>
                </a:extLst>
              </p:cNvPr>
              <p:cNvSpPr txBox="1"/>
              <p:nvPr/>
            </p:nvSpPr>
            <p:spPr>
              <a:xfrm>
                <a:off x="119270" y="1778317"/>
                <a:ext cx="11820939" cy="44012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Power Factor (pf) is the cosine of phase difference between voltage and current. It is also the cosine of the angle of the load impedance.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Value of pf ranges between zero and unity.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For a purely </a:t>
                </a:r>
                <a:r>
                  <a:rPr lang="en-US" sz="2800" dirty="0">
                    <a:solidFill>
                      <a:schemeClr val="accent2"/>
                    </a:solidFill>
                  </a:rPr>
                  <a:t>resistive</a:t>
                </a:r>
                <a:r>
                  <a:rPr lang="en-US" sz="2800" dirty="0"/>
                  <a:t> load, the voltage and current are in phase, that means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800" dirty="0"/>
                  <a:t> ; thus, pf = 1.</a:t>
                </a:r>
              </a:p>
              <a:p>
                <a:pPr marL="914400" lvl="1" indent="-457200" algn="just">
                  <a:buFont typeface="Wingdings" panose="05000000000000000000" pitchFamily="2" charset="2"/>
                  <a:buChar char="Ø"/>
                </a:pPr>
                <a:r>
                  <a:rPr lang="en-US" sz="2800" dirty="0"/>
                  <a:t>apparent power (</a:t>
                </a:r>
                <a:r>
                  <a:rPr lang="en-US" sz="2800" i="1" dirty="0"/>
                  <a:t>S</a:t>
                </a:r>
                <a:r>
                  <a:rPr lang="en-US" sz="2800" dirty="0"/>
                  <a:t>) =  average power (</a:t>
                </a:r>
                <a:r>
                  <a:rPr lang="en-US" sz="2800" i="1" dirty="0"/>
                  <a:t>P</a:t>
                </a:r>
                <a:r>
                  <a:rPr lang="en-US" sz="2800" dirty="0"/>
                  <a:t>)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For a purely </a:t>
                </a:r>
                <a:r>
                  <a:rPr lang="en-US" sz="2800" dirty="0">
                    <a:solidFill>
                      <a:schemeClr val="accent2">
                        <a:lumMod val="75000"/>
                      </a:schemeClr>
                    </a:solidFill>
                  </a:rPr>
                  <a:t>reactive</a:t>
                </a:r>
                <a:r>
                  <a:rPr lang="en-US" sz="2800" dirty="0"/>
                  <a:t> load,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±90°</m:t>
                    </m:r>
                  </m:oMath>
                </a14:m>
                <a:r>
                  <a:rPr lang="en-US" sz="2800" dirty="0"/>
                  <a:t>. Thus, pf = 0.</a:t>
                </a:r>
              </a:p>
              <a:p>
                <a:pPr marL="914400" lvl="1" indent="-457200" algn="just">
                  <a:buFont typeface="Wingdings" panose="05000000000000000000" pitchFamily="2" charset="2"/>
                  <a:buChar char="Ø"/>
                </a:pPr>
                <a:r>
                  <a:rPr lang="en-US" sz="2800" dirty="0"/>
                  <a:t>average power (</a:t>
                </a:r>
                <a:r>
                  <a:rPr lang="en-US" sz="2800" i="1" dirty="0"/>
                  <a:t>P</a:t>
                </a:r>
                <a:r>
                  <a:rPr lang="en-US" sz="2800" dirty="0"/>
                  <a:t>) is zero.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rgbClr val="FF0000"/>
                    </a:solidFill>
                  </a:rPr>
                  <a:t>Leading</a:t>
                </a:r>
                <a:r>
                  <a:rPr lang="en-US" sz="2800" dirty="0"/>
                  <a:t> pf means: current </a:t>
                </a:r>
                <a:r>
                  <a:rPr lang="en-US" sz="2800" i="1" dirty="0">
                    <a:solidFill>
                      <a:srgbClr val="FF0000"/>
                    </a:solidFill>
                  </a:rPr>
                  <a:t>leads</a:t>
                </a:r>
                <a:r>
                  <a:rPr lang="en-US" sz="2800" dirty="0"/>
                  <a:t> voltage → </a:t>
                </a:r>
                <a:r>
                  <a:rPr lang="en-US" sz="2800" dirty="0">
                    <a:solidFill>
                      <a:srgbClr val="FF0000"/>
                    </a:solidFill>
                  </a:rPr>
                  <a:t>capacitive</a:t>
                </a:r>
                <a:r>
                  <a:rPr lang="en-US" sz="2800" dirty="0"/>
                  <a:t> load (</a:t>
                </a:r>
                <a:r>
                  <a:rPr lang="en-US" sz="2800" dirty="0">
                    <a:solidFill>
                      <a:srgbClr val="FF0000"/>
                    </a:solidFill>
                  </a:rPr>
                  <a:t>negative</a:t>
                </a:r>
                <a:r>
                  <a:rPr lang="en-US" sz="2800" dirty="0"/>
                  <a:t> pf angle)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rgbClr val="00B050"/>
                    </a:solidFill>
                  </a:rPr>
                  <a:t>Lagging</a:t>
                </a:r>
                <a:r>
                  <a:rPr lang="en-US" sz="2800" dirty="0"/>
                  <a:t> pf means: current </a:t>
                </a:r>
                <a:r>
                  <a:rPr lang="en-US" sz="2800" i="1" dirty="0">
                    <a:solidFill>
                      <a:srgbClr val="00B050"/>
                    </a:solidFill>
                  </a:rPr>
                  <a:t>lags</a:t>
                </a:r>
                <a:r>
                  <a:rPr lang="en-US" sz="2800" dirty="0"/>
                  <a:t> voltage → </a:t>
                </a:r>
                <a:r>
                  <a:rPr lang="en-US" sz="2800" dirty="0">
                    <a:solidFill>
                      <a:srgbClr val="00B050"/>
                    </a:solidFill>
                  </a:rPr>
                  <a:t>inductive</a:t>
                </a:r>
                <a:r>
                  <a:rPr lang="en-US" sz="2800" dirty="0"/>
                  <a:t> load (</a:t>
                </a:r>
                <a:r>
                  <a:rPr lang="en-US" sz="2800" dirty="0">
                    <a:solidFill>
                      <a:srgbClr val="00B050"/>
                    </a:solidFill>
                  </a:rPr>
                  <a:t>positive</a:t>
                </a:r>
                <a:r>
                  <a:rPr lang="en-US" sz="2800" dirty="0"/>
                  <a:t> pf angle)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00E1A5C-4E04-40AB-B7E1-48A00B937D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70" y="1778317"/>
                <a:ext cx="11820939" cy="4401205"/>
              </a:xfrm>
              <a:prstGeom prst="rect">
                <a:avLst/>
              </a:prstGeom>
              <a:blipFill>
                <a:blip r:embed="rId6"/>
                <a:stretch>
                  <a:fillRect l="-928" t="-1385" r="-1031" b="-3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140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F52AB-021B-40D4-A2BB-3E91149A4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48138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8E1787-7E2B-4158-AA16-D72FE277B6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967" y="848139"/>
            <a:ext cx="9250066" cy="149563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CFE35B-B446-47A9-81E7-E3EC969E2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15015"/>
            <a:ext cx="2474258" cy="365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B84708-23EC-4781-8D8F-F3374C3A35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797" y="2683027"/>
            <a:ext cx="2615183" cy="5486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EC4C5B-B1CA-476E-A249-A5534A7E2F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80" y="2394919"/>
            <a:ext cx="2159163" cy="10972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9E0ACD7-2AE0-485D-92FA-95E809217B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663" y="2683027"/>
            <a:ext cx="2172003" cy="4572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7E6C8BD-E152-4756-84BF-7FA32E0CD3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64607"/>
            <a:ext cx="2269957" cy="457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AB63C2D-94DB-4524-9732-66F04C9C1E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458" y="3621283"/>
            <a:ext cx="3654503" cy="5486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77A0BAC-4579-4567-86AF-2DF961215B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506" y="3626438"/>
            <a:ext cx="4077269" cy="49536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362B0CC-B65B-4292-B5C2-3372CD717C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506" y="4183175"/>
            <a:ext cx="4525006" cy="5239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6BDC997-3A44-4D38-956E-0D1F8E356DE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568024"/>
            <a:ext cx="1249679" cy="9144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39DCA9F-18E2-452A-8DB3-DCE88A54C7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242" y="4468758"/>
            <a:ext cx="2125286" cy="118872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4C97D2F-6BCF-418C-9CFC-AB70BF681BF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144" y="4837229"/>
            <a:ext cx="2053481" cy="54864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5B3D410-A2CB-4E27-A6C3-C59E00DA3DC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501" y="4849389"/>
            <a:ext cx="3620005" cy="53347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37E612B-B933-4343-AF8F-10C9861427C5}"/>
              </a:ext>
            </a:extLst>
          </p:cNvPr>
          <p:cNvSpPr txBox="1"/>
          <p:nvPr/>
        </p:nvSpPr>
        <p:spPr>
          <a:xfrm>
            <a:off x="185530" y="5637676"/>
            <a:ext cx="62436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Load impedance </a:t>
            </a:r>
            <a:r>
              <a:rPr lang="en-US" sz="2800" b="1" dirty="0"/>
              <a:t>Z</a:t>
            </a:r>
            <a:r>
              <a:rPr lang="en-US" sz="2800" dirty="0"/>
              <a:t> can be modeled by a 25.98 </a:t>
            </a:r>
            <a:r>
              <a:rPr lang="el-GR" sz="2800" dirty="0"/>
              <a:t>Ω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resistor</a:t>
            </a:r>
            <a:r>
              <a:rPr lang="en-US" sz="2800" dirty="0"/>
              <a:t> in series with a </a:t>
            </a:r>
            <a:r>
              <a:rPr lang="en-US" sz="2800" dirty="0">
                <a:solidFill>
                  <a:srgbClr val="FF0000"/>
                </a:solidFill>
              </a:rPr>
              <a:t>capacitor</a:t>
            </a:r>
            <a:r>
              <a:rPr lang="en-US" sz="2800" dirty="0"/>
              <a:t>.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BCCD6D64-D43D-4818-AAFE-E4DA3D999DD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641" y="5331923"/>
            <a:ext cx="2338466" cy="9144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E40DD40-BA7D-48C5-B36B-237BFD78966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905" y="5282307"/>
            <a:ext cx="1676401" cy="100584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A5ADC7B-E084-472E-B912-A547FF34E73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496" y="6222445"/>
            <a:ext cx="2007032" cy="457200"/>
          </a:xfrm>
          <a:prstGeom prst="rect">
            <a:avLst/>
          </a:prstGeom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1A7712E-5D6D-4066-9AA3-112DB2ABA868}"/>
              </a:ext>
            </a:extLst>
          </p:cNvPr>
          <p:cNvCxnSpPr>
            <a:stCxn id="33" idx="3"/>
            <a:endCxn id="35" idx="1"/>
          </p:cNvCxnSpPr>
          <p:nvPr/>
        </p:nvCxnSpPr>
        <p:spPr>
          <a:xfrm flipV="1">
            <a:off x="8894107" y="5785227"/>
            <a:ext cx="558798" cy="389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564B962-025D-4868-9ED5-A07645FF382A}"/>
              </a:ext>
            </a:extLst>
          </p:cNvPr>
          <p:cNvCxnSpPr/>
          <p:nvPr/>
        </p:nvCxnSpPr>
        <p:spPr>
          <a:xfrm>
            <a:off x="6429142" y="5482424"/>
            <a:ext cx="0" cy="1289985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43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238BE-8368-4EB1-BC45-B513C4A09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A63D8F-92A6-4815-8876-8F3A05CDD8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10515600" cy="85655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0D4510-338F-4B6C-A2CB-828260A0497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37592"/>
            <a:ext cx="5278771" cy="21332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94240E-E3F9-4CBB-A078-966A1E5055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551" y="1594904"/>
            <a:ext cx="3283887" cy="5486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8F049BD-902D-4CD4-9535-C1F7995D28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731" y="2146523"/>
            <a:ext cx="2684761" cy="10058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40DE4ED-9F03-4068-B94B-009D8AE5F1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159" y="3208021"/>
            <a:ext cx="2121108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C544DB5-03C6-4D75-9C7B-EE8FE29340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0622" y="3203717"/>
            <a:ext cx="2697479" cy="5486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1BF0FC6-AD43-45C9-8824-DAA4E4BE17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784077"/>
            <a:ext cx="3728896" cy="5486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1EAE324-692F-4EB0-BBA9-5512482EC0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648" y="3785991"/>
            <a:ext cx="4801270" cy="53347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2644A3C-E075-4565-B671-AB1C8363EB8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41" y="4387305"/>
            <a:ext cx="2098799" cy="10058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0565E6B-8ECC-476B-ABAC-12BA79A810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753" y="4266457"/>
            <a:ext cx="2379684" cy="128016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9767D6B-ED29-45D8-9A07-001E66036C8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650" y="4678639"/>
            <a:ext cx="3308464" cy="5486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265A633-D42C-4C1B-AB36-71B55F8D76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603231"/>
            <a:ext cx="5447216" cy="36576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78A1927-063A-4CFD-A3EB-ACD598BEED1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215" y="5986459"/>
            <a:ext cx="3315163" cy="55252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234C262-F320-40D6-A15B-7F00FD76838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591" y="5996085"/>
            <a:ext cx="4277322" cy="50489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76F51B1-1D67-4EB4-8257-CA955C7266B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656" y="6019900"/>
            <a:ext cx="1924319" cy="45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7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54EBA-C75D-4119-BE4D-E7A11ADCE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33669"/>
          </a:xfrm>
        </p:spPr>
        <p:txBody>
          <a:bodyPr/>
          <a:lstStyle/>
          <a:p>
            <a:pPr algn="ctr"/>
            <a:r>
              <a:rPr lang="en-US" dirty="0"/>
              <a:t>Complex 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D1798-D41D-482A-91D2-731798A7C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3671"/>
            <a:ext cx="10515600" cy="940904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Complex power </a:t>
            </a:r>
            <a:r>
              <a:rPr lang="en-US" b="1" dirty="0"/>
              <a:t>S</a:t>
            </a:r>
            <a:r>
              <a:rPr lang="en-US" dirty="0"/>
              <a:t> absorbed by the ac load is the product of the voltage and the complex conjugate of the current.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DF579F-8D9F-4458-A5A1-E6A4C44BD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74575"/>
            <a:ext cx="2280495" cy="2743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ED4019-0625-4C23-8856-B0B9BEBDA5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432" y="1974575"/>
            <a:ext cx="2011680" cy="10058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5C6FC0-F2D9-4516-AE67-9563EBD710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928" y="3045351"/>
            <a:ext cx="2743200" cy="5486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654B48-672E-47C5-B40D-59FB9951F5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436" y="3592667"/>
            <a:ext cx="3953427" cy="6763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BA6981-4138-4E1B-AD43-8B879B2D68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932" y="4355003"/>
            <a:ext cx="7863840" cy="4754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1D50938-5563-4623-A139-5AD687F197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184" y="4913628"/>
            <a:ext cx="2057687" cy="5525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F3CA48-8327-4B70-A774-27A904E8F0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54" y="5461192"/>
            <a:ext cx="2248214" cy="62873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672500D-0CCD-4C0A-9BC9-ADB9BB1160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052" y="5474967"/>
            <a:ext cx="3057952" cy="61921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DD5630F-285D-40ED-BB9C-AABE0A6E6A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788" y="5582158"/>
            <a:ext cx="2067213" cy="5239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8ACBB1C-FC50-4411-B107-41D1A9B13B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923" y="5461192"/>
            <a:ext cx="3052849" cy="1188720"/>
          </a:xfrm>
          <a:prstGeom prst="rect">
            <a:avLst/>
          </a:prstGeom>
          <a:ln w="38100">
            <a:solidFill>
              <a:srgbClr val="00B050"/>
            </a:solidFill>
            <a:prstDash val="lgDashDot"/>
          </a:ln>
        </p:spPr>
      </p:pic>
    </p:spTree>
    <p:extLst>
      <p:ext uri="{BB962C8B-B14F-4D97-AF65-F5344CB8AC3E}">
        <p14:creationId xmlns:p14="http://schemas.microsoft.com/office/powerpoint/2010/main" val="9660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F1B11-D420-4AE8-9899-3DD133350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274495-80BE-4F3A-9E55-78803903E3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100" y="681037"/>
            <a:ext cx="7525800" cy="3391373"/>
          </a:xfrm>
          <a:ln w="38100">
            <a:solidFill>
              <a:srgbClr val="FF0000"/>
            </a:solidFill>
            <a:prstDash val="lgDashDotDot"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5B4FC0-7B33-403B-B779-F8167FA93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56" y="4248898"/>
            <a:ext cx="5334744" cy="11431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9A8225-D873-4FB5-A055-CC50AEB3B7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818" y="5505491"/>
            <a:ext cx="4376363" cy="5486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2543D86-56BC-4EB7-84BC-CF33F0293872}"/>
              </a:ext>
            </a:extLst>
          </p:cNvPr>
          <p:cNvSpPr txBox="1"/>
          <p:nvPr/>
        </p:nvSpPr>
        <p:spPr>
          <a:xfrm>
            <a:off x="2333101" y="5985891"/>
            <a:ext cx="7525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Total complex power in a network is the sum of complex powers of individual components.</a:t>
            </a:r>
          </a:p>
        </p:txBody>
      </p:sp>
    </p:spTree>
    <p:extLst>
      <p:ext uri="{BB962C8B-B14F-4D97-AF65-F5344CB8AC3E}">
        <p14:creationId xmlns:p14="http://schemas.microsoft.com/office/powerpoint/2010/main" val="129561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0FD9-DC0B-48C1-8DB4-50440076D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40903"/>
          </a:xfrm>
        </p:spPr>
        <p:txBody>
          <a:bodyPr/>
          <a:lstStyle/>
          <a:p>
            <a:pPr algn="ctr"/>
            <a:r>
              <a:rPr lang="en-US" dirty="0"/>
              <a:t>Power Triangle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968456E-C3CB-4A63-A896-2574A063C3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479" y="1280160"/>
            <a:ext cx="4343889" cy="42976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1A692-E0D5-457A-A6BE-5258161394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23734"/>
            <a:ext cx="4820323" cy="38105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6E4385-384F-4339-8D93-F5B2141558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577" y="5496737"/>
            <a:ext cx="3052849" cy="1188720"/>
          </a:xfrm>
          <a:prstGeom prst="rect">
            <a:avLst/>
          </a:prstGeom>
          <a:ln w="38100">
            <a:solidFill>
              <a:srgbClr val="00B050"/>
            </a:solidFill>
            <a:prstDash val="lgDashDot"/>
          </a:ln>
        </p:spPr>
      </p:pic>
    </p:spTree>
    <p:extLst>
      <p:ext uri="{BB962C8B-B14F-4D97-AF65-F5344CB8AC3E}">
        <p14:creationId xmlns:p14="http://schemas.microsoft.com/office/powerpoint/2010/main" val="176462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9C18D-05CF-4C78-9C8B-D32267B91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74642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F5E2F4-A02A-473A-AC38-03AB996CA7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74643"/>
            <a:ext cx="9052560" cy="190825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C5CF20-5187-41F5-B14E-056413C3B2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24311"/>
            <a:ext cx="476316" cy="4191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113DAC-B41E-4A26-9444-58456C2F1A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433" y="2837563"/>
            <a:ext cx="2448267" cy="4096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3F1B0F-443D-4E7D-AD09-6406EF5FC7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373" y="2691791"/>
            <a:ext cx="2586446" cy="548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33284D-7396-45A4-A0D4-0FD5746756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045" y="2477259"/>
            <a:ext cx="4877481" cy="10288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AC45986-C00E-47B5-8D56-634D7DFC92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801" y="3506640"/>
            <a:ext cx="2486372" cy="5430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AC3C6F0-516E-46F0-AFF6-AC148952B2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433" y="4126371"/>
            <a:ext cx="2457793" cy="38105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6A3F9DE-2810-4236-887C-ACAA7A1724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373" y="3981910"/>
            <a:ext cx="1554480" cy="59046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1E5C96B-4319-4651-9051-43EA9EA61C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996" y="4022491"/>
            <a:ext cx="1990166" cy="4572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03AD30C-D633-429F-B7C0-8C13DC2464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543789"/>
            <a:ext cx="495369" cy="41915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200D221-65C4-4AD0-8006-F196F6E48B8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432" y="4530537"/>
            <a:ext cx="2377440" cy="56700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92D58C4-1F54-462A-947F-2BB00725508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591" y="4576257"/>
            <a:ext cx="2982684" cy="4572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7C6B351-E28D-4875-AF61-DA317D4112F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432" y="6021044"/>
            <a:ext cx="1138428" cy="82296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30C7917-4932-452D-8392-326D22537E7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432" y="5134810"/>
            <a:ext cx="2194560" cy="37106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5047727-0B1A-4B04-80E5-B5746F94A2D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941" y="5114734"/>
            <a:ext cx="3200400" cy="42110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AFA24D7-32B1-4EC0-94A2-4F6257B06C7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5585797"/>
            <a:ext cx="457200" cy="41148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9F8D1EF-5AEF-4444-A0AD-DBD2983B2AC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432" y="5585797"/>
            <a:ext cx="2963332" cy="4572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C00BB17-7342-4259-ABEC-1A1CF068EFC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024" y="5596123"/>
            <a:ext cx="2777065" cy="457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DD8080E-E021-4842-AF6F-292764832BAB}"/>
                  </a:ext>
                </a:extLst>
              </p:cNvPr>
              <p:cNvSpPr txBox="1"/>
              <p:nvPr/>
            </p:nvSpPr>
            <p:spPr>
              <a:xfrm>
                <a:off x="2706152" y="6094183"/>
                <a:ext cx="6907147" cy="656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∠−10°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1.5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∠50°</m:t>
                          </m:r>
                        </m:den>
                      </m:f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=20−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34.64 </m:t>
                      </m:r>
                      <m:r>
                        <m:rPr>
                          <m:sty m:val="p"/>
                        </m:rPr>
                        <a:rPr lang="el-GR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DD8080E-E021-4842-AF6F-292764832B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152" y="6094183"/>
                <a:ext cx="6907147" cy="65671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401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A5C9D-22BC-43FB-97AB-EB456BFBB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F7E139-5D00-4B70-A6BA-2E63B9BE2F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10515600" cy="130089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F0B832-BE00-4654-A08C-F6452548D1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52408"/>
            <a:ext cx="466164" cy="365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487E44-495B-41BA-93BC-024718544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878" y="2080621"/>
            <a:ext cx="3566160" cy="4828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B6C1D6-7B4C-4B85-9B03-FC77207908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070" y="2011738"/>
            <a:ext cx="4754880" cy="482138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F388985-95CB-424D-BF2D-9A1766704AB4}"/>
              </a:ext>
            </a:extLst>
          </p:cNvPr>
          <p:cNvCxnSpPr>
            <a:cxnSpLocks/>
          </p:cNvCxnSpPr>
          <p:nvPr/>
        </p:nvCxnSpPr>
        <p:spPr>
          <a:xfrm>
            <a:off x="5233298" y="2295469"/>
            <a:ext cx="107040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16884A7E-72A2-4E40-B08B-7274025C08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878" y="2582624"/>
            <a:ext cx="6485464" cy="457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35EE3B6-3627-4EA4-8E74-44B669B237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878" y="3111131"/>
            <a:ext cx="4048299" cy="4572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9C8C185-4965-4680-87D5-B76BCDB1B7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76605"/>
            <a:ext cx="2467319" cy="44773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D12B0DB-34CD-4EBF-BB7F-1EFE389F27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592" y="3537594"/>
            <a:ext cx="3749040" cy="49061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8F89AAE-52BB-4A61-BD51-F388BFF7F7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844" y="4037085"/>
            <a:ext cx="2838846" cy="43821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16FA0FB-F5FA-42BA-BB45-21B2DEAA70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130" y="4911547"/>
            <a:ext cx="2661559" cy="4572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C27E18B-33EB-4128-B843-1AE5D434F2C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869" y="4867577"/>
            <a:ext cx="2419688" cy="51442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B6871D8-1056-402D-AC74-3FE1023590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550" y="5353015"/>
            <a:ext cx="3848637" cy="47631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19AFEB5-C79F-4097-B53E-79467C257CED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7465" y="5342243"/>
            <a:ext cx="1731840" cy="45977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08DBF6A-6035-4F31-8C36-78820EE1C9B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82" y="5878789"/>
            <a:ext cx="533400" cy="4572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40CC0BBF-B6D1-4158-92A4-B4799EDBBD92}"/>
              </a:ext>
            </a:extLst>
          </p:cNvPr>
          <p:cNvSpPr txBox="1"/>
          <p:nvPr/>
        </p:nvSpPr>
        <p:spPr>
          <a:xfrm>
            <a:off x="1614130" y="4434261"/>
            <a:ext cx="696244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/>
              <a:t>Since pf is </a:t>
            </a:r>
            <a:r>
              <a:rPr lang="en-US" sz="2600" i="1" dirty="0"/>
              <a:t>lagging</a:t>
            </a:r>
            <a:r>
              <a:rPr lang="en-US" sz="2600" dirty="0"/>
              <a:t>, reactive power (</a:t>
            </a:r>
            <a:r>
              <a:rPr lang="en-US" sz="2600" i="1" dirty="0"/>
              <a:t>Q</a:t>
            </a:r>
            <a:r>
              <a:rPr lang="en-US" sz="2600" dirty="0"/>
              <a:t>) is positive.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F59AF41C-06D5-4D5A-B980-088A0AC61D3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877" y="5862279"/>
            <a:ext cx="2619741" cy="543001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F7CEADC4-B082-48BE-8C4C-A4C09A83B083}"/>
              </a:ext>
            </a:extLst>
          </p:cNvPr>
          <p:cNvSpPr txBox="1"/>
          <p:nvPr/>
        </p:nvSpPr>
        <p:spPr>
          <a:xfrm>
            <a:off x="10933043" y="5233684"/>
            <a:ext cx="12598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kVAR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881D3F9A-2604-4A3B-BD22-136577489F6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614" y="5882385"/>
            <a:ext cx="5355382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73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0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B0519-2229-40BB-BBF3-A6A93E10E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84072E-25DF-40D6-AB1D-704AF5DA31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751" y="955357"/>
            <a:ext cx="2644725" cy="54864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DD7A77-71CA-4F4E-90E7-1F6CAD24A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862" y="681037"/>
            <a:ext cx="2311879" cy="109728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9359B89-E253-4AA9-8029-F04CA4B349A3}"/>
              </a:ext>
            </a:extLst>
          </p:cNvPr>
          <p:cNvCxnSpPr>
            <a:stCxn id="5" idx="3"/>
            <a:endCxn id="7" idx="1"/>
          </p:cNvCxnSpPr>
          <p:nvPr/>
        </p:nvCxnSpPr>
        <p:spPr>
          <a:xfrm>
            <a:off x="4404476" y="1229677"/>
            <a:ext cx="105738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9B1A6637-E91C-4AF6-B212-4194FE420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522" y="667785"/>
            <a:ext cx="3246614" cy="11887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22AA60-5D18-490A-B4D6-EBA65B2F84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522" y="1919329"/>
            <a:ext cx="2997448" cy="5486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28DF9D4-C67F-4DAA-B00C-B20786DA2B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751" y="2459353"/>
            <a:ext cx="3931920" cy="6165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943FF7B-67C3-4143-92AF-BFAB775645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751" y="3318724"/>
            <a:ext cx="2103120" cy="40607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58EDF07-5B5A-477C-8DFF-B4031A257C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700" y="3075855"/>
            <a:ext cx="2651760" cy="6629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CB29D04-B6A5-4A7D-8E01-8D9B7FA228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736" y="3084647"/>
            <a:ext cx="2286000" cy="6541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323F915-4737-487D-B326-F70241BD7DF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28" y="3254273"/>
            <a:ext cx="2194560" cy="40246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035C6C8-6213-41C6-BE48-3EA7DE2841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49" y="4292278"/>
            <a:ext cx="542925" cy="4572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185FD84-75F4-4C80-A1AD-332ABCCB116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793" y="3967672"/>
            <a:ext cx="1986031" cy="11887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36486F4-E66E-43C9-B6FC-B86BA55277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809" y="3830512"/>
            <a:ext cx="3230277" cy="14630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0CCB50E-5BFE-4B50-8CCC-9477274B6BEE}"/>
                  </a:ext>
                </a:extLst>
              </p:cNvPr>
              <p:cNvSpPr txBox="1"/>
              <p:nvPr/>
            </p:nvSpPr>
            <p:spPr>
              <a:xfrm>
                <a:off x="7262071" y="4221984"/>
                <a:ext cx="368209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=1.027+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0.62 </m:t>
                      </m:r>
                      <m:r>
                        <m:rPr>
                          <m:sty m:val="p"/>
                        </m:rPr>
                        <a:rPr lang="el-GR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0CCB50E-5BFE-4B50-8CCC-9477274B6B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071" y="4221984"/>
                <a:ext cx="3682098" cy="55399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31">
            <a:extLst>
              <a:ext uri="{FF2B5EF4-FFF2-40B4-BE49-F238E27FC236}">
                <a16:creationId xmlns:a16="http://schemas.microsoft.com/office/drawing/2014/main" id="{178CA563-19CA-4814-9E2A-193BEF24F4C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289" y="5341231"/>
            <a:ext cx="4713079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0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331AD-D8AD-4777-8C12-A2136C30C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14143B-3075-446F-856A-7587C951F0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681037"/>
            <a:ext cx="9183148" cy="152421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26250F-CC87-4EB9-9F35-DBB7A50A23B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05250"/>
            <a:ext cx="6017686" cy="21945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15EFFF-C6C2-453A-A117-7FA756E8B5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120" y="2294702"/>
            <a:ext cx="2433711" cy="3657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26C95A-6684-4109-9A81-0B5FAF171A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120" y="2720721"/>
            <a:ext cx="4931233" cy="45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9EC958-1EF2-4D24-A7D6-757C4B9CAF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988" y="3276026"/>
            <a:ext cx="1896037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EBEC9DE-661F-4C0C-BAA6-08B08F85FA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57056"/>
            <a:ext cx="1371600" cy="10219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6497E1-4E71-4BEB-9F7F-9FA47F5FFB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893" y="4746732"/>
            <a:ext cx="4192692" cy="5486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CB774DE-636C-4F6A-907C-A22E226FB4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521922"/>
            <a:ext cx="541606" cy="4572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B4C3385-C3C4-4441-9A95-8053AA94804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809" y="5476202"/>
            <a:ext cx="2156982" cy="5486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F928E8B-868F-4924-A875-EAD815C7A68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715" y="5477268"/>
            <a:ext cx="5644342" cy="6400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FD25CE7-4C9E-435B-ADCB-25F071B6DC2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715" y="6193562"/>
            <a:ext cx="4846320" cy="49186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F75CF34-8401-425F-A21B-30BFC3F7195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057" y="6255414"/>
            <a:ext cx="1283486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81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37063-7C9B-4EDD-AA1A-11A91B817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3A9E1F-FA76-4919-928A-1E6A3044D3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120" y="636517"/>
            <a:ext cx="3642357" cy="54864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543CA0-8DC1-4BC0-A6FD-917898B24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557213" cy="45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0F53C1-B9A3-48CD-9999-AA06551A39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136" y="671760"/>
            <a:ext cx="6246053" cy="5486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DAC763-F825-4307-A8D1-9D10EE8B5F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136" y="1299788"/>
            <a:ext cx="4297680" cy="5971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FE61D3-CDF9-42CB-8152-07694F39F1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120" y="1941603"/>
            <a:ext cx="3291840" cy="5992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455CCB7-F687-4E96-A71A-8E3EDA6295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18" y="2002164"/>
            <a:ext cx="6298943" cy="5486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6D0863-7338-410D-B72F-5F779BBB40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18" y="2628059"/>
            <a:ext cx="4389120" cy="48932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CBAACA2-98FC-48DC-A183-9CC2F7FE10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902" y="2689843"/>
            <a:ext cx="1293224" cy="3657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DF6FDAA-6E2A-4881-8DD5-02E19ED1F6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00400"/>
            <a:ext cx="527539" cy="4572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1F580AA-F12A-48BE-A883-1C792C0224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120" y="3174952"/>
            <a:ext cx="3840480" cy="52864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745F41E-5DBD-4CD3-893D-11065E8A91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908" y="3201456"/>
            <a:ext cx="6386729" cy="5486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4C9D744-8424-4C64-96AE-3CBD8231BB7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908" y="3819367"/>
            <a:ext cx="4909981" cy="54864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0089970-78E0-4608-887F-F182E5445E8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120" y="4381762"/>
            <a:ext cx="2452745" cy="54864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00685C7-B324-4A0B-BC61-E32A0DEF64A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681" y="4414840"/>
            <a:ext cx="7040880" cy="55531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3C102CB-B247-470F-9174-D95871D2D99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400" y="5047548"/>
            <a:ext cx="4480560" cy="52273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9B71CFA-BADF-46BB-B9AD-0A5D187F0CA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386" y="5126034"/>
            <a:ext cx="1344873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09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48C28-AEDB-43AB-B2FF-FE71EF282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30D3FD-9B7B-4714-B290-8AE37EB741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9221487" cy="117173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E4272F-8412-4AF6-9E2A-BC486365EB0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52776"/>
            <a:ext cx="4699000" cy="228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54F016-39C5-430D-B53A-5790E4C09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973" y="2013461"/>
            <a:ext cx="1170148" cy="8229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82E427-5E3F-4412-A158-47D55DCCFD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255" y="1876301"/>
            <a:ext cx="1797385" cy="10972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2340E9-1CDD-4F0E-92D8-4DA9A5C1EE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735" y="2238952"/>
            <a:ext cx="2313708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FEB459A-0398-4CD6-AB21-AA7D336740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973" y="3225124"/>
            <a:ext cx="1134689" cy="8229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1A34449-BD67-4B9D-8181-5E42C687BF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137" y="3059264"/>
            <a:ext cx="1666242" cy="10972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5A967F5-ACA9-423B-9CBB-26652D4A52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854" y="3410691"/>
            <a:ext cx="2440548" cy="457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F272C8-C05F-4512-A75C-60EB8CB34ABE}"/>
                  </a:ext>
                </a:extLst>
              </p:cNvPr>
              <p:cNvSpPr txBox="1"/>
              <p:nvPr/>
            </p:nvSpPr>
            <p:spPr>
              <a:xfrm>
                <a:off x="838200" y="4155800"/>
                <a:ext cx="10723243" cy="196553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000" b="1" i="0" smtClean="0">
                              <a:latin typeface="Cambria Math" panose="02040503050406030204" pitchFamily="18" charset="0"/>
                            </a:rPr>
                            <m:t>𝐒</m:t>
                          </m:r>
                        </m:e>
                        <m:sub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3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000" b="1" i="0" smtClean="0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3000" b="0" i="0" smtClean="0">
                                  <a:latin typeface="Cambria Math" panose="02040503050406030204" pitchFamily="18" charset="0"/>
                                </a:rPr>
                                <m:t>rms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sz="3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3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3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000" b="1" i="0" smtClean="0">
                                      <a:latin typeface="Cambria Math" panose="02040503050406030204" pitchFamily="18" charset="0"/>
                                    </a:rPr>
                                    <m:t>𝐈</m:t>
                                  </m:r>
                                </m:e>
                                <m:sub>
                                  <m:r>
                                    <a:rPr lang="en-US" sz="3000" b="0" i="0" smtClean="0">
                                      <a:latin typeface="Cambria Math" panose="02040503050406030204" pitchFamily="18" charset="0"/>
                                    </a:rPr>
                                    <m:t>1,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3000" b="0" i="0" smtClean="0">
                                      <a:latin typeface="Cambria Math" panose="02040503050406030204" pitchFamily="18" charset="0"/>
                                    </a:rPr>
                                    <m:t>rms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3000" b="0" i="0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3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120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∠10°</m:t>
                          </m:r>
                        </m:e>
                      </m:d>
                      <m:d>
                        <m:dPr>
                          <m:ctrlPr>
                            <a:rPr lang="en-US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2∠−40°</m:t>
                          </m:r>
                        </m:e>
                      </m:d>
                      <m:r>
                        <a:rPr lang="en-US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=240∠−30°</m:t>
                      </m:r>
                    </m:oMath>
                  </m:oMathPara>
                </a14:m>
                <a:endParaRPr lang="en-US" sz="3000" dirty="0"/>
              </a:p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=207.85−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120 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</a:rPr>
                        <m:t>VA</m:t>
                      </m:r>
                    </m:oMath>
                  </m:oMathPara>
                </a14:m>
                <a:endParaRPr lang="en-US" sz="3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000" b="1" i="0" smtClean="0">
                              <a:latin typeface="Cambria Math" panose="02040503050406030204" pitchFamily="18" charset="0"/>
                            </a:rPr>
                            <m:t>𝐒</m:t>
                          </m:r>
                        </m:e>
                        <m:sub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3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000" b="1" i="0" smtClean="0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3000" b="0" i="0" smtClean="0">
                                  <a:latin typeface="Cambria Math" panose="02040503050406030204" pitchFamily="18" charset="0"/>
                                </a:rPr>
                                <m:t>rms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sz="3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3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3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000" b="1" i="0" smtClean="0">
                                      <a:latin typeface="Cambria Math" panose="02040503050406030204" pitchFamily="18" charset="0"/>
                                    </a:rPr>
                                    <m:t>𝐈</m:t>
                                  </m:r>
                                </m:e>
                                <m:sub>
                                  <m:r>
                                    <a:rPr lang="en-US" sz="3000" b="0" i="0" smtClean="0">
                                      <a:latin typeface="Cambria Math" panose="02040503050406030204" pitchFamily="18" charset="0"/>
                                    </a:rPr>
                                    <m:t>2,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3000" b="0" i="0" smtClean="0">
                                      <a:latin typeface="Cambria Math" panose="02040503050406030204" pitchFamily="18" charset="0"/>
                                    </a:rPr>
                                    <m:t>rms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3000" b="0" i="0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3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000" b="0" i="1" smtClean="0">
                              <a:latin typeface="Cambria Math" panose="02040503050406030204" pitchFamily="18" charset="0"/>
                            </a:rPr>
                            <m:t>120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∠10°</m:t>
                          </m:r>
                        </m:e>
                      </m:d>
                      <m:d>
                        <m:dPr>
                          <m:ctrlPr>
                            <a:rPr lang="en-US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3∠35°</m:t>
                          </m:r>
                        </m:e>
                      </m:d>
                      <m:r>
                        <a:rPr lang="en-US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=360∠45°</m:t>
                      </m:r>
                    </m:oMath>
                  </m:oMathPara>
                </a14:m>
                <a:endParaRPr lang="en-US" sz="3000" dirty="0"/>
              </a:p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=254.6+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</a:rPr>
                        <m:t>254.6 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</a:rPr>
                        <m:t>VA</m:t>
                      </m:r>
                    </m:oMath>
                  </m:oMathPara>
                </a14:m>
                <a:endParaRPr lang="en-US" sz="30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F272C8-C05F-4512-A75C-60EB8CB34A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155800"/>
                <a:ext cx="10723243" cy="1965538"/>
              </a:xfrm>
              <a:prstGeom prst="rect">
                <a:avLst/>
              </a:prstGeom>
              <a:blipFill>
                <a:blip r:embed="rId10"/>
                <a:stretch>
                  <a:fillRect r="-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1F554E71-FAA3-4E75-B404-51821333E4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64866"/>
            <a:ext cx="3153821" cy="3657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EE58F25-AB61-459E-B67B-38421FB873D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19" y="6092642"/>
            <a:ext cx="2364828" cy="4572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A0E40CB-72D7-4378-B786-FD1ABDEFDE5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516" y="6147844"/>
            <a:ext cx="3749040" cy="41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0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89E5F-EB3E-4C08-8D7C-A343B52A9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CE85FE-300B-4ADF-9D6C-5DCF11F5E1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800598" cy="457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AA2B39-B492-4E52-8C24-785910E508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914" y="1138237"/>
            <a:ext cx="4496172" cy="640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E023D2-98A5-4EF2-B9D5-75F0F6031D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186" y="1761752"/>
            <a:ext cx="2103120" cy="4877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93B053-4A02-4149-9552-F1D29DC33B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32206"/>
            <a:ext cx="4023360" cy="4219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528023-6D7A-4DBF-AA7A-F2F3F23A47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914" y="2703437"/>
            <a:ext cx="2194560" cy="4999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35BF23C-56C4-403E-AB6B-0255381758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174" y="3196340"/>
            <a:ext cx="2103120" cy="42746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BFC16DC-CBC8-4CFE-A52F-9D0C4810CE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30" y="3654646"/>
            <a:ext cx="4846320" cy="4176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83A2C43-C095-4493-B19E-F8512253D7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914" y="4123645"/>
            <a:ext cx="2194560" cy="43226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12CE7B0-3EBC-4A11-8AD3-9CA9E2E7D5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930" y="4571308"/>
            <a:ext cx="2651760" cy="40933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C1609D1-E639-4A8B-A163-47231FF544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00" y="5096226"/>
            <a:ext cx="1828800" cy="43766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BAECBD8-FE38-4044-AEAA-737B5DED41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914" y="5426398"/>
            <a:ext cx="2377440" cy="54592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43DB969-C7FE-40C3-B56F-B5EBCB83E14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930" y="5985734"/>
            <a:ext cx="6035040" cy="48655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896F27F-6587-4929-841E-1A8F7BE2BD3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022" y="4106408"/>
            <a:ext cx="2936931" cy="457200"/>
          </a:xfrm>
          <a:prstGeom prst="rect">
            <a:avLst/>
          </a:prstGeom>
          <a:ln w="19050">
            <a:solidFill>
              <a:schemeClr val="tx1"/>
            </a:solidFill>
            <a:prstDash val="dash"/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2860841-9DDA-407B-9140-D5E38ED76A4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022" y="2701598"/>
            <a:ext cx="2834640" cy="409362"/>
          </a:xfrm>
          <a:prstGeom prst="rect">
            <a:avLst/>
          </a:prstGeom>
          <a:ln w="19050">
            <a:solidFill>
              <a:schemeClr val="tx1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80224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23C38-32DB-49E6-820C-736C45A1B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46921"/>
          </a:xfrm>
        </p:spPr>
        <p:txBody>
          <a:bodyPr/>
          <a:lstStyle/>
          <a:p>
            <a:pPr algn="ctr"/>
            <a:r>
              <a:rPr lang="en-US" dirty="0"/>
              <a:t>Power Factor Correction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DC382-D5F9-4DF8-B31F-AD50C1BB8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6923"/>
            <a:ext cx="10515600" cy="75715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/>
              <a:t>The process of increasing the power factor without altering the voltage or current to the original load is known as power factor correction.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3BF09E-FCA0-491F-BE76-2BBD32920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89761"/>
            <a:ext cx="2717878" cy="25603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1E82AB-12F4-4CEA-BEF5-BBF5D8F550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74" y="4485863"/>
            <a:ext cx="2715004" cy="3143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202D54-B6CA-4041-A417-1DD10999CD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44" y="4856924"/>
            <a:ext cx="3482308" cy="17373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6FE8C00-552F-45FD-8DD8-3DEAF49074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917" y="1774469"/>
            <a:ext cx="3547326" cy="27758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CB9305B-1F0B-4109-8926-AEF3B5F1FF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003" y="1761220"/>
            <a:ext cx="4144641" cy="29747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889DE49-96BB-4321-A426-C958004992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917" y="4537237"/>
            <a:ext cx="4989883" cy="310896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F28C043-BBA9-4268-A9F4-17374AC6F7D9}"/>
              </a:ext>
            </a:extLst>
          </p:cNvPr>
          <p:cNvCxnSpPr>
            <a:cxnSpLocks/>
          </p:cNvCxnSpPr>
          <p:nvPr/>
        </p:nvCxnSpPr>
        <p:spPr>
          <a:xfrm>
            <a:off x="3856382" y="1761216"/>
            <a:ext cx="0" cy="494438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F8C422C-CC53-40DC-809E-DFBBD3B7B1F1}"/>
                  </a:ext>
                </a:extLst>
              </p:cNvPr>
              <p:cNvSpPr txBox="1"/>
              <p:nvPr/>
            </p:nvSpPr>
            <p:spPr>
              <a:xfrm>
                <a:off x="3971456" y="4848311"/>
                <a:ext cx="8031697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With the same supplied voltage, the original circuit (on left) draws </a:t>
                </a:r>
                <a:r>
                  <a:rPr lang="en-US" sz="20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larger</a:t>
                </a:r>
                <a:r>
                  <a:rPr lang="en-US" sz="2000" dirty="0"/>
                  <a:t> current than the improved circuit (on right).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0" smtClean="0">
                                <a:latin typeface="Cambria Math" panose="02040503050406030204" pitchFamily="18" charset="0"/>
                              </a:rPr>
                              <m:t>𝐈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𝐈</m:t>
                        </m:r>
                      </m:e>
                    </m:d>
                  </m:oMath>
                </a14:m>
                <a:endParaRPr lang="en-US" sz="2000" dirty="0"/>
              </a:p>
              <a:p>
                <a:pPr marL="285750" indent="-285750" algn="just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Power companies charge </a:t>
                </a:r>
                <a:r>
                  <a:rPr lang="en-US" sz="20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more</a:t>
                </a:r>
                <a:r>
                  <a:rPr lang="en-US" sz="2000" dirty="0"/>
                  <a:t> for larger currents, because they result in increased power losses.</a:t>
                </a:r>
              </a:p>
              <a:p>
                <a:pPr marL="285750" indent="-285750" algn="just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Therefore, it is beneficial to both the power company and the consumer to keep the power factor as close to </a:t>
                </a:r>
                <a:r>
                  <a:rPr lang="en-US" sz="2000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unity</a:t>
                </a:r>
                <a:r>
                  <a:rPr lang="en-US" sz="2000" dirty="0"/>
                  <a:t> as possible.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F8C422C-CC53-40DC-809E-DFBBD3B7B1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456" y="4848311"/>
                <a:ext cx="8031697" cy="1938992"/>
              </a:xfrm>
              <a:prstGeom prst="rect">
                <a:avLst/>
              </a:prstGeom>
              <a:blipFill>
                <a:blip r:embed="rId8"/>
                <a:stretch>
                  <a:fillRect l="-683" t="-1887" r="-1214" b="-6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967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84FBF-299B-4A8C-AB13-1E05D8E1B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EE48A84-5AE6-4FD9-84A7-3E6BC7FAF2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2832652" cy="2922987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1C468B-EA8D-4DBA-B3D1-F6C9AAEC1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04024"/>
            <a:ext cx="3274117" cy="29260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BA68D1A-B29E-4A5E-A791-6AD91083A55F}"/>
              </a:ext>
            </a:extLst>
          </p:cNvPr>
          <p:cNvSpPr txBox="1"/>
          <p:nvPr/>
        </p:nvSpPr>
        <p:spPr>
          <a:xfrm>
            <a:off x="4112317" y="681037"/>
            <a:ext cx="73905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If the original inductive load has apparent power </a:t>
            </a:r>
            <a:r>
              <a:rPr lang="en-US" sz="2400" i="1" dirty="0"/>
              <a:t>S</a:t>
            </a:r>
            <a:r>
              <a:rPr lang="en-US" sz="2400" baseline="-25000" dirty="0"/>
              <a:t>1 </a:t>
            </a:r>
            <a:r>
              <a:rPr lang="en-US" sz="2400" dirty="0"/>
              <a:t>, then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BEBE4EB-FE86-4DF6-9C68-F7EDF3F2AA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106" y="1142702"/>
            <a:ext cx="2447367" cy="457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13C73FC-700D-4216-98BE-5640B25BE1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106" y="1626263"/>
            <a:ext cx="4538868" cy="457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E62AC1A-C235-4B6F-93FC-CD1669DC9B37}"/>
                  </a:ext>
                </a:extLst>
              </p:cNvPr>
              <p:cNvSpPr txBox="1"/>
              <p:nvPr/>
            </p:nvSpPr>
            <p:spPr>
              <a:xfrm>
                <a:off x="4112316" y="2098086"/>
                <a:ext cx="7241483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If we desire to increase the power factor from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400" dirty="0"/>
                  <a:t> to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400" dirty="0"/>
                  <a:t> without altering the real power, then the new reactive power is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E62AC1A-C235-4B6F-93FC-CD1669DC9B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316" y="2098086"/>
                <a:ext cx="7241483" cy="1200329"/>
              </a:xfrm>
              <a:prstGeom prst="rect">
                <a:avLst/>
              </a:prstGeom>
              <a:blipFill>
                <a:blip r:embed="rId6"/>
                <a:stretch>
                  <a:fillRect l="-1348" t="-4061" r="-1348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933DE17B-B23F-4E1A-BF10-645CECC21E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106" y="3261614"/>
            <a:ext cx="2618508" cy="4572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EE34D60-526B-4BCE-ADB2-3554AFADB6B9}"/>
              </a:ext>
            </a:extLst>
          </p:cNvPr>
          <p:cNvSpPr txBox="1"/>
          <p:nvPr/>
        </p:nvSpPr>
        <p:spPr>
          <a:xfrm>
            <a:off x="4112316" y="3665810"/>
            <a:ext cx="72414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The reduction in reactive power is caused by the shunt capacitor: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5AC7E9A-1623-4E7C-927E-3ADE5A7DD0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106" y="4417295"/>
            <a:ext cx="2792188" cy="4572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B5B006C-C669-4849-B4C2-5EE1181563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237" y="4897182"/>
            <a:ext cx="3735241" cy="4572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A625574-393F-41B9-83A4-1CE3C1C24586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106" y="5586228"/>
            <a:ext cx="2852930" cy="54864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0684942-BEF3-485F-874E-2F2205B10A90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710" y="5586228"/>
            <a:ext cx="2016431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88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/>
      <p:bldP spid="23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9686A-5B89-426B-9557-FC1D69F03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5ABD5B-5DEB-4A01-B3B5-8A637ED189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287" y="681037"/>
            <a:ext cx="2467319" cy="13241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EE08AD-B9DB-41E3-B3DC-0EF0AEB555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666" y="700090"/>
            <a:ext cx="4220164" cy="13051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662FE67-EFC9-462A-9C6A-793C86A85290}"/>
              </a:ext>
            </a:extLst>
          </p:cNvPr>
          <p:cNvSpPr txBox="1"/>
          <p:nvPr/>
        </p:nvSpPr>
        <p:spPr>
          <a:xfrm>
            <a:off x="838199" y="2163013"/>
            <a:ext cx="88756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u="sng" dirty="0"/>
              <a:t>Rare case:</a:t>
            </a:r>
            <a:r>
              <a:rPr lang="en-US" sz="3200" dirty="0"/>
              <a:t> Load may be capacitive (pf is </a:t>
            </a:r>
            <a:r>
              <a:rPr lang="en-US" sz="3200" i="1" dirty="0">
                <a:solidFill>
                  <a:srgbClr val="FF0000"/>
                </a:solidFill>
              </a:rPr>
              <a:t>leading</a:t>
            </a:r>
            <a:r>
              <a:rPr lang="en-US" sz="3200" dirty="0"/>
              <a:t>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2F18AC-CE4A-4D8D-9BE5-94836F75DB13}"/>
              </a:ext>
            </a:extLst>
          </p:cNvPr>
          <p:cNvSpPr txBox="1"/>
          <p:nvPr/>
        </p:nvSpPr>
        <p:spPr>
          <a:xfrm>
            <a:off x="1328529" y="2747788"/>
            <a:ext cx="97635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An inductor (</a:t>
            </a:r>
            <a:r>
              <a:rPr lang="en-US" sz="2400" i="1" dirty="0"/>
              <a:t>L</a:t>
            </a:r>
            <a:r>
              <a:rPr lang="en-US" sz="2400" dirty="0"/>
              <a:t>) should be connected across the load for pf correction.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50E5DEA-CD36-474B-A2F1-F7888A31D5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529" y="3256581"/>
            <a:ext cx="2053245" cy="11887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99E6B8-5AA8-4644-BF37-F847007E7A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549" y="3256581"/>
            <a:ext cx="1417321" cy="11887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F860A9A-DDAD-4A86-8DDF-96680E66EF9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325" y="3160282"/>
            <a:ext cx="2086266" cy="138131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802103A-3B47-41A3-A00E-7341DDB9AB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430" y="4771214"/>
            <a:ext cx="3238639" cy="36576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18C2B52-E286-44CA-8A19-4DC76DCE8217}"/>
              </a:ext>
            </a:extLst>
          </p:cNvPr>
          <p:cNvSpPr txBox="1"/>
          <p:nvPr/>
        </p:nvSpPr>
        <p:spPr>
          <a:xfrm>
            <a:off x="4876800" y="5163478"/>
            <a:ext cx="62152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dirty="0"/>
              <a:t>(the difference between the new and old reactive powers)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9C327BD-4C9C-4E19-839E-8A1D454F6D3F}"/>
              </a:ext>
            </a:extLst>
          </p:cNvPr>
          <p:cNvCxnSpPr>
            <a:stCxn id="15" idx="3"/>
            <a:endCxn id="17" idx="1"/>
          </p:cNvCxnSpPr>
          <p:nvPr/>
        </p:nvCxnSpPr>
        <p:spPr>
          <a:xfrm>
            <a:off x="4987870" y="3850941"/>
            <a:ext cx="138145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024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21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1FB29-7BD6-452B-AA01-9AD3ACC8F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7651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7E4DB7-5D09-4AED-AEB4-B6102CCDE9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27652"/>
            <a:ext cx="10515600" cy="125897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BD6A68-E0F8-4D53-BAD2-2DC269DE0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58003"/>
            <a:ext cx="2560320" cy="4997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89B686-6884-4062-8500-E2BA13389F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384" y="2258003"/>
            <a:ext cx="2468880" cy="499743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1E4474D-DD15-4213-90F2-24A494B5027D}"/>
              </a:ext>
            </a:extLst>
          </p:cNvPr>
          <p:cNvCxnSpPr>
            <a:stCxn id="7" idx="3"/>
            <a:endCxn id="9" idx="1"/>
          </p:cNvCxnSpPr>
          <p:nvPr/>
        </p:nvCxnSpPr>
        <p:spPr>
          <a:xfrm flipV="1">
            <a:off x="3398520" y="2507875"/>
            <a:ext cx="1067864" cy="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149C7265-E3B0-4F65-B90B-A895A81CC1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61456"/>
            <a:ext cx="2834640" cy="5056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534D8E0-C333-43C5-9347-153FABB8C4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384" y="2862815"/>
            <a:ext cx="2514600" cy="502920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C40F431-AF7D-4035-9968-F17D4010A112}"/>
              </a:ext>
            </a:extLst>
          </p:cNvPr>
          <p:cNvCxnSpPr>
            <a:stCxn id="13" idx="3"/>
            <a:endCxn id="15" idx="1"/>
          </p:cNvCxnSpPr>
          <p:nvPr/>
        </p:nvCxnSpPr>
        <p:spPr>
          <a:xfrm flipV="1">
            <a:off x="3672840" y="3114275"/>
            <a:ext cx="793544" cy="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7ACFBEB7-6E83-4A7E-9199-730EA6B9B9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3429000"/>
            <a:ext cx="6094767" cy="11887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D5CB3DE-5634-4E39-9CBC-CA34604758D6}"/>
                  </a:ext>
                </a:extLst>
              </p:cNvPr>
              <p:cNvSpPr txBox="1"/>
              <p:nvPr/>
            </p:nvSpPr>
            <p:spPr>
              <a:xfrm>
                <a:off x="3088463" y="4679625"/>
                <a:ext cx="5090048" cy="8361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4000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800" b="0" i="0" smtClean="0"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36.87°</m:t>
                                  </m:r>
                                </m:e>
                              </m:func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800" b="0" i="0" smtClean="0"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18.19°</m:t>
                                  </m:r>
                                </m:e>
                              </m:func>
                            </m:e>
                          </m:d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×60×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120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D5CB3DE-5634-4E39-9CBC-CA34604758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8463" y="4679625"/>
                <a:ext cx="5090048" cy="8361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63FC7860-E6AB-45C9-8826-E0BD6487C8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779" y="4687472"/>
            <a:ext cx="3228624" cy="10058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5CDB270-6150-43F3-A20B-A9A0D937CB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780" y="5946445"/>
            <a:ext cx="2147453" cy="4572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D0E604A-88C1-4ACA-AF07-73956147CF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650" y="3870668"/>
            <a:ext cx="4572000" cy="305383"/>
          </a:xfrm>
          <a:prstGeom prst="rect">
            <a:avLst/>
          </a:prstGeom>
          <a:ln w="19050">
            <a:solidFill>
              <a:srgbClr val="00B0F0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210111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D3CA9-0BB6-4128-B8AD-35ED16B07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B54A3E-B475-49A2-92B8-741F18935C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681037"/>
            <a:ext cx="9522015" cy="118872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B438D24-AE40-4950-84B1-0C5B453F5A98}"/>
                  </a:ext>
                </a:extLst>
              </p:cNvPr>
              <p:cNvSpPr txBox="1"/>
              <p:nvPr/>
            </p:nvSpPr>
            <p:spPr>
              <a:xfrm>
                <a:off x="838199" y="1869757"/>
                <a:ext cx="6097823" cy="34065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=0.85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=31.79°</m:t>
                      </m:r>
                    </m:oMath>
                  </m:oMathPara>
                </a14:m>
                <a:endParaRPr lang="en-US" sz="2800" dirty="0"/>
              </a:p>
              <a:p>
                <a:pPr/>
                <a:r>
                  <a:rPr lang="en-US" sz="2400" dirty="0"/>
                  <a:t>Now,</a:t>
                </a:r>
                <a:br>
                  <a:rPr lang="en-US" sz="28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𝑆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func>
                            <m:func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140×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func>
                            <m:func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31.79°</m:t>
                              </m:r>
                            </m:e>
                          </m:func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×0.85=225.93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kW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B438D24-AE40-4950-84B1-0C5B453F5A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869757"/>
                <a:ext cx="6097823" cy="3406510"/>
              </a:xfrm>
              <a:prstGeom prst="rect">
                <a:avLst/>
              </a:prstGeom>
              <a:blipFill>
                <a:blip r:embed="rId3"/>
                <a:stretch>
                  <a:fillRect l="-29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4CA5FDDF-2D70-4F8B-925D-3EB7AEADF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5341606"/>
            <a:ext cx="4688283" cy="914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0F2C8C9-D231-4C07-9CB9-288B71DEAA74}"/>
                  </a:ext>
                </a:extLst>
              </p:cNvPr>
              <p:cNvSpPr txBox="1"/>
              <p:nvPr/>
            </p:nvSpPr>
            <p:spPr>
              <a:xfrm>
                <a:off x="5599206" y="5275346"/>
                <a:ext cx="5673220" cy="8645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225.93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800" b="0" i="0" smtClean="0"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31.79°</m:t>
                                  </m:r>
                                </m:e>
                              </m:func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800" b="0" i="0" smtClean="0"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0°</m:t>
                                  </m:r>
                                </m:e>
                              </m:func>
                            </m:e>
                          </m:d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×60×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110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0F2C8C9-D231-4C07-9CB9-288B71DEAA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9206" y="5275346"/>
                <a:ext cx="5673220" cy="8645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E6CA646C-CFF0-406F-B136-00BA7C32F1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6256003"/>
            <a:ext cx="2099732" cy="3657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CB211A0-18A1-4648-AA36-DAA01BA1B63F}"/>
                  </a:ext>
                </a:extLst>
              </p:cNvPr>
              <p:cNvSpPr txBox="1"/>
              <p:nvPr/>
            </p:nvSpPr>
            <p:spPr>
              <a:xfrm>
                <a:off x="7161510" y="1869757"/>
                <a:ext cx="1986615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=0°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CB211A0-18A1-4648-AA36-DAA01BA1B6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1510" y="1869757"/>
                <a:ext cx="1986615" cy="95410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73BE662-570A-4415-943B-D29761D5C826}"/>
              </a:ext>
            </a:extLst>
          </p:cNvPr>
          <p:cNvCxnSpPr>
            <a:cxnSpLocks/>
          </p:cNvCxnSpPr>
          <p:nvPr/>
        </p:nvCxnSpPr>
        <p:spPr>
          <a:xfrm>
            <a:off x="7161510" y="1909513"/>
            <a:ext cx="0" cy="111198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5736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F6E1DD4-0CC5-4935-A236-34F774285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43" y="3928806"/>
            <a:ext cx="4572000" cy="24380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96684B-69B6-4E2B-9D08-E7D283443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80660"/>
          </a:xfrm>
        </p:spPr>
        <p:txBody>
          <a:bodyPr/>
          <a:lstStyle/>
          <a:p>
            <a:pPr algn="ctr"/>
            <a:r>
              <a:rPr lang="en-US" dirty="0"/>
              <a:t>Three-Phase Circuits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473A2-C192-49DA-A59C-2D39168F8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0661"/>
            <a:ext cx="10515600" cy="98066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Circuits or systems in which the ac sources operate at </a:t>
            </a:r>
            <a:r>
              <a:rPr lang="en-US" dirty="0">
                <a:solidFill>
                  <a:srgbClr val="00B050"/>
                </a:solidFill>
              </a:rPr>
              <a:t>same frequency </a:t>
            </a:r>
            <a:r>
              <a:rPr lang="en-US" dirty="0"/>
              <a:t>but </a:t>
            </a:r>
            <a:r>
              <a:rPr lang="en-US" dirty="0">
                <a:solidFill>
                  <a:srgbClr val="FF0000"/>
                </a:solidFill>
              </a:rPr>
              <a:t>different phases</a:t>
            </a:r>
            <a:r>
              <a:rPr lang="en-US" dirty="0"/>
              <a:t> are known as polyphase.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D95C3F-D488-4EE5-B445-81D00C1369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961321"/>
            <a:ext cx="4572000" cy="12243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CD4E66-7BEB-4796-ABFF-570D74EEF9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119" y="3225580"/>
            <a:ext cx="2200159" cy="2743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46F7EB-34A5-4AAE-941B-5B1AF5C0B2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23" y="6473045"/>
            <a:ext cx="3257549" cy="2743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873ECDD-EAA3-413D-86AA-A43C773F65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059" y="1976839"/>
            <a:ext cx="4289784" cy="35306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06B5A18-6E7E-4271-9E4C-1BE7ABEBA1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441" y="5603019"/>
            <a:ext cx="3133019" cy="2743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9A2E7B-70DB-4F67-A9B5-F6C4472184C3}"/>
              </a:ext>
            </a:extLst>
          </p:cNvPr>
          <p:cNvSpPr txBox="1"/>
          <p:nvPr/>
        </p:nvSpPr>
        <p:spPr>
          <a:xfrm>
            <a:off x="1765849" y="3436841"/>
            <a:ext cx="2716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(</a:t>
            </a:r>
            <a:r>
              <a:rPr lang="en-US" sz="1600" i="1" dirty="0">
                <a:solidFill>
                  <a:srgbClr val="7030A0"/>
                </a:solidFill>
              </a:rPr>
              <a:t>covered in previous chapter</a:t>
            </a:r>
            <a:r>
              <a:rPr lang="en-US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20643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5394E9-D7E8-4774-979E-4C14293D2B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36775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AC719-CD1E-4B45-9879-E8EF03EC2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5F99F-02C4-4C8A-AC49-2E532CA74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10515600" cy="54959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accent5"/>
                </a:solidFill>
              </a:rPr>
              <a:t>Why are </a:t>
            </a:r>
            <a:r>
              <a:rPr lang="en-US" sz="3600" dirty="0">
                <a:solidFill>
                  <a:srgbClr val="FF0000"/>
                </a:solidFill>
              </a:rPr>
              <a:t>3-phase</a:t>
            </a:r>
            <a:r>
              <a:rPr lang="en-US" sz="3600" dirty="0">
                <a:solidFill>
                  <a:schemeClr val="accent5"/>
                </a:solidFill>
              </a:rPr>
              <a:t> systems important?</a:t>
            </a:r>
          </a:p>
          <a:p>
            <a:pPr algn="just"/>
            <a:r>
              <a:rPr lang="en-US" dirty="0"/>
              <a:t>Nearly all electric power is generated and distributed in 3-phase, at the operating frequency of 60 Hz or 50 Hz.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dirty="0"/>
              <a:t>When 1-phase or 2-phase inputs are required, they are taken from the 3-phase system rather than generated independently.</a:t>
            </a:r>
          </a:p>
          <a:p>
            <a:pPr algn="just"/>
            <a:r>
              <a:rPr lang="en-US" dirty="0"/>
              <a:t>The instantaneous power in a 3-phase system can be constant.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dirty="0"/>
              <a:t>This results in uniform power transmission and less vibration.</a:t>
            </a:r>
          </a:p>
          <a:p>
            <a:pPr algn="just"/>
            <a:r>
              <a:rPr lang="en-US" dirty="0"/>
              <a:t>The amount of wire required for a 3-phase system is less than that required for an equivalent 1-phase system to deliver same power.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dirty="0"/>
              <a:t>The 3-phase system is more economical than 1-phase (</a:t>
            </a:r>
            <a:r>
              <a:rPr lang="en-US" i="1" dirty="0"/>
              <a:t>33% more material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32173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5FAB5-5523-411A-A572-58DB21E3D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5694FC-2725-4CFC-AB48-78EB895FBD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334516"/>
            <a:ext cx="12192000" cy="6188968"/>
          </a:xfrm>
        </p:spPr>
      </p:pic>
    </p:spTree>
    <p:extLst>
      <p:ext uri="{BB962C8B-B14F-4D97-AF65-F5344CB8AC3E}">
        <p14:creationId xmlns:p14="http://schemas.microsoft.com/office/powerpoint/2010/main" val="412498785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4408E-E136-4D28-BB33-A851BEF3D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93912"/>
          </a:xfrm>
        </p:spPr>
        <p:txBody>
          <a:bodyPr/>
          <a:lstStyle/>
          <a:p>
            <a:pPr algn="ctr"/>
            <a:r>
              <a:rPr lang="en-US" dirty="0"/>
              <a:t>Balanced 3-Ø Voltage Source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39D4FCC-51B1-461D-8529-71F8253D97B7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66" y="834887"/>
            <a:ext cx="9034668" cy="602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7F9F2-94D8-4528-A83E-6B17737F4FB6}"/>
              </a:ext>
            </a:extLst>
          </p:cNvPr>
          <p:cNvSpPr txBox="1"/>
          <p:nvPr/>
        </p:nvSpPr>
        <p:spPr>
          <a:xfrm>
            <a:off x="0" y="6488667"/>
            <a:ext cx="331304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3-Ø current source is very scarce.</a:t>
            </a:r>
          </a:p>
        </p:txBody>
      </p:sp>
    </p:spTree>
    <p:extLst>
      <p:ext uri="{BB962C8B-B14F-4D97-AF65-F5344CB8AC3E}">
        <p14:creationId xmlns:p14="http://schemas.microsoft.com/office/powerpoint/2010/main" val="184240118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4408E-E136-4D28-BB33-A851BEF3D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7DBDBD36-0AC4-4072-8D22-2744148B8D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370" y="681037"/>
            <a:ext cx="9175260" cy="2651760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61D826-4597-4863-BDDC-95ED62DE2C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25204"/>
            <a:ext cx="6020640" cy="29341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3D5FEA3-7446-4050-BBD4-B9F94815C1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362" y="3795381"/>
            <a:ext cx="5934903" cy="2381582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08025A1-94B6-4A41-8B08-6BE15065A4FB}"/>
              </a:ext>
            </a:extLst>
          </p:cNvPr>
          <p:cNvCxnSpPr>
            <a:stCxn id="11" idx="0"/>
          </p:cNvCxnSpPr>
          <p:nvPr/>
        </p:nvCxnSpPr>
        <p:spPr>
          <a:xfrm>
            <a:off x="6096000" y="681037"/>
            <a:ext cx="0" cy="6051067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1705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ED2ED0-DE62-4A3C-B972-1637FA1B6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23912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 </a:t>
            </a:r>
            <a:r>
              <a:rPr lang="en-US" sz="2800" dirty="0"/>
              <a:t>(Star Connection)</a:t>
            </a:r>
            <a:r>
              <a:rPr lang="en-US" sz="2800" i="1" dirty="0"/>
              <a:t>…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11631F-44F9-47D7-9003-AEFC3C790D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823913"/>
            <a:ext cx="5157787" cy="474800"/>
          </a:xfrm>
        </p:spPr>
        <p:txBody>
          <a:bodyPr/>
          <a:lstStyle/>
          <a:p>
            <a:pPr algn="ctr"/>
            <a:r>
              <a:rPr lang="en-US" dirty="0"/>
              <a:t>Positive (abc) Sequence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DCF66E4-8E6C-4E14-BEA4-CA1016C846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1312621"/>
            <a:ext cx="5157787" cy="3459238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DC3037B-81A2-4F63-9A9C-2B6CE20120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823913"/>
            <a:ext cx="5183188" cy="474800"/>
          </a:xfrm>
        </p:spPr>
        <p:txBody>
          <a:bodyPr/>
          <a:lstStyle/>
          <a:p>
            <a:pPr algn="ctr"/>
            <a:r>
              <a:rPr lang="en-US" dirty="0"/>
              <a:t>Negative (acb) Sequence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C10CD3C7-C013-4712-BA11-BA42B2C6940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427" y="1298713"/>
            <a:ext cx="5183188" cy="3476274"/>
          </a:xfr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F165CB6-687A-4B72-8AB3-66D7EDA661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80" y="4865279"/>
            <a:ext cx="4858328" cy="18288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9D573E7-C9CB-402F-A2A6-3B31BFEA3E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594" y="4865279"/>
            <a:ext cx="5444598" cy="182880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1F1569C-4ECB-465E-B30A-6C0B09612547}"/>
              </a:ext>
            </a:extLst>
          </p:cNvPr>
          <p:cNvCxnSpPr>
            <a:cxnSpLocks/>
          </p:cNvCxnSpPr>
          <p:nvPr/>
        </p:nvCxnSpPr>
        <p:spPr>
          <a:xfrm>
            <a:off x="6096000" y="823913"/>
            <a:ext cx="0" cy="58701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88148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ED2ED0-DE62-4A3C-B972-1637FA1B6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23912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 </a:t>
            </a:r>
            <a:r>
              <a:rPr lang="en-US" sz="2800" dirty="0"/>
              <a:t>(Star Connection)</a:t>
            </a:r>
            <a:r>
              <a:rPr lang="en-US" sz="2800" i="1" dirty="0"/>
              <a:t>…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11631F-44F9-47D7-9003-AEFC3C790D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823913"/>
            <a:ext cx="5157787" cy="474800"/>
          </a:xfrm>
        </p:spPr>
        <p:txBody>
          <a:bodyPr/>
          <a:lstStyle/>
          <a:p>
            <a:pPr algn="ctr"/>
            <a:r>
              <a:rPr lang="en-US" dirty="0"/>
              <a:t>Positive (abc) Sequence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DCF66E4-8E6C-4E14-BEA4-CA1016C846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8752" y="1312621"/>
            <a:ext cx="3273506" cy="3459238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DC3037B-81A2-4F63-9A9C-2B6CE20120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823913"/>
            <a:ext cx="5183188" cy="474800"/>
          </a:xfrm>
        </p:spPr>
        <p:txBody>
          <a:bodyPr/>
          <a:lstStyle/>
          <a:p>
            <a:pPr algn="ctr"/>
            <a:r>
              <a:rPr lang="en-US" dirty="0"/>
              <a:t>Negative (acb) Sequence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C10CD3C7-C013-4712-BA11-BA42B2C6940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0127" y="1298713"/>
            <a:ext cx="3231788" cy="3476274"/>
          </a:xfr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F165CB6-687A-4B72-8AB3-66D7EDA661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80" y="4865279"/>
            <a:ext cx="4858328" cy="18288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9D573E7-C9CB-402F-A2A6-3B31BFEA3E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594" y="4865279"/>
            <a:ext cx="5444598" cy="182880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1F1569C-4ECB-465E-B30A-6C0B09612547}"/>
              </a:ext>
            </a:extLst>
          </p:cNvPr>
          <p:cNvCxnSpPr>
            <a:cxnSpLocks/>
          </p:cNvCxnSpPr>
          <p:nvPr/>
        </p:nvCxnSpPr>
        <p:spPr>
          <a:xfrm>
            <a:off x="6096000" y="823913"/>
            <a:ext cx="0" cy="58701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089966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7DB56-6BD1-49B9-B5FA-F86D1F484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80660"/>
          </a:xfrm>
        </p:spPr>
        <p:txBody>
          <a:bodyPr/>
          <a:lstStyle/>
          <a:p>
            <a:pPr algn="ctr"/>
            <a:r>
              <a:rPr lang="en-US" dirty="0"/>
              <a:t>Balanced 3-Ø Load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05F24-F15A-4183-83A2-4201253B4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3333" y="980661"/>
            <a:ext cx="4410691" cy="516835"/>
          </a:xfrm>
        </p:spPr>
        <p:txBody>
          <a:bodyPr>
            <a:normAutofit/>
          </a:bodyPr>
          <a:lstStyle/>
          <a:p>
            <a:pPr algn="ctr"/>
            <a:r>
              <a:rPr lang="en-US" sz="2800" b="0" dirty="0"/>
              <a:t>Y-connected Load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F2B4A4A-4B90-423B-9AAB-1C301592B18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335" y="1497496"/>
            <a:ext cx="4410691" cy="3515216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9EE783-B8D0-4E94-8B0D-71A9FADEAF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67976" y="980661"/>
            <a:ext cx="4472610" cy="516835"/>
          </a:xfrm>
        </p:spPr>
        <p:txBody>
          <a:bodyPr>
            <a:normAutofit/>
          </a:bodyPr>
          <a:lstStyle/>
          <a:p>
            <a:pPr algn="ctr"/>
            <a:r>
              <a:rPr lang="el-GR" sz="2800" b="0" dirty="0"/>
              <a:t>Δ</a:t>
            </a:r>
            <a:r>
              <a:rPr lang="en-US" sz="2800" b="0" dirty="0"/>
              <a:t>-connected Load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EBAB9834-6A32-44C4-B984-2EBEE493414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976" y="1497496"/>
            <a:ext cx="4472609" cy="2981739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9A2177C-8696-4BFF-9D6B-558824CC74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347" y="5065644"/>
            <a:ext cx="3894665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80553FC-5A45-4BAC-8A80-A1ECDA1DF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990" y="5065644"/>
            <a:ext cx="3959528" cy="457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87BB74D-3EBA-497F-9E32-F4F65BDEFA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040" y="5595396"/>
            <a:ext cx="1645920" cy="39729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6733FF1-319C-47EB-A16D-0990F9A959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143" y="5985648"/>
            <a:ext cx="1701714" cy="82296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2FECDFF-BC63-4FBE-878B-FB1B597B29C6}"/>
              </a:ext>
            </a:extLst>
          </p:cNvPr>
          <p:cNvCxnSpPr>
            <a:cxnSpLocks/>
            <a:endCxn id="2" idx="2"/>
          </p:cNvCxnSpPr>
          <p:nvPr/>
        </p:nvCxnSpPr>
        <p:spPr>
          <a:xfrm flipV="1">
            <a:off x="6096000" y="980661"/>
            <a:ext cx="0" cy="4439478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88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B3570-E8B8-465A-B014-5152264D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07164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FBA338-E9D1-4B89-B088-B27D39BF0D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07165"/>
            <a:ext cx="8230749" cy="41915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E95B2F-37D2-46F1-BECA-5FA544BFF2C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26323"/>
            <a:ext cx="9030960" cy="9716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EC0E59-F5E8-4BA2-80D9-A4A4DF5D93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98035"/>
            <a:ext cx="3201765" cy="5486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6831DB-C89A-4FC0-A60F-9C720DD608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146701"/>
            <a:ext cx="3891126" cy="548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9DD67A6-1DD1-4E40-81FF-32D3F6D7E7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795367"/>
            <a:ext cx="3807228" cy="5486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ED2AA78-97ED-4918-ACA0-23900A3510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483" y="3108960"/>
            <a:ext cx="3532291" cy="640080"/>
          </a:xfrm>
          <a:prstGeom prst="rect">
            <a:avLst/>
          </a:prstGeom>
        </p:spPr>
      </p:pic>
      <p:sp>
        <p:nvSpPr>
          <p:cNvPr id="16" name="Right Brace 15">
            <a:extLst>
              <a:ext uri="{FF2B5EF4-FFF2-40B4-BE49-F238E27FC236}">
                <a16:creationId xmlns:a16="http://schemas.microsoft.com/office/drawing/2014/main" id="{9B13B2B6-89C3-4155-971D-6B0035644B76}"/>
              </a:ext>
            </a:extLst>
          </p:cNvPr>
          <p:cNvSpPr/>
          <p:nvPr/>
        </p:nvSpPr>
        <p:spPr>
          <a:xfrm>
            <a:off x="4426226" y="2506014"/>
            <a:ext cx="1113958" cy="1845972"/>
          </a:xfrm>
          <a:prstGeom prst="righ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28AE560-EF14-4429-BD95-4EF558C2C750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850771"/>
            <a:ext cx="11041016" cy="86689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4CB3A75-CF19-441F-82D5-C079DBB5C4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22341"/>
            <a:ext cx="2485018" cy="64008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13A4A3E-DABF-4C4D-B28E-E5E7BEC8003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194" y="5822341"/>
            <a:ext cx="2676899" cy="63826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494FE8D-C00F-4B7A-BD6C-7B9598B9B3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050" y="2437078"/>
            <a:ext cx="2313799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58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CE824-5091-4911-84FF-3658C3CE0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07164"/>
          </a:xfrm>
        </p:spPr>
        <p:txBody>
          <a:bodyPr/>
          <a:lstStyle/>
          <a:p>
            <a:pPr algn="ctr"/>
            <a:r>
              <a:rPr lang="en-US" dirty="0"/>
              <a:t>Balanced Y-Y Connection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E7FA3D-9B8E-4D13-8897-52AF655F13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96" y="1007165"/>
            <a:ext cx="5210442" cy="400542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A2E918-FE3D-44B5-986C-96F5EAEDBFE4}"/>
              </a:ext>
            </a:extLst>
          </p:cNvPr>
          <p:cNvSpPr txBox="1"/>
          <p:nvPr/>
        </p:nvSpPr>
        <p:spPr>
          <a:xfrm>
            <a:off x="5811199" y="1007165"/>
            <a:ext cx="60711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Assuming the positive sequence,</a:t>
            </a:r>
            <a:br>
              <a:rPr lang="en-US" sz="2400" dirty="0"/>
            </a:br>
            <a:r>
              <a:rPr lang="en-US" sz="2400" dirty="0"/>
              <a:t>the </a:t>
            </a:r>
            <a:r>
              <a:rPr lang="en-US" sz="2400" i="1" dirty="0">
                <a:solidFill>
                  <a:srgbClr val="00B050"/>
                </a:solidFill>
              </a:rPr>
              <a:t>phase</a:t>
            </a:r>
            <a:r>
              <a:rPr lang="en-US" sz="2400" dirty="0"/>
              <a:t> voltages (or </a:t>
            </a:r>
            <a:r>
              <a:rPr lang="en-US" sz="2400" i="1" dirty="0">
                <a:solidFill>
                  <a:srgbClr val="00B050"/>
                </a:solidFill>
              </a:rPr>
              <a:t>line-to-neutral</a:t>
            </a:r>
            <a:r>
              <a:rPr lang="en-US" sz="2400" dirty="0"/>
              <a:t> voltages):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B1D8EC-E2E6-4367-9BAA-6878E1AF23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199" y="1784669"/>
            <a:ext cx="5839099" cy="10972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6B12140-9A72-46D6-8237-2A8B33F61030}"/>
              </a:ext>
            </a:extLst>
          </p:cNvPr>
          <p:cNvSpPr txBox="1"/>
          <p:nvPr/>
        </p:nvSpPr>
        <p:spPr>
          <a:xfrm>
            <a:off x="5811199" y="2860866"/>
            <a:ext cx="63808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The </a:t>
            </a:r>
            <a:r>
              <a:rPr lang="en-US" sz="2400" i="1" dirty="0">
                <a:solidFill>
                  <a:srgbClr val="FF0000"/>
                </a:solidFill>
              </a:rPr>
              <a:t>line-to-line</a:t>
            </a:r>
            <a:r>
              <a:rPr lang="en-US" sz="2400" dirty="0"/>
              <a:t> voltages or simply </a:t>
            </a:r>
            <a:r>
              <a:rPr lang="en-US" sz="2400" i="1" dirty="0">
                <a:solidFill>
                  <a:srgbClr val="FF0000"/>
                </a:solidFill>
              </a:rPr>
              <a:t>line</a:t>
            </a:r>
            <a:r>
              <a:rPr lang="en-US" sz="2400" dirty="0"/>
              <a:t> voltages: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49A56E0-5D8E-43DA-8988-95CA433921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199" y="3264795"/>
            <a:ext cx="3226527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04A6B9B-C2D2-4890-82CE-062ECAA3F5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630" y="3753435"/>
            <a:ext cx="2490717" cy="457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7E21D73-2CD4-4974-B27C-FD2F62004A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630" y="4237139"/>
            <a:ext cx="4284948" cy="5486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D25A846-BB0B-40DA-B5AA-01C9674810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630" y="4796975"/>
            <a:ext cx="2560321" cy="6400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D337D8F-227C-471B-A0B5-01F6259E22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751" y="5429016"/>
            <a:ext cx="6359945" cy="64008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8F729ED-BFDA-467A-AD25-DF7777F701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751" y="6084700"/>
            <a:ext cx="6773594" cy="64008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7BEB49F-5A92-481B-8FDD-D9A387D3C7BD}"/>
              </a:ext>
            </a:extLst>
          </p:cNvPr>
          <p:cNvCxnSpPr>
            <a:cxnSpLocks/>
          </p:cNvCxnSpPr>
          <p:nvPr/>
        </p:nvCxnSpPr>
        <p:spPr>
          <a:xfrm>
            <a:off x="5579168" y="1007165"/>
            <a:ext cx="0" cy="40054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C62A164E-F5B5-4802-913F-B1831821DF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473" y="5052343"/>
            <a:ext cx="3037060" cy="179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03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F8F96AB-3D3E-47BB-9F5A-0505D4E58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533" y="283577"/>
            <a:ext cx="5433391" cy="4150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6DCA90-1FFC-4329-B267-C81A4517A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18E7FF-9E2B-4DAE-A23A-55B77A76F0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681037"/>
            <a:ext cx="2704159" cy="73152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4DF20D-498D-45E3-BB04-6ECFD22A50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412557"/>
            <a:ext cx="6383956" cy="640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80FD3A-947D-4192-8285-DC7DA6572C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2093593"/>
            <a:ext cx="6400800" cy="5650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14961C7-B101-4372-B40D-50F921ED9F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2951434"/>
            <a:ext cx="1700366" cy="10972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5DD7D6A-D92B-4BE1-954A-9CA29178C6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4094365"/>
            <a:ext cx="1717118" cy="10972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3B0CBA3-70CD-4EBF-A906-DFDB10B318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901" y="4002925"/>
            <a:ext cx="2582392" cy="11887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2C2764D-58EE-4455-8E35-38F7968C8A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371" y="4434332"/>
            <a:ext cx="2210697" cy="5486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F949BD0-A2A5-433B-8396-876FD306F3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5322841"/>
            <a:ext cx="1731645" cy="109728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C30BEFF-CB06-47CD-9A61-7A5CBDC418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35" y="5231401"/>
            <a:ext cx="2585258" cy="118872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9A872D1-C956-4790-A22E-2F566A9380D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482" y="5661406"/>
            <a:ext cx="2251881" cy="5486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C4F4225-7F51-4ED3-97E6-19E0BB3920E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436" y="5110193"/>
            <a:ext cx="3742512" cy="548640"/>
          </a:xfrm>
          <a:prstGeom prst="rect">
            <a:avLst/>
          </a:prstGeom>
        </p:spPr>
      </p:pic>
      <p:sp>
        <p:nvSpPr>
          <p:cNvPr id="28" name="Right Brace 27">
            <a:extLst>
              <a:ext uri="{FF2B5EF4-FFF2-40B4-BE49-F238E27FC236}">
                <a16:creationId xmlns:a16="http://schemas.microsoft.com/office/drawing/2014/main" id="{7FDEB9EC-5A1A-46DF-A5E5-C29B199C0A46}"/>
              </a:ext>
            </a:extLst>
          </p:cNvPr>
          <p:cNvSpPr/>
          <p:nvPr/>
        </p:nvSpPr>
        <p:spPr>
          <a:xfrm>
            <a:off x="7103165" y="2951434"/>
            <a:ext cx="1242294" cy="3468687"/>
          </a:xfrm>
          <a:prstGeom prst="rightBrace">
            <a:avLst>
              <a:gd name="adj1" fmla="val 9776"/>
              <a:gd name="adj2" fmla="val 69103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36683BB-9FDA-4E51-9FA1-9F3649BBBAEF}"/>
              </a:ext>
            </a:extLst>
          </p:cNvPr>
          <p:cNvSpPr txBox="1"/>
          <p:nvPr/>
        </p:nvSpPr>
        <p:spPr>
          <a:xfrm rot="16200000">
            <a:off x="-1349903" y="4393390"/>
            <a:ext cx="34686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u="sng" dirty="0"/>
              <a:t>The </a:t>
            </a:r>
            <a:r>
              <a:rPr lang="en-US" sz="3200" i="1" u="sng" dirty="0">
                <a:solidFill>
                  <a:srgbClr val="FF0000"/>
                </a:solidFill>
              </a:rPr>
              <a:t>Line</a:t>
            </a:r>
            <a:r>
              <a:rPr lang="en-US" sz="3200" u="sng" dirty="0"/>
              <a:t> Currents</a:t>
            </a:r>
          </a:p>
        </p:txBody>
      </p:sp>
    </p:spTree>
    <p:extLst>
      <p:ext uri="{BB962C8B-B14F-4D97-AF65-F5344CB8AC3E}">
        <p14:creationId xmlns:p14="http://schemas.microsoft.com/office/powerpoint/2010/main" val="90682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49281-548A-41F0-9C43-AC9EEC96E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F8C77E-B40A-451C-9ECD-75F2C17408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668594" cy="4572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53240C-5379-4AE4-BFF7-9057AD0DA2E3}"/>
              </a:ext>
            </a:extLst>
          </p:cNvPr>
          <p:cNvSpPr txBox="1"/>
          <p:nvPr/>
        </p:nvSpPr>
        <p:spPr>
          <a:xfrm>
            <a:off x="838200" y="1138237"/>
            <a:ext cx="1051559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800" dirty="0"/>
              <a:t>Thus, voltage across the neutral wire is zero. The neutral line can thus be removed without affecting the system.</a:t>
            </a:r>
          </a:p>
          <a:p>
            <a:pPr algn="just"/>
            <a:r>
              <a:rPr lang="en-US" sz="2800" dirty="0"/>
              <a:t>In Y-Y system, the </a:t>
            </a:r>
            <a:r>
              <a:rPr lang="en-US" sz="2800" i="1" dirty="0">
                <a:solidFill>
                  <a:srgbClr val="FF0000"/>
                </a:solidFill>
              </a:rPr>
              <a:t>line</a:t>
            </a:r>
            <a:r>
              <a:rPr lang="en-US" sz="2800" dirty="0"/>
              <a:t> current is the same as the </a:t>
            </a:r>
            <a:r>
              <a:rPr lang="en-US" sz="2800" i="1" dirty="0">
                <a:solidFill>
                  <a:srgbClr val="00B050"/>
                </a:solidFill>
              </a:rPr>
              <a:t>phase</a:t>
            </a:r>
            <a:r>
              <a:rPr lang="en-US" sz="2800" dirty="0"/>
              <a:t> current.</a:t>
            </a: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6713A280-A10A-44F0-BD1C-0AB1E95BA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39" y="2523232"/>
            <a:ext cx="4528070" cy="34808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2582367-7847-4ADB-9EB0-C9BE703267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783" y="2821947"/>
            <a:ext cx="4700016" cy="2286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0080F2-A5F9-487F-88BB-028D0EF08B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292" y="5234386"/>
            <a:ext cx="1748998" cy="1097280"/>
          </a:xfrm>
          <a:prstGeom prst="rect">
            <a:avLst/>
          </a:prstGeom>
          <a:ln w="38100">
            <a:solidFill>
              <a:schemeClr val="accent6"/>
            </a:solidFill>
            <a:prstDash val="dash"/>
          </a:ln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1605B592-C9EE-481F-9342-DB7A603C1CCC}"/>
              </a:ext>
            </a:extLst>
          </p:cNvPr>
          <p:cNvSpPr/>
          <p:nvPr/>
        </p:nvSpPr>
        <p:spPr>
          <a:xfrm>
            <a:off x="4625009" y="3053757"/>
            <a:ext cx="1868555" cy="19133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76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C1481-377A-40D1-B1D4-B651081E5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74642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29C9FA-12F0-4F17-A586-E55C1C8229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74643"/>
            <a:ext cx="8773749" cy="42868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697876-48E8-427B-B960-EF20334B10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03329"/>
            <a:ext cx="6282285" cy="34542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651A32-A736-4B64-8FC0-FE8CF20552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062" y="1419285"/>
            <a:ext cx="4846320" cy="4464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792084-3CC7-43D2-A135-C896B90EC9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644" y="1977040"/>
            <a:ext cx="2917160" cy="548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2E15AC1-0DA2-45BC-B244-C115DB1391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062" y="2636978"/>
            <a:ext cx="1893146" cy="11887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B8888CB-BF20-4396-A88D-CFA252F5A7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1039" y="2583970"/>
            <a:ext cx="2808710" cy="12801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05C5817-A18A-428E-A196-F79125F50F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888" y="3946875"/>
            <a:ext cx="3383280" cy="59705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4D996F9-36F3-4E57-A7A5-A33CDE250188}"/>
              </a:ext>
            </a:extLst>
          </p:cNvPr>
          <p:cNvSpPr txBox="1"/>
          <p:nvPr/>
        </p:nvSpPr>
        <p:spPr>
          <a:xfrm>
            <a:off x="838200" y="4775909"/>
            <a:ext cx="1123718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Since the source voltages are in </a:t>
            </a:r>
            <a:r>
              <a:rPr lang="en-US" sz="2200" dirty="0">
                <a:solidFill>
                  <a:srgbClr val="00B0F0"/>
                </a:solidFill>
              </a:rPr>
              <a:t>positive</a:t>
            </a:r>
            <a:r>
              <a:rPr lang="en-US" sz="2200" dirty="0"/>
              <a:t> sequence, the </a:t>
            </a:r>
            <a:r>
              <a:rPr lang="en-US" sz="2200" i="1" dirty="0">
                <a:solidFill>
                  <a:srgbClr val="FF0000"/>
                </a:solidFill>
              </a:rPr>
              <a:t>line</a:t>
            </a:r>
            <a:r>
              <a:rPr lang="en-US" sz="2200" dirty="0"/>
              <a:t> currents are also in </a:t>
            </a:r>
            <a:r>
              <a:rPr lang="en-US" sz="2200" dirty="0">
                <a:solidFill>
                  <a:srgbClr val="00B0F0"/>
                </a:solidFill>
              </a:rPr>
              <a:t>positive</a:t>
            </a:r>
            <a:r>
              <a:rPr lang="en-US" sz="2200" dirty="0"/>
              <a:t> sequence.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176D0F2-2026-47EF-821A-AD080ECCDB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225174"/>
            <a:ext cx="3277520" cy="64008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AA6AC25-1272-4C23-82EA-3D6DDBAE97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044" y="5225174"/>
            <a:ext cx="4237491" cy="6400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38D8275-8264-4F79-8423-4347B665CA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928156"/>
            <a:ext cx="3394855" cy="64008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1CDDAA2-573B-4035-8E66-416558D66C8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044" y="5928156"/>
            <a:ext cx="4117056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76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03EB4-C6C0-46B9-9820-F64A0C635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B8DF03-F1D8-4BCD-99FC-7FC64E81BF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8"/>
            <a:ext cx="9803296" cy="248664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490420-A187-48AD-BC28-85CDA13388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19" y="3407832"/>
            <a:ext cx="1204332" cy="548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AD330D-B841-4BE6-BBB9-4B5B827D8D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459" y="3200816"/>
            <a:ext cx="2722098" cy="8229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909DDF-9224-4BE7-B0E0-76BA4ECDCF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165" y="3187564"/>
            <a:ext cx="5715798" cy="7811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0977E8C-CD7E-441C-918B-F172D2D244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173" y="4023775"/>
            <a:ext cx="3566160" cy="5094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E29B48A-8316-454B-9EEB-EBA63D45AD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319" y="4533227"/>
            <a:ext cx="1380414" cy="6400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71382F9-7873-4483-BF22-9B4FD78EA2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239" y="4588279"/>
            <a:ext cx="3260408" cy="6400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1CFD49A-99BA-4F64-B066-CB0EAFA504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319" y="5264082"/>
            <a:ext cx="1405053" cy="6400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2BCCEB3-5613-4F9B-AB8F-E200A2AC9ED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239" y="5337345"/>
            <a:ext cx="3654653" cy="64008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1E93F74-0F84-4578-9917-ABA7D01B197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19133"/>
            <a:ext cx="51261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74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68A45-AE2C-4F65-9152-33070D049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C8AF28-0CD9-4C13-AFE8-B784559218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87053"/>
            <a:ext cx="545691" cy="457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56FABF-8FAC-4F3C-A0D6-A503C4619E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525" y="681037"/>
            <a:ext cx="1352739" cy="6096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042E73-7BA3-489A-8377-4024BD8CD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416" y="681037"/>
            <a:ext cx="8935697" cy="5906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76043D-2B9A-47E1-BCEE-1484FA4EAA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215" y="1362073"/>
            <a:ext cx="3617595" cy="548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8A48DAE-6AD2-4461-94E5-CB56022F6A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525" y="2001117"/>
            <a:ext cx="2429214" cy="15337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70C7EE9-0460-40E1-AA5B-7035346C31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158" y="1965960"/>
            <a:ext cx="3473699" cy="14630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8B044C5-0796-496B-A115-22E1D3A858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654" y="3670815"/>
            <a:ext cx="415904" cy="2743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26C54A8-EB83-4464-886F-C40E2B038B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099" y="3520529"/>
            <a:ext cx="4010585" cy="79068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DBAAA4D-EA75-480F-9C66-4BF524824B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525" y="4553029"/>
            <a:ext cx="3745737" cy="73152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9A7F140-5C90-481D-B463-D927886E1E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507" y="4702117"/>
            <a:ext cx="415904" cy="2743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1F7F9EF-F82A-4EFC-91EF-ED02C23329F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68" y="4559353"/>
            <a:ext cx="4648849" cy="78115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24891EA-0D2C-44AE-9B8D-8FD31FB1CF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525" y="5445443"/>
            <a:ext cx="3879834" cy="73152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F9B3AA6-D776-4CB2-92F2-C226B98ED6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096" y="5581329"/>
            <a:ext cx="415904" cy="27432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EBFF05E-C4FB-4E1A-AE49-0A90943C050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791" y="5445443"/>
            <a:ext cx="4124901" cy="77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19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72FB0C-228B-4211-88A2-D2D656178D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8" y="874642"/>
            <a:ext cx="6188305" cy="384048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8ABE70-625F-4667-8C88-0510380E9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74642"/>
          </a:xfrm>
        </p:spPr>
        <p:txBody>
          <a:bodyPr/>
          <a:lstStyle/>
          <a:p>
            <a:pPr algn="ctr"/>
            <a:r>
              <a:rPr lang="en-US" dirty="0"/>
              <a:t>Balanced Y-</a:t>
            </a:r>
            <a:r>
              <a:rPr lang="el-GR" dirty="0"/>
              <a:t>Δ</a:t>
            </a:r>
            <a:r>
              <a:rPr lang="en-US" dirty="0"/>
              <a:t> Connection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EB2B21-9B41-4623-97C9-C3B6AB5E7BBE}"/>
              </a:ext>
            </a:extLst>
          </p:cNvPr>
          <p:cNvSpPr txBox="1"/>
          <p:nvPr/>
        </p:nvSpPr>
        <p:spPr>
          <a:xfrm>
            <a:off x="6281587" y="874643"/>
            <a:ext cx="53303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Assuming the positive sequence, the </a:t>
            </a:r>
            <a:r>
              <a:rPr lang="en-US" sz="2800" i="1" dirty="0">
                <a:solidFill>
                  <a:srgbClr val="00B050"/>
                </a:solidFill>
              </a:rPr>
              <a:t>phase</a:t>
            </a:r>
            <a:r>
              <a:rPr lang="en-US" sz="2800" dirty="0"/>
              <a:t> voltages are: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7ECE6D-7CD6-4DFA-8E78-B1B68A5388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351" y="1749285"/>
            <a:ext cx="5749965" cy="9820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910EEE1-3CA4-43A5-AF67-6E3C068BA483}"/>
              </a:ext>
            </a:extLst>
          </p:cNvPr>
          <p:cNvSpPr txBox="1"/>
          <p:nvPr/>
        </p:nvSpPr>
        <p:spPr>
          <a:xfrm>
            <a:off x="6387546" y="2754325"/>
            <a:ext cx="36310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The </a:t>
            </a:r>
            <a:r>
              <a:rPr lang="en-US" sz="2800" i="1" dirty="0">
                <a:solidFill>
                  <a:srgbClr val="FF0000"/>
                </a:solidFill>
              </a:rPr>
              <a:t>line</a:t>
            </a:r>
            <a:r>
              <a:rPr lang="en-US" sz="2800" dirty="0"/>
              <a:t> voltages are: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FAE647-C6DE-47EA-83C3-AE53DDB84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546" y="3213692"/>
            <a:ext cx="4646817" cy="6400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6A399F0-78DA-4038-A6DE-1A44F33ED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546" y="3928021"/>
            <a:ext cx="5224440" cy="6400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1C23076-98A5-4640-81F3-6CEA4412D1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7546" y="4634888"/>
            <a:ext cx="5432033" cy="63850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636C391-578B-4051-ACD4-6B36F4438CB0}"/>
              </a:ext>
            </a:extLst>
          </p:cNvPr>
          <p:cNvSpPr txBox="1"/>
          <p:nvPr/>
        </p:nvSpPr>
        <p:spPr>
          <a:xfrm>
            <a:off x="530094" y="5151754"/>
            <a:ext cx="36310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The </a:t>
            </a:r>
            <a:r>
              <a:rPr lang="en-US" sz="2800" i="1" dirty="0">
                <a:solidFill>
                  <a:srgbClr val="00B050"/>
                </a:solidFill>
              </a:rPr>
              <a:t>phase</a:t>
            </a:r>
            <a:r>
              <a:rPr lang="en-US" sz="2800" dirty="0"/>
              <a:t> currents are: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377C7A8-B660-459D-B69C-054E8140CC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495" y="5595462"/>
            <a:ext cx="8150028" cy="1097280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C440856-AFC8-450C-95CA-9DFAF9F1F754}"/>
              </a:ext>
            </a:extLst>
          </p:cNvPr>
          <p:cNvCxnSpPr/>
          <p:nvPr/>
        </p:nvCxnSpPr>
        <p:spPr>
          <a:xfrm flipV="1">
            <a:off x="6255083" y="967409"/>
            <a:ext cx="0" cy="410483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494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9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FDC2F-0164-4A6E-8167-540451096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3BD2E046-33DB-4B90-BC55-3A155E26E1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2" y="2945738"/>
            <a:ext cx="6247077" cy="387695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ECCE73-B0B1-4C5D-BF27-626E579A47C8}"/>
              </a:ext>
            </a:extLst>
          </p:cNvPr>
          <p:cNvSpPr txBox="1"/>
          <p:nvPr/>
        </p:nvSpPr>
        <p:spPr>
          <a:xfrm>
            <a:off x="838200" y="681037"/>
            <a:ext cx="32799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The </a:t>
            </a:r>
            <a:r>
              <a:rPr lang="en-US" sz="2800" i="1" dirty="0">
                <a:solidFill>
                  <a:srgbClr val="FF0000"/>
                </a:solidFill>
              </a:rPr>
              <a:t>line</a:t>
            </a:r>
            <a:r>
              <a:rPr lang="en-US" sz="2800" dirty="0"/>
              <a:t> currents are: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B1B9F3-AEE7-4A3B-B632-CC83748A5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04257"/>
            <a:ext cx="3311437" cy="5486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A76B2D-4B47-43B7-AFFB-471FBB7CFE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96640"/>
            <a:ext cx="3509229" cy="5486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C4EA412-E139-44A5-BF04-467535428B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96374"/>
            <a:ext cx="3587262" cy="5486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AE83527-DE79-4EE2-A84E-F11A94F42A7F}"/>
                  </a:ext>
                </a:extLst>
              </p:cNvPr>
              <p:cNvSpPr txBox="1"/>
              <p:nvPr/>
            </p:nvSpPr>
            <p:spPr>
              <a:xfrm>
                <a:off x="4207947" y="1198899"/>
                <a:ext cx="417018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0" smtClean="0"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0" smtClean="0"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∠−240°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AE83527-DE79-4EE2-A84E-F11A94F42A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7947" y="1198899"/>
                <a:ext cx="4170181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5EB34C09-1D4B-4EA4-8570-49E9BE098A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128" y="1224800"/>
            <a:ext cx="3089083" cy="64008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D8A7C2A-200A-404A-8272-6AD8E5704A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632" y="2070960"/>
            <a:ext cx="5176329" cy="470944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CD29199-7C7E-42B8-B652-1DA25CED1C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605" y="1786831"/>
            <a:ext cx="2432303" cy="64008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84DD57A-DF2C-471F-92B6-495620F89F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605" y="2422518"/>
            <a:ext cx="2508818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98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90AD2-AC07-48BF-837E-26CF926E9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917AA6-F6F0-4F90-9D87-CA5B1D0650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2838846" cy="85737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23878B-5EEA-48C2-AAB2-12844B5054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14481"/>
            <a:ext cx="4492919" cy="548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2DB3DD-13F8-42B6-8FDC-7394DA68B6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39195"/>
            <a:ext cx="5323294" cy="5486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C32F799-6A71-4026-AC2B-12881B18BC5B}"/>
              </a:ext>
            </a:extLst>
          </p:cNvPr>
          <p:cNvSpPr txBox="1"/>
          <p:nvPr/>
        </p:nvSpPr>
        <p:spPr>
          <a:xfrm>
            <a:off x="145776" y="3004954"/>
            <a:ext cx="816333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Alternatively, </a:t>
            </a:r>
            <a:r>
              <a:rPr lang="en-US" sz="2800" dirty="0"/>
              <a:t>we can transform Y-</a:t>
            </a:r>
            <a:r>
              <a:rPr lang="el-GR" sz="2800" dirty="0"/>
              <a:t>Δ</a:t>
            </a:r>
            <a:r>
              <a:rPr lang="en-US" sz="2800" dirty="0"/>
              <a:t> system to a Y-Y system.</a:t>
            </a:r>
          </a:p>
          <a:p>
            <a:r>
              <a:rPr lang="en-US" sz="2800" dirty="0"/>
              <a:t>Then solve the </a:t>
            </a:r>
            <a:r>
              <a:rPr lang="en-US" sz="2800" i="1" dirty="0">
                <a:solidFill>
                  <a:srgbClr val="FF0000"/>
                </a:solidFill>
              </a:rPr>
              <a:t>line</a:t>
            </a:r>
            <a:r>
              <a:rPr lang="en-US" sz="2800" dirty="0"/>
              <a:t> current using 1-Ø equivalent circuit.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67516F4-F672-469C-9625-C3097F19BD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58" y="3998817"/>
            <a:ext cx="5232713" cy="19331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5BB0753-568D-4DDB-BABE-4DF099459977}"/>
              </a:ext>
            </a:extLst>
          </p:cNvPr>
          <p:cNvSpPr txBox="1"/>
          <p:nvPr/>
        </p:nvSpPr>
        <p:spPr>
          <a:xfrm>
            <a:off x="5976730" y="3906053"/>
            <a:ext cx="61887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Then the </a:t>
            </a:r>
            <a:r>
              <a:rPr lang="en-US" sz="2800" i="1" dirty="0">
                <a:solidFill>
                  <a:srgbClr val="00B050"/>
                </a:solidFill>
              </a:rPr>
              <a:t>phase</a:t>
            </a:r>
            <a:r>
              <a:rPr lang="en-US" sz="2800" dirty="0"/>
              <a:t> currents are solved using: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B706E14-EB37-4682-B641-3FFB8E0722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844" y="4389517"/>
            <a:ext cx="4182388" cy="7315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A4A0421-58F8-40CB-9F10-D8E451B8F3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844" y="5146372"/>
            <a:ext cx="4219000" cy="73152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023219F-EAF9-454D-86D9-C349ED32EB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844" y="5917648"/>
            <a:ext cx="4201989" cy="73152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50E1A1B-26C2-4753-BC88-CEB04F266E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097" y="77645"/>
            <a:ext cx="3953708" cy="359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71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9C2CC-55AF-4387-BC97-D82D2073D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74642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3A3E04-BD20-4992-8479-A1C0F3C729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74643"/>
            <a:ext cx="10515600" cy="125315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F6CA28-BE09-47BD-BE87-5B3D842EE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16907"/>
            <a:ext cx="4353533" cy="4477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FD9A6C-9A0A-48BF-A4D5-3132CA0BA2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36920"/>
            <a:ext cx="1968649" cy="10972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13E466-2E53-4B60-80FF-48135CD41D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966" y="3278718"/>
            <a:ext cx="2980268" cy="1371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4BE1D8-DB46-43CF-9F41-65A0566533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768" y="3701487"/>
            <a:ext cx="3919394" cy="6400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7B623E2-B08E-45E3-A69A-623DFC541D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748934"/>
            <a:ext cx="3229426" cy="6573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57897BB-2726-4045-9F2F-7927AB4D6B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106" y="4756386"/>
            <a:ext cx="4486901" cy="6763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3F2A9C3-7B5E-426F-988F-E641C2CD53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67369"/>
            <a:ext cx="3191320" cy="65731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9375597-B1A9-40F5-82F8-B255282CB7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106" y="5481890"/>
            <a:ext cx="4077269" cy="66684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C52966A-512B-4FB7-9652-835EDC9CA8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62074"/>
            <a:ext cx="6427849" cy="6400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D54474B-AC2C-4816-97E7-5CCD6F2E94F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850" y="2814892"/>
            <a:ext cx="2868327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27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7963D-16C8-4ADD-9FD2-1B59F35A5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422C5EA-09E8-46C0-BAE8-7F640284D20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3658097" cy="170435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The </a:t>
                </a:r>
                <a:r>
                  <a:rPr lang="en-US" i="1" dirty="0">
                    <a:solidFill>
                      <a:srgbClr val="00B050"/>
                    </a:solidFill>
                  </a:rPr>
                  <a:t>phase</a:t>
                </a:r>
                <a:r>
                  <a:rPr lang="en-US" dirty="0"/>
                  <a:t> currents are: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0" smtClean="0"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1" i="0" smtClean="0">
                                  <a:latin typeface="Cambria Math" panose="02040503050406030204" pitchFamily="18" charset="0"/>
                                </a:rPr>
                                <m:t>𝐈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∠−30°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422C5EA-09E8-46C0-BAE8-7F640284D2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3658097" cy="1704354"/>
              </a:xfrm>
              <a:blipFill>
                <a:blip r:embed="rId2"/>
                <a:stretch>
                  <a:fillRect l="-3500" t="-6093" r="-1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0478050-43A4-4F07-97FF-59A094F11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297" y="1307989"/>
            <a:ext cx="4156364" cy="7315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D04C0F-8D96-456C-8C10-9E895B4C9F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34907"/>
            <a:ext cx="4219000" cy="7315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E4441A-61A8-461A-969D-815C6A9EE4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07741"/>
            <a:ext cx="4201989" cy="7315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D39B6B-CD42-4890-A7B8-5E7FADE88D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977" y="2358887"/>
            <a:ext cx="4841185" cy="7315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458680-B50B-4E84-A605-D4BD7B5E16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977" y="3307741"/>
            <a:ext cx="4380903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56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E8D94-2E49-4608-A0F5-4099AF0D1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73425"/>
          </a:xfrm>
        </p:spPr>
        <p:txBody>
          <a:bodyPr/>
          <a:lstStyle/>
          <a:p>
            <a:pPr algn="ctr"/>
            <a:r>
              <a:rPr lang="en-US" dirty="0"/>
              <a:t>Balanced </a:t>
            </a:r>
            <a:r>
              <a:rPr lang="el-GR" dirty="0"/>
              <a:t>Δ</a:t>
            </a:r>
            <a:r>
              <a:rPr lang="en-US" dirty="0"/>
              <a:t>-</a:t>
            </a:r>
            <a:r>
              <a:rPr lang="el-GR" dirty="0"/>
              <a:t>Δ</a:t>
            </a:r>
            <a:r>
              <a:rPr lang="en-US" dirty="0"/>
              <a:t> Connection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1021AA-255F-4DE8-9859-3E912804F1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92" y="1073426"/>
            <a:ext cx="6731866" cy="3127513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9359E0-5E8B-49E0-B533-D504623CF264}"/>
              </a:ext>
            </a:extLst>
          </p:cNvPr>
          <p:cNvSpPr txBox="1"/>
          <p:nvPr/>
        </p:nvSpPr>
        <p:spPr>
          <a:xfrm>
            <a:off x="7328452" y="1073426"/>
            <a:ext cx="46786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Assuming a positive sequence, the </a:t>
            </a:r>
            <a:r>
              <a:rPr lang="en-US" sz="2800" i="1" dirty="0">
                <a:solidFill>
                  <a:srgbClr val="00B050"/>
                </a:solidFill>
              </a:rPr>
              <a:t>phase</a:t>
            </a:r>
            <a:r>
              <a:rPr lang="en-US" sz="2800" dirty="0"/>
              <a:t> voltages are: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43C600-5F43-44AA-8E76-C631C98AEA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452" y="2027533"/>
            <a:ext cx="4792534" cy="8229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8894B84-7FEF-4561-B364-B785FD19ADAD}"/>
              </a:ext>
            </a:extLst>
          </p:cNvPr>
          <p:cNvSpPr txBox="1"/>
          <p:nvPr/>
        </p:nvSpPr>
        <p:spPr>
          <a:xfrm>
            <a:off x="7328452" y="2905780"/>
            <a:ext cx="46786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i="1" dirty="0">
                <a:solidFill>
                  <a:srgbClr val="FF0000"/>
                </a:solidFill>
              </a:rPr>
              <a:t>Line</a:t>
            </a:r>
            <a:r>
              <a:rPr lang="en-US" sz="2800" dirty="0"/>
              <a:t> voltages = </a:t>
            </a:r>
            <a:r>
              <a:rPr lang="en-US" sz="2800" i="1" dirty="0">
                <a:solidFill>
                  <a:srgbClr val="00B050"/>
                </a:solidFill>
              </a:rPr>
              <a:t>Phase</a:t>
            </a:r>
            <a:r>
              <a:rPr lang="en-US" sz="2800" dirty="0"/>
              <a:t> voltages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E886FDB-E54A-45D6-AD66-8A07A90A72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418" y="3484286"/>
            <a:ext cx="4846320" cy="28390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7D1DABE-C6E9-4E50-988B-F3D9521867A4}"/>
              </a:ext>
            </a:extLst>
          </p:cNvPr>
          <p:cNvSpPr txBox="1"/>
          <p:nvPr/>
        </p:nvSpPr>
        <p:spPr>
          <a:xfrm>
            <a:off x="331305" y="4260627"/>
            <a:ext cx="36443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The </a:t>
            </a:r>
            <a:r>
              <a:rPr lang="en-US" sz="2800" i="1" dirty="0">
                <a:solidFill>
                  <a:srgbClr val="00B050"/>
                </a:solidFill>
              </a:rPr>
              <a:t>phase</a:t>
            </a:r>
            <a:r>
              <a:rPr lang="en-US" sz="2800" dirty="0"/>
              <a:t> currents are: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1EC777A-B923-4C78-8E47-39902B66D1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19" y="4757342"/>
            <a:ext cx="5905499" cy="18288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77FFD4A-4DBE-4D9C-9067-4DB48FEEF4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419" y="4536190"/>
            <a:ext cx="2719136" cy="4572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58A5F92-3079-4C25-802E-FC5CC912B97D}"/>
              </a:ext>
            </a:extLst>
          </p:cNvPr>
          <p:cNvSpPr txBox="1"/>
          <p:nvPr/>
        </p:nvSpPr>
        <p:spPr>
          <a:xfrm>
            <a:off x="7324419" y="4061844"/>
            <a:ext cx="3352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The </a:t>
            </a:r>
            <a:r>
              <a:rPr lang="en-US" sz="2800" i="1" dirty="0">
                <a:solidFill>
                  <a:srgbClr val="FF0000"/>
                </a:solidFill>
              </a:rPr>
              <a:t>line</a:t>
            </a:r>
            <a:r>
              <a:rPr lang="en-US" sz="2800" dirty="0"/>
              <a:t> currents are: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2C34252-20E0-4A5A-879D-88125E0EF7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279" y="5010772"/>
            <a:ext cx="3062749" cy="64008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E590D8B-0FE5-401B-9714-FF591E6030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042" y="5641381"/>
            <a:ext cx="2647889" cy="1188720"/>
          </a:xfrm>
          <a:prstGeom prst="rect">
            <a:avLst/>
          </a:prstGeom>
        </p:spPr>
      </p:pic>
      <p:sp>
        <p:nvSpPr>
          <p:cNvPr id="32" name="Half Frame 31">
            <a:extLst>
              <a:ext uri="{FF2B5EF4-FFF2-40B4-BE49-F238E27FC236}">
                <a16:creationId xmlns:a16="http://schemas.microsoft.com/office/drawing/2014/main" id="{46F46DBB-F417-43A6-80BD-88882C27CF00}"/>
              </a:ext>
            </a:extLst>
          </p:cNvPr>
          <p:cNvSpPr/>
          <p:nvPr/>
        </p:nvSpPr>
        <p:spPr>
          <a:xfrm rot="16200000">
            <a:off x="8183770" y="184168"/>
            <a:ext cx="2800360" cy="4846320"/>
          </a:xfrm>
          <a:prstGeom prst="halfFrame">
            <a:avLst>
              <a:gd name="adj1" fmla="val 3132"/>
              <a:gd name="adj2" fmla="val 246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60692DB-F41A-4E38-BE1C-E4C363376B43}"/>
              </a:ext>
            </a:extLst>
          </p:cNvPr>
          <p:cNvCxnSpPr/>
          <p:nvPr/>
        </p:nvCxnSpPr>
        <p:spPr>
          <a:xfrm>
            <a:off x="6983018" y="4260627"/>
            <a:ext cx="0" cy="232551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08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5" grpId="0"/>
      <p:bldP spid="23" grpId="0"/>
      <p:bldP spid="32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342FB-B498-488F-9471-867E70A3E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9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1FD142-2C9C-49EE-84B6-3E90AE3733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14400"/>
            <a:ext cx="9936646" cy="155448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68ED5E-7016-4545-940C-AB5DFA055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2495384"/>
            <a:ext cx="6360795" cy="548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48DEBD-B26B-4FF5-8D7F-7E7983806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80467"/>
            <a:ext cx="7406642" cy="45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42ADFAC-382F-491D-8C4D-E2D386866B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95367"/>
            <a:ext cx="2076391" cy="10972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F48C465-4641-441E-9A79-02BEE44D66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097" y="3558207"/>
            <a:ext cx="2649488" cy="1371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2F1F514-6781-42AD-A757-57350ACC6D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091" y="3937219"/>
            <a:ext cx="3419856" cy="6400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207EC4F-4766-4809-9639-08B5178B2C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81491"/>
            <a:ext cx="3675888" cy="6400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6C7239E-F4C3-447F-B623-B7BD37962E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14" y="5001738"/>
            <a:ext cx="4073234" cy="6400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30E4D80-DEDC-41B9-BD03-66C0B60FB9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673255"/>
            <a:ext cx="3765179" cy="64008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F88F757-612D-4D1D-B7F4-B28429263E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14" y="5713749"/>
            <a:ext cx="3765179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08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C7F9-7030-45CB-B5E8-1967CEDDD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1F0455-4D05-4278-8188-2F23921F4A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239217" cy="44773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4E25A5-F5F8-4F9B-B696-BEA94D7DC8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842" y="1128774"/>
            <a:ext cx="4001058" cy="7049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3FFA38-C4F9-4880-8529-B2941952D7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469" y="1839946"/>
            <a:ext cx="5887272" cy="7240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799496-BD85-47C1-97E2-2E1C19CAF5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469" y="2547382"/>
            <a:ext cx="3553321" cy="6573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2D7CAF-7E9C-4700-9CD7-5D0C61D77C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842" y="3268070"/>
            <a:ext cx="7859222" cy="6573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5FE1B8C-C3FC-4B85-9436-DF4F652BD8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842" y="3988758"/>
            <a:ext cx="7421011" cy="6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35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A8D0F-D1EC-440D-8A8E-4FAD49B1C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54156"/>
          </a:xfrm>
        </p:spPr>
        <p:txBody>
          <a:bodyPr/>
          <a:lstStyle/>
          <a:p>
            <a:pPr algn="ctr"/>
            <a:r>
              <a:rPr lang="en-US" dirty="0"/>
              <a:t>Balanced </a:t>
            </a:r>
            <a:r>
              <a:rPr lang="el-GR" dirty="0"/>
              <a:t>Δ</a:t>
            </a:r>
            <a:r>
              <a:rPr lang="en-US" dirty="0"/>
              <a:t>-Y Connection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32F94C-6E1E-442E-AD5D-E5C00393E9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6" y="954157"/>
            <a:ext cx="6063652" cy="3498573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990918-F19B-4C0B-ABC1-E20B4FC9984D}"/>
              </a:ext>
            </a:extLst>
          </p:cNvPr>
          <p:cNvSpPr txBox="1"/>
          <p:nvPr/>
        </p:nvSpPr>
        <p:spPr>
          <a:xfrm>
            <a:off x="6435587" y="2099164"/>
            <a:ext cx="553850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Replace the Δ-connected source with its equivalent Y-connected source.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/>
              <a:t>Now we find a Y-Y connection.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/>
              <a:t>Then solve using equivalent 1-Ø circuit.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353A92-1998-48DB-AB7A-5449C7A720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566" y="3760304"/>
            <a:ext cx="4466349" cy="30738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ABDC31-4E04-476B-99D1-44EDF1CE95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833" y="4818456"/>
            <a:ext cx="5821221" cy="1890332"/>
          </a:xfrm>
          <a:prstGeom prst="rect">
            <a:avLst/>
          </a:prstGeom>
        </p:spPr>
      </p:pic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F6DA72E8-00AB-40DE-987A-B9C4AC8DF186}"/>
              </a:ext>
            </a:extLst>
          </p:cNvPr>
          <p:cNvCxnSpPr>
            <a:cxnSpLocks/>
          </p:cNvCxnSpPr>
          <p:nvPr/>
        </p:nvCxnSpPr>
        <p:spPr>
          <a:xfrm rot="10800000" flipV="1">
            <a:off x="838200" y="3732416"/>
            <a:ext cx="11194774" cy="958854"/>
          </a:xfrm>
          <a:prstGeom prst="bentConnector3">
            <a:avLst>
              <a:gd name="adj1" fmla="val 30941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A1B6114-2A84-47D2-8CEC-596A9E8FF4E2}"/>
              </a:ext>
            </a:extLst>
          </p:cNvPr>
          <p:cNvSpPr txBox="1"/>
          <p:nvPr/>
        </p:nvSpPr>
        <p:spPr>
          <a:xfrm>
            <a:off x="73016" y="4712440"/>
            <a:ext cx="34388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Equivalent Y-connected source has the </a:t>
            </a:r>
            <a:r>
              <a:rPr lang="en-US" sz="2000" i="1" dirty="0">
                <a:solidFill>
                  <a:srgbClr val="00B050"/>
                </a:solidFill>
              </a:rPr>
              <a:t>phase</a:t>
            </a:r>
            <a:r>
              <a:rPr lang="en-US" sz="2000" dirty="0"/>
              <a:t> voltages: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F7FB469-75A1-419A-A823-6E0BA2A357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587" y="1248431"/>
            <a:ext cx="4937760" cy="93102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45018F9-4221-47C1-A58E-7C39AC6C8112}"/>
              </a:ext>
            </a:extLst>
          </p:cNvPr>
          <p:cNvSpPr txBox="1"/>
          <p:nvPr/>
        </p:nvSpPr>
        <p:spPr>
          <a:xfrm>
            <a:off x="6435587" y="907303"/>
            <a:ext cx="50407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The </a:t>
            </a:r>
            <a:r>
              <a:rPr lang="en-US" sz="2000" i="1" dirty="0">
                <a:solidFill>
                  <a:srgbClr val="FF0000"/>
                </a:solidFill>
              </a:rPr>
              <a:t>line</a:t>
            </a:r>
            <a:r>
              <a:rPr lang="en-US" sz="2000" dirty="0"/>
              <a:t> voltages as well as the </a:t>
            </a:r>
            <a:r>
              <a:rPr lang="en-US" sz="2000" i="1" dirty="0">
                <a:solidFill>
                  <a:srgbClr val="00B050"/>
                </a:solidFill>
              </a:rPr>
              <a:t>phase</a:t>
            </a:r>
            <a:r>
              <a:rPr lang="en-US" sz="2000" dirty="0"/>
              <a:t> voltages:</a:t>
            </a:r>
          </a:p>
        </p:txBody>
      </p:sp>
    </p:spTree>
    <p:extLst>
      <p:ext uri="{BB962C8B-B14F-4D97-AF65-F5344CB8AC3E}">
        <p14:creationId xmlns:p14="http://schemas.microsoft.com/office/powerpoint/2010/main" val="258378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2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9D005-07F6-492E-AD53-0379D356B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793EBA4-76BC-4277-A335-254938188B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8" y="681037"/>
            <a:ext cx="5922438" cy="187991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41F5B2-EAE8-40A9-8B9F-D7537EFCE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41988"/>
            <a:ext cx="3917578" cy="1371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016FF3C-9DEF-4C53-93AA-9E607BF725F2}"/>
              </a:ext>
            </a:extLst>
          </p:cNvPr>
          <p:cNvSpPr txBox="1"/>
          <p:nvPr/>
        </p:nvSpPr>
        <p:spPr>
          <a:xfrm>
            <a:off x="838200" y="2718768"/>
            <a:ext cx="33412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The </a:t>
            </a:r>
            <a:r>
              <a:rPr lang="en-US" sz="2800" i="1" dirty="0">
                <a:solidFill>
                  <a:srgbClr val="FF0000"/>
                </a:solidFill>
              </a:rPr>
              <a:t>line</a:t>
            </a:r>
            <a:r>
              <a:rPr lang="en-US" sz="2800" dirty="0"/>
              <a:t> currents are: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A29406-188E-410D-A943-E1B709A632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37307"/>
            <a:ext cx="3229426" cy="6573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ABBB39-26CB-4F1D-9839-DBED99E6CE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344847"/>
            <a:ext cx="3172268" cy="63826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50EBCA9-3C70-433A-9915-B424E213FD7E}"/>
              </a:ext>
            </a:extLst>
          </p:cNvPr>
          <p:cNvSpPr txBox="1"/>
          <p:nvPr/>
        </p:nvSpPr>
        <p:spPr>
          <a:xfrm>
            <a:off x="5676900" y="5402369"/>
            <a:ext cx="52959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</a:rPr>
              <a:t>Phase</a:t>
            </a:r>
            <a:r>
              <a:rPr lang="en-US" sz="3200" dirty="0"/>
              <a:t> currents = </a:t>
            </a:r>
            <a:r>
              <a:rPr lang="en-US" sz="3200" i="1" dirty="0">
                <a:solidFill>
                  <a:srgbClr val="FF0000"/>
                </a:solidFill>
              </a:rPr>
              <a:t>Line</a:t>
            </a:r>
            <a:r>
              <a:rPr lang="en-US" sz="3200" dirty="0"/>
              <a:t> currents</a:t>
            </a:r>
          </a:p>
        </p:txBody>
      </p:sp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0FDABA3E-D2AF-42E5-B285-5AD18FA6F9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155" y="681035"/>
            <a:ext cx="4978390" cy="2872405"/>
          </a:xfrm>
          <a:prstGeom prst="rect">
            <a:avLst/>
          </a:prstGeom>
        </p:spPr>
      </p:pic>
      <p:sp>
        <p:nvSpPr>
          <p:cNvPr id="19" name="Arrow: Left 18">
            <a:extLst>
              <a:ext uri="{FF2B5EF4-FFF2-40B4-BE49-F238E27FC236}">
                <a16:creationId xmlns:a16="http://schemas.microsoft.com/office/drawing/2014/main" id="{BE2821C9-986C-4C79-8826-827304DF765D}"/>
              </a:ext>
            </a:extLst>
          </p:cNvPr>
          <p:cNvSpPr/>
          <p:nvPr/>
        </p:nvSpPr>
        <p:spPr>
          <a:xfrm>
            <a:off x="6096000" y="1234243"/>
            <a:ext cx="938420" cy="1182726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7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D81A3-C0F7-4022-8BD4-9CD3AEFBF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67408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2184BB-0EFF-44AE-896B-14392ABC71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967409"/>
            <a:ext cx="9589004" cy="118872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C9184B-6BA6-486C-8E3A-1D4BA0D819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2196931"/>
            <a:ext cx="5683916" cy="548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6C8036-E5B2-45D8-99FD-9863AB35AE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850" y="2196931"/>
            <a:ext cx="3177539" cy="5486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4FB3A1-BB82-41EE-8D38-488B9D5F0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2799241"/>
            <a:ext cx="9288171" cy="3715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6CC7418-564B-4100-9673-EDDD61E296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3166132"/>
            <a:ext cx="3314006" cy="10972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4A53A61-6209-4D68-BF58-692BB1A1F7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252" y="3514002"/>
            <a:ext cx="3191070" cy="5486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98A545F-2309-464D-8602-CDF8F062B4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4304214"/>
            <a:ext cx="2904567" cy="3657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7E7860F-5A8E-4AF5-8928-A56549DE0D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729" y="4223656"/>
            <a:ext cx="1861127" cy="118872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07E6DC2-52C8-4000-8679-E976485AAA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787" y="4149299"/>
            <a:ext cx="2635624" cy="12801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FF2CF80-3801-42B4-A2A6-900CD91777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504" y="4500346"/>
            <a:ext cx="3063242" cy="6400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F188502-D67A-4696-9469-8D103EA6F7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729" y="5431689"/>
            <a:ext cx="6915372" cy="64008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73F1F7C-2A4F-4E51-B181-269CEAA7664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729" y="6128091"/>
            <a:ext cx="6048105" cy="64008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B9BA5BE-0C45-44EC-8E97-2A5569DC269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6155">
            <a:off x="33486" y="5545230"/>
            <a:ext cx="383177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303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52746-9178-4129-ACFC-B189498BA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5963478" cy="1046921"/>
          </a:xfrm>
        </p:spPr>
        <p:txBody>
          <a:bodyPr/>
          <a:lstStyle/>
          <a:p>
            <a:pPr algn="ctr"/>
            <a:r>
              <a:rPr lang="en-US" dirty="0"/>
              <a:t>Summary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A2A49D-002A-4F4D-B8F0-8101DF324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478" y="-1"/>
            <a:ext cx="6212404" cy="685176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CFF971-D65B-4036-8CD7-58C0183B6BBC}"/>
              </a:ext>
            </a:extLst>
          </p:cNvPr>
          <p:cNvSpPr txBox="1"/>
          <p:nvPr/>
        </p:nvSpPr>
        <p:spPr>
          <a:xfrm rot="16200000">
            <a:off x="3899836" y="3225824"/>
            <a:ext cx="39922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Positive or </a:t>
            </a:r>
            <a:r>
              <a:rPr lang="en-US" sz="2000" i="1" dirty="0"/>
              <a:t>abc</a:t>
            </a:r>
            <a:r>
              <a:rPr lang="en-US" sz="2000" dirty="0"/>
              <a:t> sequence is assumed.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A53E82-B478-4A28-8041-E67FCAC44653}"/>
              </a:ext>
            </a:extLst>
          </p:cNvPr>
          <p:cNvSpPr txBox="1"/>
          <p:nvPr/>
        </p:nvSpPr>
        <p:spPr>
          <a:xfrm>
            <a:off x="251790" y="1429770"/>
            <a:ext cx="522135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2400" dirty="0"/>
              <a:t>Δ</a:t>
            </a:r>
            <a:r>
              <a:rPr lang="en-US" sz="2400" dirty="0"/>
              <a:t>-connected load is more </a:t>
            </a:r>
            <a:r>
              <a:rPr lang="en-US" sz="2400" dirty="0">
                <a:solidFill>
                  <a:schemeClr val="accent6"/>
                </a:solidFill>
              </a:rPr>
              <a:t>desirable</a:t>
            </a:r>
            <a:r>
              <a:rPr lang="en-US" sz="2400" dirty="0"/>
              <a:t> than the Y-connected load: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400" dirty="0"/>
              <a:t>It is easier to alter the loads in any one phase of the Δ-connected loads, as the individual loads are connected directly across the lines.</a:t>
            </a:r>
          </a:p>
          <a:p>
            <a:pPr algn="just"/>
            <a:r>
              <a:rPr lang="en-US" sz="2400" dirty="0"/>
              <a:t>The </a:t>
            </a:r>
            <a:r>
              <a:rPr lang="el-GR" sz="2400" dirty="0"/>
              <a:t>Δ</a:t>
            </a:r>
            <a:r>
              <a:rPr lang="en-US" sz="2400" dirty="0"/>
              <a:t>-connected source is </a:t>
            </a:r>
            <a:r>
              <a:rPr lang="en-US" sz="2400" dirty="0">
                <a:solidFill>
                  <a:schemeClr val="accent2"/>
                </a:solidFill>
              </a:rPr>
              <a:t>hardly</a:t>
            </a:r>
            <a:r>
              <a:rPr lang="en-US" sz="2400" dirty="0"/>
              <a:t> used in practice: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400" dirty="0"/>
              <a:t>Any slight imbalance in the phase voltages will result in unwanted circulating currents.</a:t>
            </a:r>
          </a:p>
        </p:txBody>
      </p:sp>
    </p:spTree>
    <p:extLst>
      <p:ext uri="{BB962C8B-B14F-4D97-AF65-F5344CB8AC3E}">
        <p14:creationId xmlns:p14="http://schemas.microsoft.com/office/powerpoint/2010/main" val="326025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361B2-F23B-4C8E-8712-95FA7FD77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73425"/>
          </a:xfrm>
        </p:spPr>
        <p:txBody>
          <a:bodyPr/>
          <a:lstStyle/>
          <a:p>
            <a:pPr algn="ctr"/>
            <a:r>
              <a:rPr lang="en-US" dirty="0"/>
              <a:t>Power in a Balanced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CEE759-543C-4038-81CB-31855F43294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073426"/>
                <a:ext cx="10515600" cy="5103537"/>
              </a:xfrm>
            </p:spPr>
            <p:txBody>
              <a:bodyPr/>
              <a:lstStyle/>
              <a:p>
                <a:r>
                  <a:rPr lang="en-US" dirty="0"/>
                  <a:t>Total instantaneous power,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Total average power,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Total reactive power,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Total complex power,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𝐕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</a:rPr>
                                  <m:t>𝐈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Average power per phase,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Reactive power per phase,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Apparent power per phase,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Complex power per phase,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𝐕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0" smtClean="0">
                                    <a:latin typeface="Cambria Math" panose="02040503050406030204" pitchFamily="18" charset="0"/>
                                  </a:rPr>
                                  <m:t>𝐈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 algn="r">
                  <a:buNone/>
                </a:pPr>
                <a:r>
                  <a:rPr lang="en-US" dirty="0">
                    <a:solidFill>
                      <a:srgbClr val="00B0F0"/>
                    </a:solidFill>
                  </a:rPr>
                  <a:t>Remember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B0F0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B0F0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B0F0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B0F0"/>
                    </a:solidFill>
                  </a:rPr>
                  <a:t> are rms values.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CEE759-543C-4038-81CB-31855F4329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073426"/>
                <a:ext cx="10515600" cy="5103537"/>
              </a:xfrm>
              <a:blipFill>
                <a:blip r:embed="rId2"/>
                <a:stretch>
                  <a:fillRect l="-1043" t="-1673" r="-1159" b="-2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8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19348-F29F-4F7F-ACDA-29BFDD2BE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48138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1056E51-6A65-4B6D-AC18-B079BB58D2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48139"/>
            <a:ext cx="10072833" cy="1188720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8B33106-97A6-434D-8AC7-260AD43EFE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07093"/>
            <a:ext cx="4071481" cy="548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84C0128-62F2-4933-8AD7-DC571CED4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625" y="2175897"/>
            <a:ext cx="2933698" cy="6400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2E09033-4B40-4D30-A0A2-A209085E90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863" y="2841928"/>
            <a:ext cx="3908578" cy="6400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1C381E3-5D8E-435D-BBBA-836EF2DF62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115" y="3554786"/>
            <a:ext cx="3122019" cy="4572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11FA5CE-4A72-4E4A-9913-7D081F7E6B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84737"/>
            <a:ext cx="3592706" cy="12801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1B29F79-2846-4A10-ABC2-4B5834CDB4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714" y="4284737"/>
            <a:ext cx="2403566" cy="128016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EDC0C6B-1ADC-4A21-AD25-A14C744492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088" y="4650497"/>
            <a:ext cx="2328016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1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6A6BB-0CEA-4A94-AA97-334504CEA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7651"/>
          </a:xfrm>
        </p:spPr>
        <p:txBody>
          <a:bodyPr/>
          <a:lstStyle/>
          <a:p>
            <a:pPr algn="ctr"/>
            <a:r>
              <a:rPr lang="en-US" dirty="0"/>
              <a:t>Mutual Inductance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DC4204-8F4D-4633-A2D1-3995055CC8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10" y="927652"/>
            <a:ext cx="4820323" cy="222916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6AD657-08F0-45D6-B388-E97F8AD3E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43988"/>
            <a:ext cx="1528655" cy="914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3F4390-DF5A-43CD-BBFB-DB4F1F33D2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611" y="3243988"/>
            <a:ext cx="1637415" cy="91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A75FA3-DF1C-4176-904C-A630EB36BE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782" y="3243988"/>
            <a:ext cx="1077951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3D6EFFE-467F-47CB-A9C8-521450018060}"/>
              </a:ext>
            </a:extLst>
          </p:cNvPr>
          <p:cNvSpPr txBox="1"/>
          <p:nvPr/>
        </p:nvSpPr>
        <p:spPr>
          <a:xfrm>
            <a:off x="2165144" y="4431093"/>
            <a:ext cx="2120348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/>
              <a:t>Self-inductance (L)</a:t>
            </a:r>
          </a:p>
        </p:txBody>
      </p: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626D0D8E-A44D-4B3B-BF6E-7BE5789CCD97}"/>
              </a:ext>
            </a:extLst>
          </p:cNvPr>
          <p:cNvCxnSpPr>
            <a:stCxn id="11" idx="2"/>
            <a:endCxn id="13" idx="3"/>
          </p:cNvCxnSpPr>
          <p:nvPr/>
        </p:nvCxnSpPr>
        <p:spPr>
          <a:xfrm rot="5400000">
            <a:off x="4217745" y="4226135"/>
            <a:ext cx="472760" cy="337266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A417BDA9-8835-415D-9B67-0071A8F3AF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825" y="927652"/>
            <a:ext cx="4428790" cy="24688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005C88E-A7E0-4C1F-B9C8-0AE569FA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713" y="3483020"/>
            <a:ext cx="2610214" cy="45726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1E726E9-4940-4EC2-ACC4-6DDF151A9F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825" y="3973893"/>
            <a:ext cx="1980000" cy="9144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EDA9BC3-8A40-4B03-B96C-72E7ED0ADB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782" y="3978760"/>
            <a:ext cx="2082018" cy="914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A59AA1-8BA9-44CF-B582-24B6CBF3B3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963" y="4888293"/>
            <a:ext cx="1921565" cy="9144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1C04E09-8BA0-44D9-A731-9D34444971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963" y="5802693"/>
            <a:ext cx="1309421" cy="9144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E2F3F61-5C90-479D-9D5C-6961436BB1B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789" y="4888293"/>
            <a:ext cx="2119745" cy="9144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6A56A89-268C-4DD2-A56B-E5A985DAC8B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789" y="5802693"/>
            <a:ext cx="1594533" cy="914400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82EB63A-041D-41D4-9C16-24DC34F64A7D}"/>
              </a:ext>
            </a:extLst>
          </p:cNvPr>
          <p:cNvCxnSpPr>
            <a:stCxn id="2" idx="2"/>
          </p:cNvCxnSpPr>
          <p:nvPr/>
        </p:nvCxnSpPr>
        <p:spPr>
          <a:xfrm>
            <a:off x="6096000" y="927652"/>
            <a:ext cx="0" cy="578944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2B21085-C46A-4FD7-B43B-45B64E803E70}"/>
              </a:ext>
            </a:extLst>
          </p:cNvPr>
          <p:cNvCxnSpPr/>
          <p:nvPr/>
        </p:nvCxnSpPr>
        <p:spPr>
          <a:xfrm flipV="1">
            <a:off x="9139260" y="4158388"/>
            <a:ext cx="0" cy="2558705"/>
          </a:xfrm>
          <a:prstGeom prst="line">
            <a:avLst/>
          </a:prstGeom>
          <a:ln w="3810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819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21628-FFE9-4E6C-B0FF-D4D8D2658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5FAB7-EE1B-45AD-94AB-71EC0190E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8160026" cy="524911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M</a:t>
            </a:r>
            <a:r>
              <a:rPr lang="en-US" baseline="-25000" dirty="0"/>
              <a:t>21</a:t>
            </a:r>
            <a:r>
              <a:rPr lang="en-US" dirty="0"/>
              <a:t> : mutual inductance of coil 2 with respect to coil 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4B801B-88D9-40B8-83AF-8139FA310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62073"/>
            <a:ext cx="4326129" cy="24413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B6B19D-FB04-4DD3-B881-3BBEA1E468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89" y="3863834"/>
            <a:ext cx="2610214" cy="4191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C464DD-2618-44D7-AFCD-3431E6C65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978" y="1668323"/>
            <a:ext cx="1996752" cy="91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8A974C-1B4F-4425-A925-1E4198BDC8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650" y="1668323"/>
            <a:ext cx="3263152" cy="914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52F7B3D-688B-44B0-A37A-E8C7FF5DAD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978" y="2832652"/>
            <a:ext cx="2108719" cy="914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1AC9060-2EEA-4483-9FF6-18F3595B0A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49" y="2831721"/>
            <a:ext cx="3666654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6FDEA7A-B128-4743-8043-348437FF9A9D}"/>
              </a:ext>
            </a:extLst>
          </p:cNvPr>
          <p:cNvSpPr txBox="1"/>
          <p:nvPr/>
        </p:nvSpPr>
        <p:spPr>
          <a:xfrm>
            <a:off x="4918213" y="3959499"/>
            <a:ext cx="6970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1" dirty="0"/>
              <a:t>M</a:t>
            </a:r>
            <a:r>
              <a:rPr lang="en-US" sz="2400" baseline="-25000" dirty="0"/>
              <a:t>12</a:t>
            </a:r>
            <a:r>
              <a:rPr lang="en-US" sz="2400" dirty="0"/>
              <a:t> : mutual inductance of coil 1 with respect to coil 2.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B8429AF-5B4C-43A4-92A1-F7421C9335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708" y="4598876"/>
            <a:ext cx="3648584" cy="600159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11BD94A-BA4A-440E-9B89-B91815938F67}"/>
              </a:ext>
            </a:extLst>
          </p:cNvPr>
          <p:cNvSpPr txBox="1"/>
          <p:nvPr/>
        </p:nvSpPr>
        <p:spPr>
          <a:xfrm>
            <a:off x="838200" y="5331212"/>
            <a:ext cx="10515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Mutual inductance is the ability of one inductor to induce a voltage across a neighboring inductor, measured in henrys (H).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57B5714-72E2-40E0-83FF-0C190FB8505B}"/>
              </a:ext>
            </a:extLst>
          </p:cNvPr>
          <p:cNvCxnSpPr/>
          <p:nvPr/>
        </p:nvCxnSpPr>
        <p:spPr>
          <a:xfrm>
            <a:off x="1258957" y="1245704"/>
            <a:ext cx="9884646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3382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7" grpId="0"/>
      <p:bldP spid="21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59268-B431-411D-8FE1-29DF60930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34886"/>
          </a:xfrm>
        </p:spPr>
        <p:txBody>
          <a:bodyPr/>
          <a:lstStyle/>
          <a:p>
            <a:pPr algn="ctr"/>
            <a:r>
              <a:rPr lang="en-US" dirty="0"/>
              <a:t>Dot Convention: Magnetically Coupled Circuit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58E36-DC1A-4A3B-8FC5-6F08D18EF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2939"/>
            <a:ext cx="5135675" cy="5024024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dirty="0"/>
              <a:t>If a current </a:t>
            </a:r>
            <a:r>
              <a:rPr lang="en-US" dirty="0">
                <a:solidFill>
                  <a:srgbClr val="00B0F0"/>
                </a:solidFill>
              </a:rPr>
              <a:t>enters</a:t>
            </a:r>
            <a:r>
              <a:rPr lang="en-US" dirty="0"/>
              <a:t> the </a:t>
            </a:r>
            <a:r>
              <a:rPr lang="en-US" i="1" dirty="0"/>
              <a:t>dotted terminal</a:t>
            </a:r>
            <a:r>
              <a:rPr lang="en-US" dirty="0"/>
              <a:t> of one coil, the reference polarity of the mutual voltage in the second coil is </a:t>
            </a:r>
            <a:r>
              <a:rPr lang="en-US" b="1" dirty="0">
                <a:solidFill>
                  <a:srgbClr val="00B050"/>
                </a:solidFill>
              </a:rPr>
              <a:t>positive</a:t>
            </a:r>
            <a:r>
              <a:rPr lang="en-US" dirty="0"/>
              <a:t> at the </a:t>
            </a:r>
            <a:r>
              <a:rPr lang="en-US" i="1" dirty="0"/>
              <a:t>dotted terminal </a:t>
            </a:r>
            <a:r>
              <a:rPr lang="en-US" dirty="0"/>
              <a:t>of the second coil.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/>
              <a:t>If a current </a:t>
            </a:r>
            <a:r>
              <a:rPr lang="en-US" dirty="0">
                <a:solidFill>
                  <a:srgbClr val="00B0F0"/>
                </a:solidFill>
              </a:rPr>
              <a:t>leaves</a:t>
            </a:r>
            <a:r>
              <a:rPr lang="en-US" dirty="0"/>
              <a:t> the </a:t>
            </a:r>
            <a:r>
              <a:rPr lang="en-US" i="1" dirty="0"/>
              <a:t>dotted terminal</a:t>
            </a:r>
            <a:r>
              <a:rPr lang="en-US" dirty="0"/>
              <a:t> of one coil, the reference polarity of the mutual voltage in the second coil is </a:t>
            </a:r>
            <a:r>
              <a:rPr lang="en-US" b="1" dirty="0">
                <a:solidFill>
                  <a:srgbClr val="FF0000"/>
                </a:solidFill>
              </a:rPr>
              <a:t>negative</a:t>
            </a:r>
            <a:r>
              <a:rPr lang="en-US" dirty="0"/>
              <a:t> at the </a:t>
            </a:r>
            <a:r>
              <a:rPr lang="en-US" i="1" dirty="0"/>
              <a:t>dotted terminal </a:t>
            </a:r>
            <a:r>
              <a:rPr lang="en-US" dirty="0"/>
              <a:t>of the second coil.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27C130-D1A8-4D99-A66D-8D4C2A7F8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126" y="834887"/>
            <a:ext cx="2637692" cy="228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2AFAFF-7EB1-4E08-9988-BFEB4528B3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0624" y="834887"/>
            <a:ext cx="2761376" cy="228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C42B3A-0E77-407C-B42F-6FA908B61A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759" y="3429000"/>
            <a:ext cx="2702900" cy="228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CC03F4-B3F9-46D9-A7DC-CBD0C60B3A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875" y="3429000"/>
            <a:ext cx="2652888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3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E2292-5C07-4B3E-9814-7CF7A6823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672CA5-8EB1-44C4-B04D-97563C732C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681037"/>
            <a:ext cx="3326547" cy="2560320"/>
          </a:xfrm>
          <a:ln w="1905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569A9C-408F-41EC-9C6C-5B74BCEE9E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258" y="681037"/>
            <a:ext cx="3345483" cy="256032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6EA9F4-E4F6-4D11-A9E2-0655AA9479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848" y="681037"/>
            <a:ext cx="1494952" cy="25603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742618-A80D-4D48-BEAD-13CAA1B369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801" y="694289"/>
            <a:ext cx="1567542" cy="2560320"/>
          </a:xfrm>
          <a:prstGeom prst="rect">
            <a:avLst/>
          </a:prstGeom>
        </p:spPr>
      </p:pic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B7577B81-9162-4A0F-8A9C-20FBD5EC1F49}"/>
              </a:ext>
            </a:extLst>
          </p:cNvPr>
          <p:cNvCxnSpPr>
            <a:stCxn id="5" idx="2"/>
            <a:endCxn id="7" idx="2"/>
          </p:cNvCxnSpPr>
          <p:nvPr/>
        </p:nvCxnSpPr>
        <p:spPr>
          <a:xfrm rot="16200000" flipH="1">
            <a:off x="4298736" y="1444093"/>
            <a:ext cx="12700" cy="3594527"/>
          </a:xfrm>
          <a:prstGeom prst="bentConnector3">
            <a:avLst>
              <a:gd name="adj1" fmla="val 3365220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E233E1D-F58B-49A2-A7F4-78D31FA5B10E}"/>
              </a:ext>
            </a:extLst>
          </p:cNvPr>
          <p:cNvSpPr txBox="1"/>
          <p:nvPr/>
        </p:nvSpPr>
        <p:spPr>
          <a:xfrm>
            <a:off x="838198" y="4036800"/>
            <a:ext cx="1051560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2800" b="1" dirty="0"/>
              <a:t>I</a:t>
            </a:r>
            <a:r>
              <a:rPr lang="en-US" sz="2800" baseline="-25000" dirty="0"/>
              <a:t>1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B050"/>
                </a:solidFill>
              </a:rPr>
              <a:t>enters</a:t>
            </a:r>
            <a:r>
              <a:rPr lang="en-US" sz="2800" dirty="0"/>
              <a:t> </a:t>
            </a:r>
            <a:r>
              <a:rPr lang="en-US" sz="2800" i="1" dirty="0"/>
              <a:t>L</a:t>
            </a:r>
            <a:r>
              <a:rPr lang="en-US" sz="2800" baseline="-25000" dirty="0"/>
              <a:t>1</a:t>
            </a:r>
            <a:r>
              <a:rPr lang="en-US" sz="2800" dirty="0"/>
              <a:t> at the dotted end, it induces a voltage in </a:t>
            </a:r>
            <a:r>
              <a:rPr lang="en-US" sz="2800" i="1" dirty="0"/>
              <a:t>L</a:t>
            </a:r>
            <a:r>
              <a:rPr lang="en-US" sz="2800" baseline="-25000" dirty="0"/>
              <a:t>2</a:t>
            </a:r>
            <a:r>
              <a:rPr lang="en-US" sz="2800" dirty="0"/>
              <a:t> that tries to force a current </a:t>
            </a:r>
            <a:r>
              <a:rPr lang="en-US" sz="2800" dirty="0">
                <a:solidFill>
                  <a:srgbClr val="FF0000"/>
                </a:solidFill>
              </a:rPr>
              <a:t>out of the</a:t>
            </a:r>
            <a:r>
              <a:rPr lang="en-US" sz="2800" dirty="0"/>
              <a:t> dotted end of </a:t>
            </a:r>
            <a:r>
              <a:rPr lang="en-US" sz="2800" i="1" dirty="0"/>
              <a:t>L</a:t>
            </a:r>
            <a:r>
              <a:rPr lang="en-US" sz="2800" baseline="-25000" dirty="0"/>
              <a:t>2</a:t>
            </a:r>
            <a:r>
              <a:rPr lang="en-US" sz="2800" dirty="0"/>
              <a:t>.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2800" b="1" dirty="0"/>
              <a:t>I</a:t>
            </a:r>
            <a:r>
              <a:rPr lang="en-US" sz="2800" baseline="-25000" dirty="0"/>
              <a:t>2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leaves</a:t>
            </a:r>
            <a:r>
              <a:rPr lang="en-US" sz="2800" dirty="0"/>
              <a:t> </a:t>
            </a:r>
            <a:r>
              <a:rPr lang="en-US" sz="2800" i="1" dirty="0"/>
              <a:t>L</a:t>
            </a:r>
            <a:r>
              <a:rPr lang="en-US" sz="2800" baseline="-25000" dirty="0"/>
              <a:t>2</a:t>
            </a:r>
            <a:r>
              <a:rPr lang="en-US" sz="2800" dirty="0"/>
              <a:t> at the dotted end, it induces a voltage in </a:t>
            </a:r>
            <a:r>
              <a:rPr lang="en-US" sz="2800" i="1" dirty="0"/>
              <a:t>L</a:t>
            </a:r>
            <a:r>
              <a:rPr lang="en-US" sz="2800" baseline="-25000" dirty="0"/>
              <a:t>1</a:t>
            </a:r>
            <a:r>
              <a:rPr lang="en-US" sz="2800" dirty="0"/>
              <a:t> that tries to force a current </a:t>
            </a:r>
            <a:r>
              <a:rPr lang="en-US" sz="2800" dirty="0">
                <a:solidFill>
                  <a:srgbClr val="00B050"/>
                </a:solidFill>
              </a:rPr>
              <a:t>into the</a:t>
            </a:r>
            <a:r>
              <a:rPr lang="en-US" sz="2800" dirty="0"/>
              <a:t> dotted end of </a:t>
            </a:r>
            <a:r>
              <a:rPr lang="en-US" sz="2800" i="1" dirty="0"/>
              <a:t>L</a:t>
            </a:r>
            <a:r>
              <a:rPr lang="en-US" sz="2800" baseline="-25000" dirty="0"/>
              <a:t>1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07709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A6FAB-B3FB-4389-984B-D28F8458C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74642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2E12B9-7C97-420C-A45C-313087B2BA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74643"/>
            <a:ext cx="7406640" cy="41005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FAE47B-DD1F-4A46-A742-1CEE9673A36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84695"/>
            <a:ext cx="7406640" cy="22947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8F8845-A628-4EE0-B237-BF78AE18E9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107" y="4929809"/>
            <a:ext cx="6762893" cy="1898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2FA6BA-E065-4C0D-B789-27F6F4A467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" y="3592702"/>
            <a:ext cx="6520074" cy="183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35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98462-51E7-4345-91D3-247FB0FB0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7F9D9D-A20A-4FAD-B392-E64D0531E6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192323"/>
            <a:ext cx="5783178" cy="457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C5DC7E-E027-4581-8B31-F90CDFE32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735123"/>
            <a:ext cx="1970690" cy="457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5D1A21-25F4-45B9-BC5A-FE708D9AE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553" y="681037"/>
            <a:ext cx="6762893" cy="1898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EC8108-E913-49BC-8837-6543CB08AD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855" y="3192323"/>
            <a:ext cx="2812945" cy="457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2A5B3AE-A3D4-4E07-B4D9-2B18171EE9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820469"/>
            <a:ext cx="1970690" cy="457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9E07664-AB8F-4E32-AB4A-7476F4A270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277669"/>
            <a:ext cx="4451683" cy="4572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254AAB1-EFFE-4151-A4A4-80AD8CAF372E}"/>
              </a:ext>
            </a:extLst>
          </p:cNvPr>
          <p:cNvSpPr txBox="1"/>
          <p:nvPr/>
        </p:nvSpPr>
        <p:spPr>
          <a:xfrm>
            <a:off x="838199" y="4813759"/>
            <a:ext cx="21700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After solving,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F2FB011-B498-4536-B9B5-1EF021FB27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648" y="5077225"/>
            <a:ext cx="457264" cy="57158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D38972D-18C3-4058-85D3-906DC177AA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912" y="5047608"/>
            <a:ext cx="4220164" cy="65731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87BDAAA-94DD-44B3-8746-0D675B6364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648" y="5789413"/>
            <a:ext cx="457264" cy="53347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7DDC52D-0353-42E1-A3EB-9AE3DC5E75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416" y="5781537"/>
            <a:ext cx="3543795" cy="628738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166D7D5-F6AD-4646-8147-0FACC22A9C8B}"/>
              </a:ext>
            </a:extLst>
          </p:cNvPr>
          <p:cNvCxnSpPr>
            <a:stCxn id="5" idx="3"/>
            <a:endCxn id="10" idx="1"/>
          </p:cNvCxnSpPr>
          <p:nvPr/>
        </p:nvCxnSpPr>
        <p:spPr>
          <a:xfrm>
            <a:off x="6621377" y="3420923"/>
            <a:ext cx="191947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226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EBE4D-9901-4EDF-B967-72A904F24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400E9A-569E-4312-9775-DFA8F30D9F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5201376" cy="36200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16D991-4B47-4ECE-A997-705143564D6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029786"/>
            <a:ext cx="7612631" cy="21945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0CBEB4-FD2B-452E-AF54-23E1FED755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66663"/>
            <a:ext cx="7612631" cy="18669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ECBEC34-3A4D-4B5C-8695-19134E64C502}"/>
                  </a:ext>
                </a:extLst>
              </p:cNvPr>
              <p:cNvSpPr txBox="1"/>
              <p:nvPr/>
            </p:nvSpPr>
            <p:spPr>
              <a:xfrm>
                <a:off x="838199" y="5196352"/>
                <a:ext cx="599992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For mesh 1,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4+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𝐈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𝐈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dirty="0"/>
              </a:p>
              <a:p>
                <a:r>
                  <a:rPr lang="en-US" sz="2400" dirty="0"/>
                  <a:t>For mesh 2,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𝐈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5+10</m:t>
                        </m:r>
                      </m:e>
                    </m:d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𝐈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ECBEC34-3A4D-4B5C-8695-19134E64C5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5196352"/>
                <a:ext cx="5999923" cy="954107"/>
              </a:xfrm>
              <a:prstGeom prst="rect">
                <a:avLst/>
              </a:prstGeom>
              <a:blipFill>
                <a:blip r:embed="rId5"/>
                <a:stretch>
                  <a:fillRect l="-1523" b="-121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ABBF3DB-BD3C-4047-B0B1-1A4488A2432C}"/>
                  </a:ext>
                </a:extLst>
              </p:cNvPr>
              <p:cNvSpPr txBox="1"/>
              <p:nvPr/>
            </p:nvSpPr>
            <p:spPr>
              <a:xfrm>
                <a:off x="7248940" y="5196352"/>
                <a:ext cx="494306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After solving,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𝐈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0.06</m:t>
                    </m:r>
                  </m:oMath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𝐕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𝐕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0.6=0.6∠−90°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ABBF3DB-BD3C-4047-B0B1-1A4488A24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8940" y="5196352"/>
                <a:ext cx="4943060" cy="1384995"/>
              </a:xfrm>
              <a:prstGeom prst="rect">
                <a:avLst/>
              </a:prstGeom>
              <a:blipFill>
                <a:blip r:embed="rId6"/>
                <a:stretch>
                  <a:fillRect l="-2466" t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0562288-2229-4926-BB57-D07ABA468CE1}"/>
              </a:ext>
            </a:extLst>
          </p:cNvPr>
          <p:cNvCxnSpPr/>
          <p:nvPr/>
        </p:nvCxnSpPr>
        <p:spPr>
          <a:xfrm>
            <a:off x="7142921" y="5249360"/>
            <a:ext cx="0" cy="1384995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8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6E76C-76ED-49FE-9A7D-4A7782083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9A1768-515A-4900-B5D6-2B13242D1A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6760666" cy="3657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19ADBD-3116-442E-8CE0-56BAA6E452B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46797"/>
            <a:ext cx="6760666" cy="27183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98270A-DFC9-4D2D-B3B4-CDEB9E23CF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61" y="3844099"/>
            <a:ext cx="4069533" cy="28346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59CF117-5459-47E0-BADE-C8A798902FBF}"/>
                  </a:ext>
                </a:extLst>
              </p:cNvPr>
              <p:cNvSpPr txBox="1"/>
              <p:nvPr/>
            </p:nvSpPr>
            <p:spPr>
              <a:xfrm>
                <a:off x="4854726" y="3999729"/>
                <a:ext cx="7284266" cy="255454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For mesh 1,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−100+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d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=100</m:t>
                      </m:r>
                    </m:oMath>
                  </m:oMathPara>
                </a14:m>
                <a:endParaRPr lang="en-US" sz="28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For mesh 2,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6+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8+5</m:t>
                          </m:r>
                        </m:e>
                      </m:d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0" smtClean="0">
                                  <a:latin typeface="Cambria Math" panose="02040503050406030204" pitchFamily="18" charset="0"/>
                                </a:rPr>
                                <m:t>𝐈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0" smtClean="0">
                                  <a:latin typeface="Cambria Math" panose="02040503050406030204" pitchFamily="18" charset="0"/>
                                </a:rPr>
                                <m:t>𝐈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18</m:t>
                          </m:r>
                        </m:e>
                      </m:d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59CF117-5459-47E0-BADE-C8A798902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4726" y="3999729"/>
                <a:ext cx="7284266" cy="2554545"/>
              </a:xfrm>
              <a:prstGeom prst="rect">
                <a:avLst/>
              </a:prstGeom>
              <a:blipFill>
                <a:blip r:embed="rId5"/>
                <a:stretch>
                  <a:fillRect l="-917" t="-1415"/>
                </a:stretch>
              </a:blipFill>
              <a:ln w="28575">
                <a:solidFill>
                  <a:schemeClr val="tx1"/>
                </a:solidFill>
                <a:prstDash val="dash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977639DC-0B38-4FB3-B30E-238C1649AE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825" y="1843927"/>
            <a:ext cx="466790" cy="5620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F78615-3393-485C-A20F-73D62D453E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867" y="1841093"/>
            <a:ext cx="3019846" cy="69542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E70419-0136-48F2-83F2-86F0BA82F1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329" y="2640545"/>
            <a:ext cx="457264" cy="55252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4D33CD6-1F30-49FA-98E0-2F7818CA0B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867" y="2644760"/>
            <a:ext cx="3134162" cy="67636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2A88F48-FAA1-4561-AF90-D5C116155FA5}"/>
              </a:ext>
            </a:extLst>
          </p:cNvPr>
          <p:cNvSpPr/>
          <p:nvPr/>
        </p:nvSpPr>
        <p:spPr>
          <a:xfrm>
            <a:off x="7964557" y="1709530"/>
            <a:ext cx="3816626" cy="1719470"/>
          </a:xfrm>
          <a:prstGeom prst="rect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E69D0404-BA6C-4E32-B4DB-DBA6622C656A}"/>
              </a:ext>
            </a:extLst>
          </p:cNvPr>
          <p:cNvCxnSpPr>
            <a:stCxn id="13" idx="0"/>
            <a:endCxn id="22" idx="2"/>
          </p:cNvCxnSpPr>
          <p:nvPr/>
        </p:nvCxnSpPr>
        <p:spPr>
          <a:xfrm rot="5400000" flipH="1" flipV="1">
            <a:off x="8899500" y="3026360"/>
            <a:ext cx="570729" cy="1376011"/>
          </a:xfrm>
          <a:prstGeom prst="bent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206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2" grpId="0" animBg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5BCAF-950A-4403-A3FF-13D7B5E14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21B5B3-358A-45A2-8B6F-7DD18BF169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7381711" cy="3657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AAC905-9EAB-49E7-A713-DBA90308AC3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46797"/>
            <a:ext cx="7381711" cy="26265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2B2ADD5-2798-403E-BC71-CBB6A1162D9C}"/>
                  </a:ext>
                </a:extLst>
              </p:cNvPr>
              <p:cNvSpPr txBox="1"/>
              <p:nvPr/>
            </p:nvSpPr>
            <p:spPr>
              <a:xfrm>
                <a:off x="3763617" y="3999729"/>
                <a:ext cx="8375375" cy="260526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For mesh 1,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∠60°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5+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3(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8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For mesh 2,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6−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−1.5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2B2ADD5-2798-403E-BC71-CBB6A1162D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3617" y="3999729"/>
                <a:ext cx="8375375" cy="2605265"/>
              </a:xfrm>
              <a:prstGeom prst="rect">
                <a:avLst/>
              </a:prstGeom>
              <a:blipFill>
                <a:blip r:embed="rId4"/>
                <a:stretch>
                  <a:fillRect l="-798" t="-1389"/>
                </a:stretch>
              </a:blipFill>
              <a:ln w="28575">
                <a:solidFill>
                  <a:schemeClr val="tx1"/>
                </a:solidFill>
                <a:prstDash val="dash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56ADC1DB-730A-4961-9D47-E257986E9C3A}"/>
              </a:ext>
            </a:extLst>
          </p:cNvPr>
          <p:cNvSpPr/>
          <p:nvPr/>
        </p:nvSpPr>
        <p:spPr>
          <a:xfrm>
            <a:off x="8263808" y="1709530"/>
            <a:ext cx="3875183" cy="1719470"/>
          </a:xfrm>
          <a:prstGeom prst="rect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64208A60-28C9-4AA0-8930-837157DD62CD}"/>
              </a:ext>
            </a:extLst>
          </p:cNvPr>
          <p:cNvCxnSpPr>
            <a:cxnSpLocks/>
            <a:stCxn id="10" idx="0"/>
            <a:endCxn id="15" idx="2"/>
          </p:cNvCxnSpPr>
          <p:nvPr/>
        </p:nvCxnSpPr>
        <p:spPr>
          <a:xfrm rot="5400000" flipH="1" flipV="1">
            <a:off x="8790988" y="2589318"/>
            <a:ext cx="570729" cy="2250095"/>
          </a:xfrm>
          <a:prstGeom prst="bentConnector3">
            <a:avLst>
              <a:gd name="adj1" fmla="val 36068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BF452FCF-67E2-4E2A-B954-E4CE8068A5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0" y="3999729"/>
            <a:ext cx="3566160" cy="240936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2184D5E-5A0D-4080-852B-796E79D8AF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249" y="1854626"/>
            <a:ext cx="952633" cy="55252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E8FF033-D9DC-4E24-BA93-243EBC79E1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18" y="1889421"/>
            <a:ext cx="2437629" cy="54864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AD9FABF-72F0-4E07-A43C-8F05FB7600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249" y="2653283"/>
            <a:ext cx="952633" cy="53347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1B46BEF-7A41-455F-93D1-17A5BBF900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79" y="2668245"/>
            <a:ext cx="2839213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15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2602</Words>
  <Application>Microsoft Office PowerPoint</Application>
  <PresentationFormat>Widescreen</PresentationFormat>
  <Paragraphs>357</Paragraphs>
  <Slides>146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146</vt:i4>
      </vt:variant>
    </vt:vector>
  </HeadingPairs>
  <TitlesOfParts>
    <vt:vector size="154" baseType="lpstr">
      <vt:lpstr>-apple-system</vt:lpstr>
      <vt:lpstr>Arial</vt:lpstr>
      <vt:lpstr>Calibri</vt:lpstr>
      <vt:lpstr>Calibri Light</vt:lpstr>
      <vt:lpstr>Cambria Math</vt:lpstr>
      <vt:lpstr>GeoEditRegular</vt:lpstr>
      <vt:lpstr>Wingdings</vt:lpstr>
      <vt:lpstr>Office Theme</vt:lpstr>
      <vt:lpstr>EEE 103 (Part 1)</vt:lpstr>
      <vt:lpstr>PowerPoint Presentation</vt:lpstr>
      <vt:lpstr>PowerPoint Presentation</vt:lpstr>
      <vt:lpstr>Sinusoids</vt:lpstr>
      <vt:lpstr>Example</vt:lpstr>
      <vt:lpstr>continued…</vt:lpstr>
      <vt:lpstr>Phasors</vt:lpstr>
      <vt:lpstr>Some Basic Operations of Complex Number</vt:lpstr>
      <vt:lpstr>Euler’s Identity and Phasor Representation</vt:lpstr>
      <vt:lpstr>continued…</vt:lpstr>
      <vt:lpstr>Example</vt:lpstr>
      <vt:lpstr>continued…</vt:lpstr>
      <vt:lpstr>continued…</vt:lpstr>
      <vt:lpstr>Phasor with Elements</vt:lpstr>
      <vt:lpstr>continued…</vt:lpstr>
      <vt:lpstr>continued…</vt:lpstr>
      <vt:lpstr>Example</vt:lpstr>
      <vt:lpstr>continued…</vt:lpstr>
      <vt:lpstr>Impedance</vt:lpstr>
      <vt:lpstr>continued…</vt:lpstr>
      <vt:lpstr>Admittance</vt:lpstr>
      <vt:lpstr>Series and Parallel Impedances</vt:lpstr>
      <vt:lpstr>Y-Δ Transformations</vt:lpstr>
      <vt:lpstr>Example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Nodal Analysis Example</vt:lpstr>
      <vt:lpstr>continued…</vt:lpstr>
      <vt:lpstr>continued…</vt:lpstr>
      <vt:lpstr>continued…</vt:lpstr>
      <vt:lpstr>Mesh Analysis Example</vt:lpstr>
      <vt:lpstr>continued…</vt:lpstr>
      <vt:lpstr>continued…</vt:lpstr>
      <vt:lpstr>continued…</vt:lpstr>
      <vt:lpstr>continued…</vt:lpstr>
      <vt:lpstr>Superposition Example</vt:lpstr>
      <vt:lpstr>continued…</vt:lpstr>
      <vt:lpstr>continued…</vt:lpstr>
      <vt:lpstr>continued…</vt:lpstr>
      <vt:lpstr>continued…</vt:lpstr>
      <vt:lpstr>Source Transformation Example</vt:lpstr>
      <vt:lpstr>continued…</vt:lpstr>
      <vt:lpstr>Thevenin and Norton Equivalent Circuits</vt:lpstr>
      <vt:lpstr>Example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Instantaneous Power</vt:lpstr>
      <vt:lpstr>continued…</vt:lpstr>
      <vt:lpstr>Average Power</vt:lpstr>
      <vt:lpstr>continued…</vt:lpstr>
      <vt:lpstr>continued…</vt:lpstr>
      <vt:lpstr>Example</vt:lpstr>
      <vt:lpstr>continued…</vt:lpstr>
      <vt:lpstr>continued…</vt:lpstr>
      <vt:lpstr>continued…</vt:lpstr>
      <vt:lpstr>continued…</vt:lpstr>
      <vt:lpstr>continued…</vt:lpstr>
      <vt:lpstr>Maximum Average Power Transfer</vt:lpstr>
      <vt:lpstr>continued…</vt:lpstr>
      <vt:lpstr>Example</vt:lpstr>
      <vt:lpstr>continued…</vt:lpstr>
      <vt:lpstr>continued…</vt:lpstr>
      <vt:lpstr>continued…</vt:lpstr>
      <vt:lpstr>Effective or RMS Value</vt:lpstr>
      <vt:lpstr>continued…</vt:lpstr>
      <vt:lpstr>Apparent Power and Power Factor</vt:lpstr>
      <vt:lpstr>continued…</vt:lpstr>
      <vt:lpstr>EEE 103</vt:lpstr>
      <vt:lpstr>Apparent Power and Power Factor</vt:lpstr>
      <vt:lpstr>continued…</vt:lpstr>
      <vt:lpstr>Example</vt:lpstr>
      <vt:lpstr>continued…</vt:lpstr>
      <vt:lpstr>Complex Power</vt:lpstr>
      <vt:lpstr>continued…</vt:lpstr>
      <vt:lpstr>Power Triangle</vt:lpstr>
      <vt:lpstr>Example</vt:lpstr>
      <vt:lpstr>continued…</vt:lpstr>
      <vt:lpstr>continued…</vt:lpstr>
      <vt:lpstr>continued…</vt:lpstr>
      <vt:lpstr>continued…</vt:lpstr>
      <vt:lpstr>continued…</vt:lpstr>
      <vt:lpstr>continued…</vt:lpstr>
      <vt:lpstr>Power Factor Correction</vt:lpstr>
      <vt:lpstr>continued…</vt:lpstr>
      <vt:lpstr>continued…</vt:lpstr>
      <vt:lpstr>Example</vt:lpstr>
      <vt:lpstr>continued…</vt:lpstr>
      <vt:lpstr>Three-Phase Circuits</vt:lpstr>
      <vt:lpstr>PowerPoint Presentation</vt:lpstr>
      <vt:lpstr>continued…</vt:lpstr>
      <vt:lpstr>continued…</vt:lpstr>
      <vt:lpstr>Balanced 3-Ø Voltage Source</vt:lpstr>
      <vt:lpstr>continued…</vt:lpstr>
      <vt:lpstr>continued (Star Connection)…</vt:lpstr>
      <vt:lpstr>continued (Star Connection)…</vt:lpstr>
      <vt:lpstr>Balanced 3-Ø Load</vt:lpstr>
      <vt:lpstr>Example</vt:lpstr>
      <vt:lpstr>Balanced Y-Y Connection</vt:lpstr>
      <vt:lpstr>continued…</vt:lpstr>
      <vt:lpstr>continued…</vt:lpstr>
      <vt:lpstr>Example</vt:lpstr>
      <vt:lpstr>continued…</vt:lpstr>
      <vt:lpstr>continued…</vt:lpstr>
      <vt:lpstr>Balanced Y-Δ Connection</vt:lpstr>
      <vt:lpstr>continued…</vt:lpstr>
      <vt:lpstr>continued…</vt:lpstr>
      <vt:lpstr>Example</vt:lpstr>
      <vt:lpstr>continued…</vt:lpstr>
      <vt:lpstr>Balanced Δ-Δ Connection</vt:lpstr>
      <vt:lpstr>Example</vt:lpstr>
      <vt:lpstr>continued…</vt:lpstr>
      <vt:lpstr>Balanced Δ-Y Connection</vt:lpstr>
      <vt:lpstr>continued…</vt:lpstr>
      <vt:lpstr>Example</vt:lpstr>
      <vt:lpstr>Summary</vt:lpstr>
      <vt:lpstr>Power in a Balanced System</vt:lpstr>
      <vt:lpstr>Example</vt:lpstr>
      <vt:lpstr>Mutual Inductance</vt:lpstr>
      <vt:lpstr>continued…</vt:lpstr>
      <vt:lpstr>Dot Convention: Magnetically Coupled Circuit</vt:lpstr>
      <vt:lpstr>continued…</vt:lpstr>
      <vt:lpstr>Example</vt:lpstr>
      <vt:lpstr>continued…</vt:lpstr>
      <vt:lpstr>continued…</vt:lpstr>
      <vt:lpstr>continued…</vt:lpstr>
      <vt:lpstr>continued…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2026-01-31T20:41:42Z</dcterms:created>
  <dcterms:modified xsi:type="dcterms:W3CDTF">2026-01-31T20:42:01Z</dcterms:modified>
</cp:coreProperties>
</file>