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9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27" r:id="rId32"/>
    <p:sldId id="328" r:id="rId33"/>
    <p:sldId id="329" r:id="rId34"/>
    <p:sldId id="330" r:id="rId35"/>
    <p:sldId id="331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4" r:id="rId64"/>
    <p:sldId id="315" r:id="rId65"/>
    <p:sldId id="316" r:id="rId66"/>
    <p:sldId id="313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5" r:id="rId75"/>
    <p:sldId id="326" r:id="rId76"/>
    <p:sldId id="324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332" r:id="rId153"/>
    <p:sldId id="333" r:id="rId1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B7C"/>
    <a:srgbClr val="C4DEFF"/>
    <a:srgbClr val="E1ECF6"/>
    <a:srgbClr val="D3E5F5"/>
    <a:srgbClr val="C3EB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9F950-3EA9-4A7E-B9A4-CDCD949E8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18C238-8114-4F0B-BC42-3D5CE016F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2EDDD-AFCF-4BF7-9575-D431E1CCF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3E9D4-C842-4EBE-BCAF-6B8CA170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50E5F-238B-4E5D-B998-674DA9262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4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490AA-7730-4D17-93FE-01B76A98B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DB503-C3D6-4A15-A18C-15EFC8266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78CFF-9838-4366-9E48-DC3A63451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EAEA0-0808-4D8B-A454-2ED9AEAA1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943A3-D7D5-4CE2-B382-C5378831F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1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F59A-0156-4AB9-99D9-CA1FE4065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7DC89-5050-4B7D-9AD6-092BF3728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7A69B-129F-4520-98F5-B668E1BDF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45CBF-63C5-45C3-A9C2-51F93D88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FA604-06A2-4784-8485-B3E8F75D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70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599D-CD28-473F-B976-E2EA1CAE0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12D89-E13A-404D-8DBA-3E73E08F1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779AB-9211-4E72-A45F-5A7FD710A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3127FC-D8D9-472E-81CF-32D0FEB2A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48DFFC-5333-4352-9C41-A1C614341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3AB4A-4C66-4B3D-AEFD-D344780A1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5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8FF17-5E6F-4B7D-A3F4-4341EEEED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25319-95DE-4208-9B95-B28F8845A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FCF9A5-0291-4EE5-9138-4738D83A4F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33475D-119F-4654-B9CF-3D9FD770D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6FF56-235D-4A63-AE46-69F320D7FF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44D55D-0050-4696-8F01-2AD7DFC8D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A760D1-7F50-4B26-A3B8-1055904E3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4E76A-3E0B-4127-B0E7-10B8A320E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96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25D1-3689-4664-9D8D-85D84C8E8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9D5A86-6AF8-4F78-9097-C15A122DB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D77FED-7863-4712-A102-EA25AA739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F4E97-712E-4213-97F0-42564382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69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E15E08-3D49-4BAB-B376-F2C5FA48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CC12D3-0EF2-43E8-93CF-5115DEC2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FD738-5325-4C18-8C20-459F0EA56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1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58AB9-C8D2-4610-8238-4C734ECDD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540B0-A23B-4132-ABA7-ABD8AE894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4769F-855A-43D8-9CA4-F2B5A380C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75321-33A7-4871-A69F-BB07D7E68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D41BB-5E86-4A1A-A42B-F6D7C37A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CF5E6-4BC4-4451-BA61-82CE4C331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4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D6DE0-2F92-4E7F-8CC0-C082DBFE4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B87C5D-9F8F-4FA1-BB57-6782E7ECED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5A13E-22F6-4A17-BAA5-849E6528C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9F62E-BDBC-485A-9FDA-2B5795FB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92752-0E28-4E7A-BAA0-9ED290070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235AE-339F-4DD5-AB7A-A15F0B935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1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2A4C-43B3-4AC0-8C29-4C549A30B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3C853-F4B5-4DAD-BAD2-C6EB01591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32CC0-4702-4D25-BF0D-F3C10CE03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6ABD8-9FAC-4A85-AEF3-D8E1E86AF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3B6B0-A061-4385-99D2-62CC35BA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1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BE7A57-B2A4-4680-843C-7ECA2B5826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2404C-9410-4D7E-8B01-50C4F98DB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0DBE3-C0E8-4741-95B5-85111CE6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64088-E2C8-4AAA-950A-2B8CAFDFD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746AE-AFA3-4796-BBFA-F44691E5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0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769901-4F1B-448F-8606-FDB5268B2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629EC-4D9B-467C-B37E-4EFACA8CF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13BA3-FF49-408E-8CD7-C1402626C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F8867-CD28-4430-AE39-405714B300E3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677D1-0469-47ED-B989-F7C7FAAE7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20FA7-7507-4C47-A31E-CE1AD7F5B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B2D35-6536-43C2-8308-3D49412C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087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Relationship Id="rId9" Type="http://schemas.openxmlformats.org/officeDocument/2006/relationships/image" Target="../media/image17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5" Type="http://schemas.openxmlformats.org/officeDocument/2006/relationships/image" Target="../media/image190.png"/><Relationship Id="rId10" Type="http://schemas.openxmlformats.org/officeDocument/2006/relationships/image" Target="../media/image195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211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12" Type="http://schemas.openxmlformats.org/officeDocument/2006/relationships/image" Target="../media/image21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11" Type="http://schemas.openxmlformats.org/officeDocument/2006/relationships/image" Target="../media/image209.png"/><Relationship Id="rId5" Type="http://schemas.openxmlformats.org/officeDocument/2006/relationships/image" Target="../media/image203.png"/><Relationship Id="rId10" Type="http://schemas.openxmlformats.org/officeDocument/2006/relationships/image" Target="../media/image208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Relationship Id="rId14" Type="http://schemas.openxmlformats.org/officeDocument/2006/relationships/image" Target="../media/image2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1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5" Type="http://schemas.openxmlformats.org/officeDocument/2006/relationships/image" Target="../media/image223.png"/><Relationship Id="rId4" Type="http://schemas.openxmlformats.org/officeDocument/2006/relationships/image" Target="../media/image222.png"/><Relationship Id="rId9" Type="http://schemas.openxmlformats.org/officeDocument/2006/relationships/image" Target="../media/image2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5.png"/><Relationship Id="rId4" Type="http://schemas.openxmlformats.org/officeDocument/2006/relationships/image" Target="../media/image22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3" Type="http://schemas.openxmlformats.org/officeDocument/2006/relationships/image" Target="../media/image228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5" Type="http://schemas.openxmlformats.org/officeDocument/2006/relationships/image" Target="../media/image240.png"/><Relationship Id="rId10" Type="http://schemas.openxmlformats.org/officeDocument/2006/relationships/image" Target="../media/image235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5" Type="http://schemas.openxmlformats.org/officeDocument/2006/relationships/image" Target="../media/image244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250.png"/><Relationship Id="rId7" Type="http://schemas.openxmlformats.org/officeDocument/2006/relationships/image" Target="../media/image254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256.png"/><Relationship Id="rId7" Type="http://schemas.openxmlformats.org/officeDocument/2006/relationships/image" Target="../media/image261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png"/><Relationship Id="rId5" Type="http://schemas.openxmlformats.org/officeDocument/2006/relationships/image" Target="../media/image258.png"/><Relationship Id="rId4" Type="http://schemas.openxmlformats.org/officeDocument/2006/relationships/image" Target="../media/image25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3" Type="http://schemas.openxmlformats.org/officeDocument/2006/relationships/image" Target="../media/image263.png"/><Relationship Id="rId7" Type="http://schemas.openxmlformats.org/officeDocument/2006/relationships/image" Target="../media/image267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6.png"/><Relationship Id="rId5" Type="http://schemas.openxmlformats.org/officeDocument/2006/relationships/image" Target="../media/image265.png"/><Relationship Id="rId4" Type="http://schemas.openxmlformats.org/officeDocument/2006/relationships/image" Target="../media/image26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50.png"/><Relationship Id="rId4" Type="http://schemas.openxmlformats.org/officeDocument/2006/relationships/image" Target="../media/image27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0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8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6.png"/><Relationship Id="rId4" Type="http://schemas.openxmlformats.org/officeDocument/2006/relationships/image" Target="../media/image25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image" Target="../media/image253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image" Target="../media/image25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0.png"/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0.png"/><Relationship Id="rId4" Type="http://schemas.openxmlformats.org/officeDocument/2006/relationships/image" Target="../media/image259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0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4.png"/><Relationship Id="rId5" Type="http://schemas.openxmlformats.org/officeDocument/2006/relationships/image" Target="../media/image283.png"/><Relationship Id="rId4" Type="http://schemas.openxmlformats.org/officeDocument/2006/relationships/image" Target="../media/image28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image" Target="../media/image26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8.png"/><Relationship Id="rId5" Type="http://schemas.openxmlformats.org/officeDocument/2006/relationships/image" Target="../media/image287.png"/><Relationship Id="rId4" Type="http://schemas.openxmlformats.org/officeDocument/2006/relationships/image" Target="../media/image28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3" Type="http://schemas.openxmlformats.org/officeDocument/2006/relationships/image" Target="../media/image290.png"/><Relationship Id="rId7" Type="http://schemas.openxmlformats.org/officeDocument/2006/relationships/image" Target="../media/image294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3.png"/><Relationship Id="rId11" Type="http://schemas.openxmlformats.org/officeDocument/2006/relationships/image" Target="../media/image298.png"/><Relationship Id="rId5" Type="http://schemas.openxmlformats.org/officeDocument/2006/relationships/image" Target="../media/image292.png"/><Relationship Id="rId10" Type="http://schemas.openxmlformats.org/officeDocument/2006/relationships/image" Target="../media/image297.png"/><Relationship Id="rId4" Type="http://schemas.openxmlformats.org/officeDocument/2006/relationships/image" Target="../media/image291.png"/><Relationship Id="rId9" Type="http://schemas.openxmlformats.org/officeDocument/2006/relationships/image" Target="../media/image29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3.png"/><Relationship Id="rId5" Type="http://schemas.openxmlformats.org/officeDocument/2006/relationships/image" Target="../media/image302.png"/><Relationship Id="rId4" Type="http://schemas.openxmlformats.org/officeDocument/2006/relationships/image" Target="../media/image30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0.png"/><Relationship Id="rId2" Type="http://schemas.openxmlformats.org/officeDocument/2006/relationships/image" Target="../media/image3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9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png"/><Relationship Id="rId2" Type="http://schemas.openxmlformats.org/officeDocument/2006/relationships/image" Target="../media/image29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40.png"/><Relationship Id="rId5" Type="http://schemas.openxmlformats.org/officeDocument/2006/relationships/image" Target="../media/image306.png"/><Relationship Id="rId4" Type="http://schemas.openxmlformats.org/officeDocument/2006/relationships/image" Target="../media/image292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7" Type="http://schemas.openxmlformats.org/officeDocument/2006/relationships/image" Target="../media/image3000.png"/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90.png"/><Relationship Id="rId5" Type="http://schemas.openxmlformats.org/officeDocument/2006/relationships/image" Target="../media/image2980.png"/><Relationship Id="rId4" Type="http://schemas.openxmlformats.org/officeDocument/2006/relationships/image" Target="../media/image30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0.png"/><Relationship Id="rId3" Type="http://schemas.openxmlformats.org/officeDocument/2006/relationships/image" Target="../media/image311.png"/><Relationship Id="rId7" Type="http://schemas.openxmlformats.org/officeDocument/2006/relationships/image" Target="../media/image306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4.png"/><Relationship Id="rId5" Type="http://schemas.openxmlformats.org/officeDocument/2006/relationships/image" Target="../media/image313.png"/><Relationship Id="rId4" Type="http://schemas.openxmlformats.org/officeDocument/2006/relationships/image" Target="../media/image3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80.png"/><Relationship Id="rId4" Type="http://schemas.openxmlformats.org/officeDocument/2006/relationships/image" Target="../media/image31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4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3.png"/><Relationship Id="rId4" Type="http://schemas.openxmlformats.org/officeDocument/2006/relationships/image" Target="../media/image32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0.png"/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2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0.pn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png"/><Relationship Id="rId3" Type="http://schemas.openxmlformats.org/officeDocument/2006/relationships/image" Target="../media/image330.png"/><Relationship Id="rId7" Type="http://schemas.openxmlformats.org/officeDocument/2006/relationships/image" Target="../media/image334.png"/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3.png"/><Relationship Id="rId5" Type="http://schemas.openxmlformats.org/officeDocument/2006/relationships/image" Target="../media/image332.png"/><Relationship Id="rId4" Type="http://schemas.openxmlformats.org/officeDocument/2006/relationships/image" Target="../media/image33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3.pn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6.png"/><Relationship Id="rId5" Type="http://schemas.openxmlformats.org/officeDocument/2006/relationships/image" Target="../media/image345.png"/><Relationship Id="rId4" Type="http://schemas.openxmlformats.org/officeDocument/2006/relationships/image" Target="../media/image344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pn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png"/><Relationship Id="rId2" Type="http://schemas.openxmlformats.org/officeDocument/2006/relationships/image" Target="../media/image3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image" Target="../media/image359.png"/><Relationship Id="rId4" Type="http://schemas.openxmlformats.org/officeDocument/2006/relationships/image" Target="../media/image35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.png"/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7.png"/><Relationship Id="rId4" Type="http://schemas.openxmlformats.org/officeDocument/2006/relationships/image" Target="../media/image36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png"/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370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7.png"/><Relationship Id="rId3" Type="http://schemas.openxmlformats.org/officeDocument/2006/relationships/image" Target="../media/image372.png"/><Relationship Id="rId7" Type="http://schemas.openxmlformats.org/officeDocument/2006/relationships/image" Target="../media/image376.pn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5.png"/><Relationship Id="rId5" Type="http://schemas.openxmlformats.org/officeDocument/2006/relationships/image" Target="../media/image374.png"/><Relationship Id="rId10" Type="http://schemas.openxmlformats.org/officeDocument/2006/relationships/image" Target="../media/image379.png"/><Relationship Id="rId4" Type="http://schemas.openxmlformats.org/officeDocument/2006/relationships/image" Target="../media/image373.png"/><Relationship Id="rId9" Type="http://schemas.openxmlformats.org/officeDocument/2006/relationships/image" Target="../media/image378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png"/><Relationship Id="rId3" Type="http://schemas.openxmlformats.org/officeDocument/2006/relationships/image" Target="../media/image381.png"/><Relationship Id="rId7" Type="http://schemas.openxmlformats.org/officeDocument/2006/relationships/image" Target="../media/image385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4.png"/><Relationship Id="rId5" Type="http://schemas.openxmlformats.org/officeDocument/2006/relationships/image" Target="../media/image383.png"/><Relationship Id="rId4" Type="http://schemas.openxmlformats.org/officeDocument/2006/relationships/image" Target="../media/image382.png"/><Relationship Id="rId9" Type="http://schemas.openxmlformats.org/officeDocument/2006/relationships/image" Target="../media/image38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png"/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9.png"/><Relationship Id="rId4" Type="http://schemas.openxmlformats.org/officeDocument/2006/relationships/image" Target="../media/image35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4.png"/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6.png"/><Relationship Id="rId2" Type="http://schemas.openxmlformats.org/officeDocument/2006/relationships/image" Target="../media/image3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8.png"/><Relationship Id="rId4" Type="http://schemas.openxmlformats.org/officeDocument/2006/relationships/image" Target="../media/image397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9.png"/><Relationship Id="rId2" Type="http://schemas.openxmlformats.org/officeDocument/2006/relationships/image" Target="../media/image3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2.png"/><Relationship Id="rId5" Type="http://schemas.openxmlformats.org/officeDocument/2006/relationships/image" Target="../media/image401.png"/><Relationship Id="rId4" Type="http://schemas.openxmlformats.org/officeDocument/2006/relationships/image" Target="../media/image400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9.png"/><Relationship Id="rId3" Type="http://schemas.openxmlformats.org/officeDocument/2006/relationships/image" Target="../media/image404.png"/><Relationship Id="rId7" Type="http://schemas.openxmlformats.org/officeDocument/2006/relationships/image" Target="../media/image408.pn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7.png"/><Relationship Id="rId5" Type="http://schemas.openxmlformats.org/officeDocument/2006/relationships/image" Target="../media/image406.png"/><Relationship Id="rId4" Type="http://schemas.openxmlformats.org/officeDocument/2006/relationships/image" Target="../media/image405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2.png"/><Relationship Id="rId3" Type="http://schemas.openxmlformats.org/officeDocument/2006/relationships/image" Target="../media/image391.png"/><Relationship Id="rId7" Type="http://schemas.openxmlformats.org/officeDocument/2006/relationships/image" Target="../media/image411.png"/><Relationship Id="rId2" Type="http://schemas.openxmlformats.org/officeDocument/2006/relationships/image" Target="../media/image3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9.png"/><Relationship Id="rId11" Type="http://schemas.openxmlformats.org/officeDocument/2006/relationships/image" Target="../media/image414.png"/><Relationship Id="rId5" Type="http://schemas.openxmlformats.org/officeDocument/2006/relationships/image" Target="../media/image410.png"/><Relationship Id="rId10" Type="http://schemas.openxmlformats.org/officeDocument/2006/relationships/image" Target="../media/image413.png"/><Relationship Id="rId4" Type="http://schemas.openxmlformats.org/officeDocument/2006/relationships/image" Target="../media/image397.png"/><Relationship Id="rId9" Type="http://schemas.openxmlformats.org/officeDocument/2006/relationships/image" Target="../media/image40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6.png"/><Relationship Id="rId2" Type="http://schemas.openxmlformats.org/officeDocument/2006/relationships/image" Target="../media/image41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417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9.png"/><Relationship Id="rId2" Type="http://schemas.openxmlformats.org/officeDocument/2006/relationships/image" Target="../media/image4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0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4.png"/><Relationship Id="rId4" Type="http://schemas.openxmlformats.org/officeDocument/2006/relationships/image" Target="../media/image42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6.png"/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8.png"/><Relationship Id="rId4" Type="http://schemas.openxmlformats.org/officeDocument/2006/relationships/image" Target="../media/image427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2.png"/><Relationship Id="rId4" Type="http://schemas.openxmlformats.org/officeDocument/2006/relationships/image" Target="../media/image431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4.png"/><Relationship Id="rId2" Type="http://schemas.openxmlformats.org/officeDocument/2006/relationships/image" Target="../media/image4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5" Type="http://schemas.openxmlformats.org/officeDocument/2006/relationships/image" Target="../media/image436.png"/><Relationship Id="rId4" Type="http://schemas.openxmlformats.org/officeDocument/2006/relationships/image" Target="../media/image43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9.png"/><Relationship Id="rId2" Type="http://schemas.openxmlformats.org/officeDocument/2006/relationships/image" Target="../media/image4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2.png"/><Relationship Id="rId5" Type="http://schemas.openxmlformats.org/officeDocument/2006/relationships/image" Target="../media/image441.png"/><Relationship Id="rId4" Type="http://schemas.openxmlformats.org/officeDocument/2006/relationships/image" Target="../media/image44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4.png"/><Relationship Id="rId2" Type="http://schemas.openxmlformats.org/officeDocument/2006/relationships/image" Target="../media/image4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6.png"/><Relationship Id="rId4" Type="http://schemas.openxmlformats.org/officeDocument/2006/relationships/image" Target="../media/image445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png"/><Relationship Id="rId2" Type="http://schemas.openxmlformats.org/officeDocument/2006/relationships/image" Target="../media/image44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6.png"/><Relationship Id="rId4" Type="http://schemas.openxmlformats.org/officeDocument/2006/relationships/image" Target="../media/image444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4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3.png"/><Relationship Id="rId5" Type="http://schemas.openxmlformats.org/officeDocument/2006/relationships/image" Target="../media/image452.png"/><Relationship Id="rId4" Type="http://schemas.openxmlformats.org/officeDocument/2006/relationships/image" Target="../media/image451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4.png"/><Relationship Id="rId2" Type="http://schemas.openxmlformats.org/officeDocument/2006/relationships/image" Target="../media/image4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7.png"/><Relationship Id="rId5" Type="http://schemas.openxmlformats.org/officeDocument/2006/relationships/image" Target="../media/image456.png"/><Relationship Id="rId4" Type="http://schemas.openxmlformats.org/officeDocument/2006/relationships/image" Target="../media/image455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5.png"/><Relationship Id="rId5" Type="http://schemas.openxmlformats.org/officeDocument/2006/relationships/image" Target="../media/image464.png"/><Relationship Id="rId4" Type="http://schemas.openxmlformats.org/officeDocument/2006/relationships/image" Target="../media/image463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2.png"/><Relationship Id="rId3" Type="http://schemas.openxmlformats.org/officeDocument/2006/relationships/image" Target="../media/image467.png"/><Relationship Id="rId7" Type="http://schemas.openxmlformats.org/officeDocument/2006/relationships/image" Target="../media/image471.png"/><Relationship Id="rId2" Type="http://schemas.openxmlformats.org/officeDocument/2006/relationships/image" Target="../media/image4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469.png"/><Relationship Id="rId4" Type="http://schemas.openxmlformats.org/officeDocument/2006/relationships/image" Target="../media/image468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9.png"/><Relationship Id="rId3" Type="http://schemas.openxmlformats.org/officeDocument/2006/relationships/image" Target="../media/image474.png"/><Relationship Id="rId7" Type="http://schemas.openxmlformats.org/officeDocument/2006/relationships/image" Target="../media/image478.png"/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7.png"/><Relationship Id="rId5" Type="http://schemas.openxmlformats.org/officeDocument/2006/relationships/image" Target="../media/image476.png"/><Relationship Id="rId10" Type="http://schemas.openxmlformats.org/officeDocument/2006/relationships/image" Target="../media/image481.png"/><Relationship Id="rId4" Type="http://schemas.openxmlformats.org/officeDocument/2006/relationships/image" Target="../media/image475.png"/><Relationship Id="rId9" Type="http://schemas.openxmlformats.org/officeDocument/2006/relationships/image" Target="../media/image480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7.png"/><Relationship Id="rId3" Type="http://schemas.openxmlformats.org/officeDocument/2006/relationships/image" Target="../media/image482.png"/><Relationship Id="rId7" Type="http://schemas.openxmlformats.org/officeDocument/2006/relationships/image" Target="../media/image486.png"/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5.png"/><Relationship Id="rId11" Type="http://schemas.openxmlformats.org/officeDocument/2006/relationships/image" Target="../media/image490.png"/><Relationship Id="rId5" Type="http://schemas.openxmlformats.org/officeDocument/2006/relationships/image" Target="../media/image484.png"/><Relationship Id="rId10" Type="http://schemas.openxmlformats.org/officeDocument/2006/relationships/image" Target="../media/image489.png"/><Relationship Id="rId4" Type="http://schemas.openxmlformats.org/officeDocument/2006/relationships/image" Target="../media/image483.png"/><Relationship Id="rId9" Type="http://schemas.openxmlformats.org/officeDocument/2006/relationships/image" Target="../media/image488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3.png"/><Relationship Id="rId2" Type="http://schemas.openxmlformats.org/officeDocument/2006/relationships/image" Target="../media/image4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6.png"/><Relationship Id="rId5" Type="http://schemas.openxmlformats.org/officeDocument/2006/relationships/image" Target="../media/image495.png"/><Relationship Id="rId4" Type="http://schemas.openxmlformats.org/officeDocument/2006/relationships/image" Target="../media/image494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7.png"/><Relationship Id="rId2" Type="http://schemas.openxmlformats.org/officeDocument/2006/relationships/image" Target="../media/image494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8.png"/><Relationship Id="rId2" Type="http://schemas.openxmlformats.org/officeDocument/2006/relationships/image" Target="../media/image4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0.png"/><Relationship Id="rId4" Type="http://schemas.openxmlformats.org/officeDocument/2006/relationships/image" Target="../media/image499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image" Target="../media/image4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3.png"/><Relationship Id="rId4" Type="http://schemas.openxmlformats.org/officeDocument/2006/relationships/image" Target="../media/image50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4.png"/><Relationship Id="rId7" Type="http://schemas.openxmlformats.org/officeDocument/2006/relationships/image" Target="../media/image508.png"/><Relationship Id="rId2" Type="http://schemas.openxmlformats.org/officeDocument/2006/relationships/image" Target="../media/image4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7.png"/><Relationship Id="rId5" Type="http://schemas.openxmlformats.org/officeDocument/2006/relationships/image" Target="../media/image506.png"/><Relationship Id="rId4" Type="http://schemas.openxmlformats.org/officeDocument/2006/relationships/image" Target="../media/image50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9.png"/><Relationship Id="rId2" Type="http://schemas.openxmlformats.org/officeDocument/2006/relationships/image" Target="../media/image506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2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51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5.png"/><Relationship Id="rId2" Type="http://schemas.openxmlformats.org/officeDocument/2006/relationships/image" Target="../media/image514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7.png"/><Relationship Id="rId2" Type="http://schemas.openxmlformats.org/officeDocument/2006/relationships/image" Target="../media/image516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4.png"/><Relationship Id="rId3" Type="http://schemas.openxmlformats.org/officeDocument/2006/relationships/image" Target="../media/image519.png"/><Relationship Id="rId7" Type="http://schemas.openxmlformats.org/officeDocument/2006/relationships/image" Target="../media/image523.png"/><Relationship Id="rId2" Type="http://schemas.openxmlformats.org/officeDocument/2006/relationships/image" Target="../media/image5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2.png"/><Relationship Id="rId11" Type="http://schemas.openxmlformats.org/officeDocument/2006/relationships/image" Target="../media/image527.png"/><Relationship Id="rId5" Type="http://schemas.openxmlformats.org/officeDocument/2006/relationships/image" Target="../media/image521.png"/><Relationship Id="rId10" Type="http://schemas.openxmlformats.org/officeDocument/2006/relationships/image" Target="../media/image526.png"/><Relationship Id="rId4" Type="http://schemas.openxmlformats.org/officeDocument/2006/relationships/image" Target="../media/image520.png"/><Relationship Id="rId9" Type="http://schemas.openxmlformats.org/officeDocument/2006/relationships/image" Target="../media/image525.pn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3.png"/><Relationship Id="rId3" Type="http://schemas.openxmlformats.org/officeDocument/2006/relationships/image" Target="../media/image529.png"/><Relationship Id="rId7" Type="http://schemas.openxmlformats.org/officeDocument/2006/relationships/image" Target="../media/image532.png"/><Relationship Id="rId2" Type="http://schemas.openxmlformats.org/officeDocument/2006/relationships/image" Target="../media/image5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1.png"/><Relationship Id="rId5" Type="http://schemas.openxmlformats.org/officeDocument/2006/relationships/image" Target="../media/image530.png"/><Relationship Id="rId4" Type="http://schemas.openxmlformats.org/officeDocument/2006/relationships/image" Target="../media/image527.png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9.png"/><Relationship Id="rId3" Type="http://schemas.openxmlformats.org/officeDocument/2006/relationships/image" Target="../media/image535.png"/><Relationship Id="rId7" Type="http://schemas.openxmlformats.org/officeDocument/2006/relationships/image" Target="../media/image538.png"/><Relationship Id="rId2" Type="http://schemas.openxmlformats.org/officeDocument/2006/relationships/image" Target="../media/image5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537.png"/><Relationship Id="rId10" Type="http://schemas.openxmlformats.org/officeDocument/2006/relationships/image" Target="../media/image541.png"/><Relationship Id="rId4" Type="http://schemas.openxmlformats.org/officeDocument/2006/relationships/image" Target="../media/image536.png"/><Relationship Id="rId9" Type="http://schemas.openxmlformats.org/officeDocument/2006/relationships/image" Target="../media/image540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8.png"/><Relationship Id="rId13" Type="http://schemas.openxmlformats.org/officeDocument/2006/relationships/image" Target="../media/image553.png"/><Relationship Id="rId3" Type="http://schemas.openxmlformats.org/officeDocument/2006/relationships/image" Target="../media/image543.png"/><Relationship Id="rId7" Type="http://schemas.openxmlformats.org/officeDocument/2006/relationships/image" Target="../media/image547.png"/><Relationship Id="rId12" Type="http://schemas.openxmlformats.org/officeDocument/2006/relationships/image" Target="../media/image552.png"/><Relationship Id="rId17" Type="http://schemas.openxmlformats.org/officeDocument/2006/relationships/image" Target="../media/image557.png"/><Relationship Id="rId2" Type="http://schemas.openxmlformats.org/officeDocument/2006/relationships/image" Target="../media/image542.png"/><Relationship Id="rId16" Type="http://schemas.openxmlformats.org/officeDocument/2006/relationships/image" Target="../media/image5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6.png"/><Relationship Id="rId11" Type="http://schemas.openxmlformats.org/officeDocument/2006/relationships/image" Target="../media/image551.png"/><Relationship Id="rId5" Type="http://schemas.openxmlformats.org/officeDocument/2006/relationships/image" Target="../media/image545.png"/><Relationship Id="rId15" Type="http://schemas.openxmlformats.org/officeDocument/2006/relationships/image" Target="../media/image555.png"/><Relationship Id="rId10" Type="http://schemas.openxmlformats.org/officeDocument/2006/relationships/image" Target="../media/image550.png"/><Relationship Id="rId4" Type="http://schemas.openxmlformats.org/officeDocument/2006/relationships/image" Target="../media/image544.png"/><Relationship Id="rId9" Type="http://schemas.openxmlformats.org/officeDocument/2006/relationships/image" Target="../media/image549.png"/><Relationship Id="rId14" Type="http://schemas.openxmlformats.org/officeDocument/2006/relationships/image" Target="../media/image554.pn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3.png"/><Relationship Id="rId3" Type="http://schemas.openxmlformats.org/officeDocument/2006/relationships/image" Target="../media/image558.png"/><Relationship Id="rId7" Type="http://schemas.openxmlformats.org/officeDocument/2006/relationships/image" Target="../media/image562.png"/><Relationship Id="rId2" Type="http://schemas.openxmlformats.org/officeDocument/2006/relationships/image" Target="../media/image5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1.png"/><Relationship Id="rId5" Type="http://schemas.openxmlformats.org/officeDocument/2006/relationships/image" Target="../media/image560.png"/><Relationship Id="rId4" Type="http://schemas.openxmlformats.org/officeDocument/2006/relationships/image" Target="../media/image559.png"/><Relationship Id="rId9" Type="http://schemas.openxmlformats.org/officeDocument/2006/relationships/image" Target="../media/image564.png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1.png"/><Relationship Id="rId3" Type="http://schemas.openxmlformats.org/officeDocument/2006/relationships/image" Target="../media/image566.png"/><Relationship Id="rId7" Type="http://schemas.openxmlformats.org/officeDocument/2006/relationships/image" Target="../media/image570.png"/><Relationship Id="rId2" Type="http://schemas.openxmlformats.org/officeDocument/2006/relationships/image" Target="../media/image5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9.png"/><Relationship Id="rId5" Type="http://schemas.openxmlformats.org/officeDocument/2006/relationships/image" Target="../media/image568.png"/><Relationship Id="rId10" Type="http://schemas.openxmlformats.org/officeDocument/2006/relationships/image" Target="../media/image573.png"/><Relationship Id="rId4" Type="http://schemas.openxmlformats.org/officeDocument/2006/relationships/image" Target="../media/image567.png"/><Relationship Id="rId9" Type="http://schemas.openxmlformats.org/officeDocument/2006/relationships/image" Target="../media/image572.png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image" Target="../media/image585.png"/><Relationship Id="rId18" Type="http://schemas.openxmlformats.org/officeDocument/2006/relationships/image" Target="../media/image590.png"/><Relationship Id="rId3" Type="http://schemas.openxmlformats.org/officeDocument/2006/relationships/image" Target="../media/image575.png"/><Relationship Id="rId7" Type="http://schemas.openxmlformats.org/officeDocument/2006/relationships/image" Target="../media/image579.png"/><Relationship Id="rId12" Type="http://schemas.openxmlformats.org/officeDocument/2006/relationships/image" Target="../media/image584.png"/><Relationship Id="rId17" Type="http://schemas.openxmlformats.org/officeDocument/2006/relationships/image" Target="../media/image589.png"/><Relationship Id="rId2" Type="http://schemas.openxmlformats.org/officeDocument/2006/relationships/image" Target="../media/image574.png"/><Relationship Id="rId16" Type="http://schemas.openxmlformats.org/officeDocument/2006/relationships/image" Target="../media/image5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8.png"/><Relationship Id="rId11" Type="http://schemas.openxmlformats.org/officeDocument/2006/relationships/image" Target="../media/image583.png"/><Relationship Id="rId5" Type="http://schemas.openxmlformats.org/officeDocument/2006/relationships/image" Target="../media/image577.png"/><Relationship Id="rId15" Type="http://schemas.openxmlformats.org/officeDocument/2006/relationships/image" Target="../media/image587.png"/><Relationship Id="rId10" Type="http://schemas.openxmlformats.org/officeDocument/2006/relationships/image" Target="../media/image582.png"/><Relationship Id="rId19" Type="http://schemas.openxmlformats.org/officeDocument/2006/relationships/image" Target="../media/image591.png"/><Relationship Id="rId4" Type="http://schemas.openxmlformats.org/officeDocument/2006/relationships/image" Target="../media/image576.png"/><Relationship Id="rId9" Type="http://schemas.openxmlformats.org/officeDocument/2006/relationships/image" Target="../media/image581.png"/><Relationship Id="rId14" Type="http://schemas.openxmlformats.org/officeDocument/2006/relationships/image" Target="../media/image586.png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4.png"/><Relationship Id="rId13" Type="http://schemas.openxmlformats.org/officeDocument/2006/relationships/image" Target="../media/image589.png"/><Relationship Id="rId18" Type="http://schemas.openxmlformats.org/officeDocument/2006/relationships/image" Target="../media/image591.png"/><Relationship Id="rId3" Type="http://schemas.openxmlformats.org/officeDocument/2006/relationships/image" Target="../media/image592.png"/><Relationship Id="rId7" Type="http://schemas.openxmlformats.org/officeDocument/2006/relationships/image" Target="../media/image583.png"/><Relationship Id="rId12" Type="http://schemas.openxmlformats.org/officeDocument/2006/relationships/image" Target="../media/image590.png"/><Relationship Id="rId17" Type="http://schemas.openxmlformats.org/officeDocument/2006/relationships/image" Target="../media/image595.png"/><Relationship Id="rId2" Type="http://schemas.openxmlformats.org/officeDocument/2006/relationships/image" Target="../media/image574.png"/><Relationship Id="rId16" Type="http://schemas.openxmlformats.org/officeDocument/2006/relationships/image" Target="../media/image5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1.png"/><Relationship Id="rId11" Type="http://schemas.openxmlformats.org/officeDocument/2006/relationships/image" Target="../media/image588.png"/><Relationship Id="rId5" Type="http://schemas.openxmlformats.org/officeDocument/2006/relationships/image" Target="../media/image579.png"/><Relationship Id="rId15" Type="http://schemas.openxmlformats.org/officeDocument/2006/relationships/image" Target="../media/image594.png"/><Relationship Id="rId10" Type="http://schemas.openxmlformats.org/officeDocument/2006/relationships/image" Target="../media/image586.png"/><Relationship Id="rId4" Type="http://schemas.openxmlformats.org/officeDocument/2006/relationships/image" Target="../media/image576.png"/><Relationship Id="rId9" Type="http://schemas.openxmlformats.org/officeDocument/2006/relationships/image" Target="../media/image585.png"/><Relationship Id="rId14" Type="http://schemas.openxmlformats.org/officeDocument/2006/relationships/image" Target="../media/image593.png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4.png"/><Relationship Id="rId13" Type="http://schemas.openxmlformats.org/officeDocument/2006/relationships/image" Target="../media/image589.png"/><Relationship Id="rId3" Type="http://schemas.openxmlformats.org/officeDocument/2006/relationships/image" Target="../media/image596.png"/><Relationship Id="rId7" Type="http://schemas.openxmlformats.org/officeDocument/2006/relationships/image" Target="../media/image583.png"/><Relationship Id="rId12" Type="http://schemas.openxmlformats.org/officeDocument/2006/relationships/image" Target="../media/image590.png"/><Relationship Id="rId17" Type="http://schemas.openxmlformats.org/officeDocument/2006/relationships/image" Target="../media/image599.png"/><Relationship Id="rId2" Type="http://schemas.openxmlformats.org/officeDocument/2006/relationships/image" Target="../media/image574.png"/><Relationship Id="rId16" Type="http://schemas.openxmlformats.org/officeDocument/2006/relationships/image" Target="../media/image5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1.png"/><Relationship Id="rId11" Type="http://schemas.openxmlformats.org/officeDocument/2006/relationships/image" Target="../media/image588.png"/><Relationship Id="rId5" Type="http://schemas.openxmlformats.org/officeDocument/2006/relationships/image" Target="../media/image579.png"/><Relationship Id="rId15" Type="http://schemas.openxmlformats.org/officeDocument/2006/relationships/image" Target="../media/image597.png"/><Relationship Id="rId10" Type="http://schemas.openxmlformats.org/officeDocument/2006/relationships/image" Target="../media/image586.png"/><Relationship Id="rId4" Type="http://schemas.openxmlformats.org/officeDocument/2006/relationships/image" Target="../media/image576.png"/><Relationship Id="rId9" Type="http://schemas.openxmlformats.org/officeDocument/2006/relationships/image" Target="../media/image585.png"/><Relationship Id="rId14" Type="http://schemas.openxmlformats.org/officeDocument/2006/relationships/image" Target="../media/image582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2.png"/><Relationship Id="rId2" Type="http://schemas.openxmlformats.org/officeDocument/2006/relationships/image" Target="../media/image601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603.png"/><Relationship Id="rId4" Type="http://schemas.openxmlformats.org/officeDocument/2006/relationships/image" Target="NULL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605.png"/><Relationship Id="rId7" Type="http://schemas.openxmlformats.org/officeDocument/2006/relationships/image" Target="../media/image609.png"/><Relationship Id="rId2" Type="http://schemas.openxmlformats.org/officeDocument/2006/relationships/image" Target="../media/image6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8.png"/><Relationship Id="rId5" Type="http://schemas.openxmlformats.org/officeDocument/2006/relationships/image" Target="../media/image607.png"/><Relationship Id="rId4" Type="http://schemas.openxmlformats.org/officeDocument/2006/relationships/image" Target="../media/image606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2.png"/><Relationship Id="rId2" Type="http://schemas.openxmlformats.org/officeDocument/2006/relationships/image" Target="../media/image6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4.png"/><Relationship Id="rId4" Type="http://schemas.openxmlformats.org/officeDocument/2006/relationships/image" Target="../media/image613.png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1.png"/><Relationship Id="rId3" Type="http://schemas.openxmlformats.org/officeDocument/2006/relationships/image" Target="../media/image616.png"/><Relationship Id="rId7" Type="http://schemas.openxmlformats.org/officeDocument/2006/relationships/image" Target="../media/image620.png"/><Relationship Id="rId2" Type="http://schemas.openxmlformats.org/officeDocument/2006/relationships/image" Target="../media/image6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9.png"/><Relationship Id="rId5" Type="http://schemas.openxmlformats.org/officeDocument/2006/relationships/image" Target="../media/image618.png"/><Relationship Id="rId10" Type="http://schemas.openxmlformats.org/officeDocument/2006/relationships/image" Target="../media/image623.png"/><Relationship Id="rId4" Type="http://schemas.openxmlformats.org/officeDocument/2006/relationships/image" Target="../media/image617.png"/><Relationship Id="rId9" Type="http://schemas.openxmlformats.org/officeDocument/2006/relationships/image" Target="../media/image622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5.png"/><Relationship Id="rId2" Type="http://schemas.openxmlformats.org/officeDocument/2006/relationships/image" Target="../media/image6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8.png"/><Relationship Id="rId5" Type="http://schemas.openxmlformats.org/officeDocument/2006/relationships/image" Target="../media/image627.png"/><Relationship Id="rId4" Type="http://schemas.openxmlformats.org/officeDocument/2006/relationships/image" Target="../media/image626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2.png"/><Relationship Id="rId4" Type="http://schemas.openxmlformats.org/officeDocument/2006/relationships/image" Target="../media/image631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5.png"/><Relationship Id="rId4" Type="http://schemas.openxmlformats.org/officeDocument/2006/relationships/image" Target="../media/image634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6.png"/><Relationship Id="rId7" Type="http://schemas.openxmlformats.org/officeDocument/2006/relationships/image" Target="../media/image64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9.png"/><Relationship Id="rId5" Type="http://schemas.openxmlformats.org/officeDocument/2006/relationships/image" Target="../media/image638.png"/><Relationship Id="rId4" Type="http://schemas.openxmlformats.org/officeDocument/2006/relationships/image" Target="../media/image637.png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7.png"/><Relationship Id="rId3" Type="http://schemas.openxmlformats.org/officeDocument/2006/relationships/image" Target="../media/image642.png"/><Relationship Id="rId7" Type="http://schemas.openxmlformats.org/officeDocument/2006/relationships/image" Target="../media/image646.png"/><Relationship Id="rId2" Type="http://schemas.openxmlformats.org/officeDocument/2006/relationships/image" Target="../media/image6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5.png"/><Relationship Id="rId5" Type="http://schemas.openxmlformats.org/officeDocument/2006/relationships/image" Target="../media/image644.png"/><Relationship Id="rId10" Type="http://schemas.openxmlformats.org/officeDocument/2006/relationships/image" Target="../media/image649.png"/><Relationship Id="rId4" Type="http://schemas.openxmlformats.org/officeDocument/2006/relationships/image" Target="../media/image643.png"/><Relationship Id="rId9" Type="http://schemas.openxmlformats.org/officeDocument/2006/relationships/image" Target="../media/image648.png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4.png"/><Relationship Id="rId3" Type="http://schemas.openxmlformats.org/officeDocument/2006/relationships/image" Target="../media/image644.png"/><Relationship Id="rId7" Type="http://schemas.openxmlformats.org/officeDocument/2006/relationships/image" Target="../media/image653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1.png"/><Relationship Id="rId5" Type="http://schemas.openxmlformats.org/officeDocument/2006/relationships/image" Target="../media/image652.png"/><Relationship Id="rId4" Type="http://schemas.openxmlformats.org/officeDocument/2006/relationships/image" Target="../media/image651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6.png"/><Relationship Id="rId2" Type="http://schemas.openxmlformats.org/officeDocument/2006/relationships/image" Target="../media/image6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8.png"/><Relationship Id="rId4" Type="http://schemas.openxmlformats.org/officeDocument/2006/relationships/image" Target="../media/image657.png"/></Relationships>
</file>

<file path=ppt/slides/_rels/slide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5.png"/><Relationship Id="rId3" Type="http://schemas.openxmlformats.org/officeDocument/2006/relationships/image" Target="../media/image660.png"/><Relationship Id="rId7" Type="http://schemas.openxmlformats.org/officeDocument/2006/relationships/image" Target="../media/image664.png"/><Relationship Id="rId2" Type="http://schemas.openxmlformats.org/officeDocument/2006/relationships/image" Target="../media/image6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3.png"/><Relationship Id="rId5" Type="http://schemas.openxmlformats.org/officeDocument/2006/relationships/image" Target="../media/image662.png"/><Relationship Id="rId4" Type="http://schemas.openxmlformats.org/officeDocument/2006/relationships/image" Target="../media/image661.png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1.png"/><Relationship Id="rId13" Type="http://schemas.openxmlformats.org/officeDocument/2006/relationships/image" Target="NULL"/><Relationship Id="rId3" Type="http://schemas.openxmlformats.org/officeDocument/2006/relationships/image" Target="../media/image667.png"/><Relationship Id="rId7" Type="http://schemas.openxmlformats.org/officeDocument/2006/relationships/image" Target="NULL"/><Relationship Id="rId12" Type="http://schemas.openxmlformats.org/officeDocument/2006/relationships/image" Target="../media/image675.png"/><Relationship Id="rId2" Type="http://schemas.openxmlformats.org/officeDocument/2006/relationships/image" Target="../media/image6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11" Type="http://schemas.openxmlformats.org/officeDocument/2006/relationships/image" Target="../media/image674.png"/><Relationship Id="rId5" Type="http://schemas.openxmlformats.org/officeDocument/2006/relationships/image" Target="../media/image669.png"/><Relationship Id="rId10" Type="http://schemas.openxmlformats.org/officeDocument/2006/relationships/image" Target="../media/image673.png"/><Relationship Id="rId4" Type="http://schemas.openxmlformats.org/officeDocument/2006/relationships/image" Target="../media/image668.png"/><Relationship Id="rId9" Type="http://schemas.openxmlformats.org/officeDocument/2006/relationships/image" Target="../media/image672.png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2.png"/><Relationship Id="rId3" Type="http://schemas.openxmlformats.org/officeDocument/2006/relationships/image" Target="../media/image677.png"/><Relationship Id="rId7" Type="http://schemas.openxmlformats.org/officeDocument/2006/relationships/image" Target="../media/image681.png"/><Relationship Id="rId2" Type="http://schemas.openxmlformats.org/officeDocument/2006/relationships/image" Target="../media/image6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0.png"/><Relationship Id="rId5" Type="http://schemas.openxmlformats.org/officeDocument/2006/relationships/image" Target="../media/image679.png"/><Relationship Id="rId4" Type="http://schemas.openxmlformats.org/officeDocument/2006/relationships/image" Target="../media/image678.png"/><Relationship Id="rId9" Type="http://schemas.openxmlformats.org/officeDocument/2006/relationships/image" Target="NULL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9.png"/><Relationship Id="rId3" Type="http://schemas.openxmlformats.org/officeDocument/2006/relationships/image" Target="../media/image684.png"/><Relationship Id="rId7" Type="http://schemas.openxmlformats.org/officeDocument/2006/relationships/image" Target="../media/image688.png"/><Relationship Id="rId2" Type="http://schemas.openxmlformats.org/officeDocument/2006/relationships/image" Target="../media/image6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7.png"/><Relationship Id="rId5" Type="http://schemas.openxmlformats.org/officeDocument/2006/relationships/image" Target="../media/image686.png"/><Relationship Id="rId10" Type="http://schemas.openxmlformats.org/officeDocument/2006/relationships/image" Target="NULL"/><Relationship Id="rId4" Type="http://schemas.openxmlformats.org/officeDocument/2006/relationships/image" Target="../media/image685.png"/><Relationship Id="rId9" Type="http://schemas.openxmlformats.org/officeDocument/2006/relationships/image" Target="../media/image690.png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5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6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4.png"/><Relationship Id="rId5" Type="http://schemas.openxmlformats.org/officeDocument/2006/relationships/image" Target="../media/image693.png"/><Relationship Id="rId4" Type="http://schemas.openxmlformats.org/officeDocument/2006/relationships/image" Target="../media/image692.png"/><Relationship Id="rId9" Type="http://schemas.openxmlformats.org/officeDocument/2006/relationships/image" Target="../media/image689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7.png"/><Relationship Id="rId2" Type="http://schemas.openxmlformats.org/officeDocument/2006/relationships/image" Target="../media/image696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98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99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644.png"/><Relationship Id="rId7" Type="http://schemas.openxmlformats.org/officeDocument/2006/relationships/image" Target="../media/image70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1.png"/><Relationship Id="rId5" Type="http://schemas.openxmlformats.org/officeDocument/2006/relationships/image" Target="../media/image702.png"/><Relationship Id="rId4" Type="http://schemas.openxmlformats.org/officeDocument/2006/relationships/image" Target="../media/image701.png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3D0DC-7242-46CE-B564-B8212908D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03717"/>
          </a:xfrm>
        </p:spPr>
        <p:txBody>
          <a:bodyPr>
            <a:normAutofit/>
          </a:bodyPr>
          <a:lstStyle/>
          <a:p>
            <a:r>
              <a:rPr lang="en-US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6DC33C-9188-4C60-9C3E-CE12313EF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66757"/>
            <a:ext cx="9144000" cy="1983545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EEE </a:t>
            </a:r>
            <a:r>
              <a:rPr lang="en-US" sz="4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401 (Part 1)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Dept. of EEE, BUBT</a:t>
            </a:r>
          </a:p>
        </p:txBody>
      </p:sp>
      <p:pic>
        <p:nvPicPr>
          <p:cNvPr id="4" name="Picture 2" descr="ETAP Power System Software Donated to BUBT. - BUBT">
            <a:extLst>
              <a:ext uri="{FF2B5EF4-FFF2-40B4-BE49-F238E27FC236}">
                <a16:creationId xmlns:a16="http://schemas.microsoft.com/office/drawing/2014/main" id="{CFAB5B52-B8F1-4A7E-AF7C-D9887BE3A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66" y="5190979"/>
            <a:ext cx="1067667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118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69AF-18F2-44FC-832F-25FBF33B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72473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Introduction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22F477E-E613-4800-A791-C4931AC75E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03649"/>
            <a:ext cx="5181600" cy="2595289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3CBE46E-93DB-4190-88BB-E351D62647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03649"/>
            <a:ext cx="5181600" cy="3473314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A control system consists of </a:t>
            </a:r>
            <a:r>
              <a:rPr lang="en-US" b="1" dirty="0"/>
              <a:t>subsystems</a:t>
            </a:r>
            <a:r>
              <a:rPr lang="en-US" dirty="0"/>
              <a:t> and </a:t>
            </a:r>
            <a:r>
              <a:rPr lang="en-US" b="1" dirty="0"/>
              <a:t>processes</a:t>
            </a:r>
            <a:r>
              <a:rPr lang="en-US" dirty="0"/>
              <a:t> (or plants) assembled for the purpose of obtaining a desired output with desired performance, given a specified input.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42615F8-4D50-4F2C-89FD-EA06CCDDC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312" y="1430771"/>
            <a:ext cx="5563376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EF836-3E4D-49C4-BB76-B25DA0473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53550"/>
          </a:xfrm>
        </p:spPr>
        <p:txBody>
          <a:bodyPr/>
          <a:lstStyle/>
          <a:p>
            <a:pPr algn="ctr"/>
            <a:r>
              <a:rPr lang="en-US" dirty="0"/>
              <a:t>Why do we build control systems?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D72A4-03CA-45C9-A6B8-8BA22590A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3551"/>
            <a:ext cx="10515600" cy="5023412"/>
          </a:xfrm>
        </p:spPr>
        <p:txBody>
          <a:bodyPr/>
          <a:lstStyle/>
          <a:p>
            <a:r>
              <a:rPr lang="en-US" dirty="0"/>
              <a:t>Power amplification</a:t>
            </a:r>
            <a:br>
              <a:rPr lang="en-US" dirty="0"/>
            </a:br>
            <a:r>
              <a:rPr lang="en-US" i="1" dirty="0"/>
              <a:t>Example: rotation of radar antenna</a:t>
            </a:r>
          </a:p>
          <a:p>
            <a:r>
              <a:rPr lang="en-US" dirty="0"/>
              <a:t>Remote control</a:t>
            </a:r>
            <a:br>
              <a:rPr lang="en-US" dirty="0"/>
            </a:br>
            <a:r>
              <a:rPr lang="en-US" i="1" dirty="0"/>
              <a:t>Example: robot in radioactive environment</a:t>
            </a:r>
          </a:p>
          <a:p>
            <a:r>
              <a:rPr lang="en-US" dirty="0"/>
              <a:t>Convenience of input form</a:t>
            </a:r>
            <a:br>
              <a:rPr lang="en-US" dirty="0"/>
            </a:br>
            <a:r>
              <a:rPr lang="en-US" i="1" dirty="0"/>
              <a:t>Example: temperature control by thermostat</a:t>
            </a:r>
          </a:p>
          <a:p>
            <a:r>
              <a:rPr lang="en-US" dirty="0"/>
              <a:t>Compensation for disturbances</a:t>
            </a:r>
            <a:br>
              <a:rPr lang="en-US" dirty="0"/>
            </a:br>
            <a:r>
              <a:rPr lang="en-US" i="1" dirty="0"/>
              <a:t>Example: cancellation of wind-force on antenna</a:t>
            </a:r>
          </a:p>
        </p:txBody>
      </p:sp>
    </p:spTree>
    <p:extLst>
      <p:ext uri="{BB962C8B-B14F-4D97-AF65-F5344CB8AC3E}">
        <p14:creationId xmlns:p14="http://schemas.microsoft.com/office/powerpoint/2010/main" val="193816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701922-7C16-417A-8EE0-05A4B12E8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677" y="1274095"/>
            <a:ext cx="7830643" cy="14956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BE24F8-A500-404F-9130-822FA4D5C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098" y="3517546"/>
            <a:ext cx="8611802" cy="28293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769FD0-0AE7-4CF3-9972-687C38BB7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58128"/>
          </a:xfrm>
        </p:spPr>
        <p:txBody>
          <a:bodyPr/>
          <a:lstStyle/>
          <a:p>
            <a:pPr algn="ctr"/>
            <a:r>
              <a:rPr lang="en-US" dirty="0"/>
              <a:t>System Configuration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5239FDE-2E59-4A3F-8655-449EDBED4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8129"/>
            <a:ext cx="10515600" cy="5318834"/>
          </a:xfrm>
        </p:spPr>
        <p:txBody>
          <a:bodyPr/>
          <a:lstStyle/>
          <a:p>
            <a:r>
              <a:rPr lang="en-US" dirty="0"/>
              <a:t>Open-Loop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Closed-Loop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5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85BBA-94B8-47EA-B8E1-1DA258F18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6568"/>
          </a:xfrm>
        </p:spPr>
        <p:txBody>
          <a:bodyPr/>
          <a:lstStyle/>
          <a:p>
            <a:pPr algn="ctr"/>
            <a:r>
              <a:rPr lang="en-US" dirty="0"/>
              <a:t>Laplace Transform Review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EB6AB-4995-4B43-9DA4-663B86944B1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5139" y="2025745"/>
                <a:ext cx="5644661" cy="61898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 (complex variable)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EB6AB-4995-4B43-9DA4-663B86944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5139" y="2025745"/>
                <a:ext cx="5644661" cy="618981"/>
              </a:xfrm>
              <a:blipFill>
                <a:blip r:embed="rId2"/>
                <a:stretch>
                  <a:fillRect l="-2268" t="-15686" r="-864" b="-4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DC2BA1A-AE52-4DD7-827E-D5FE315932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797" y="1066569"/>
            <a:ext cx="4074064" cy="49094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23A061-43ED-4791-A55C-7A6B8F9FE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9" y="1066569"/>
            <a:ext cx="5141292" cy="10128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760874-7E66-4F22-9D35-376CBA7AF2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9" y="2644726"/>
            <a:ext cx="7212914" cy="106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5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3D0FC-7D7E-497F-91C0-F85C9838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835504"/>
          </a:xfrm>
        </p:spPr>
        <p:txBody>
          <a:bodyPr/>
          <a:lstStyle/>
          <a:p>
            <a:pPr algn="ctr"/>
            <a:r>
              <a:rPr lang="en-US" dirty="0"/>
              <a:t>Laplace Transform Theorems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977017-CB3B-467E-83E5-A3C938911F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254" y="835506"/>
            <a:ext cx="8657492" cy="5750960"/>
          </a:xfrm>
        </p:spPr>
      </p:pic>
    </p:spTree>
    <p:extLst>
      <p:ext uri="{BB962C8B-B14F-4D97-AF65-F5344CB8AC3E}">
        <p14:creationId xmlns:p14="http://schemas.microsoft.com/office/powerpoint/2010/main" val="133489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F7D66-3AF0-48B9-B20C-9944DA085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660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1635C8-5149-400B-A195-2B0D7421B7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56603"/>
            <a:ext cx="6518901" cy="576775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F518C6-9F49-41F3-B1DD-5F0631FD9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61000"/>
            <a:ext cx="10515600" cy="1670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DC2788-1656-484A-9579-79559CF1945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459203"/>
            <a:ext cx="7897327" cy="5334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41B15B-AF89-471B-8D87-27ACA328E5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116782"/>
            <a:ext cx="5487166" cy="4191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54579D-3D22-4326-9876-F4DEDCE56B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660045"/>
            <a:ext cx="7373379" cy="4286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4E6BE1-2A5B-4E7B-8412-AA73C706DE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212835"/>
            <a:ext cx="3305636" cy="428685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F62BCB7-6AF6-48C3-BFEC-B153341B918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756098"/>
            <a:ext cx="5753903" cy="409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E298A7-6498-4454-89CE-356E3925BCF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917" y="5756098"/>
            <a:ext cx="1867161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25529-6FC0-4079-BA0A-91619B7F1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CA9EAA-1324-40F0-91A9-0E7F52FA7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6"/>
            <a:ext cx="10497601" cy="171047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CF0D5B-7A1D-46A0-9CFD-834C5C971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988952"/>
            <a:ext cx="4024310" cy="7215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38045E-B176-4A88-B3D0-31CC4ED1C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810445"/>
            <a:ext cx="5567551" cy="8285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98569F-FB9C-4761-A290-5D2D111A83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738913"/>
            <a:ext cx="6462337" cy="8285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90ADB6-65F1-4A06-A79D-CB4377878A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493054"/>
            <a:ext cx="8333935" cy="3959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F45AB9-E644-4D3B-9CE3-AF5E066F665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173" y="3710482"/>
            <a:ext cx="3523627" cy="29452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E896F0F-6248-4EA2-A7ED-3BD7B09B03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5667380"/>
            <a:ext cx="4039945" cy="82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5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2A679-3883-4ACC-AF4F-FF47549B0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2F56FD-41B8-490E-9E06-A0AD543C0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9501"/>
            <a:ext cx="4513530" cy="68103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2CD40D-FD88-431F-A70D-2AC975C1C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039945" cy="8214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234434-9321-445C-B83A-58CF98114F8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97508"/>
            <a:ext cx="3110480" cy="9228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7E77BD-0431-4984-8FDC-DC508BF3235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7369"/>
            <a:ext cx="7394803" cy="9228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1E9CD50-A0CC-436A-868A-7357B2AA9407}"/>
                  </a:ext>
                </a:extLst>
              </p:cNvPr>
              <p:cNvSpPr txBox="1"/>
              <p:nvPr/>
            </p:nvSpPr>
            <p:spPr>
              <a:xfrm>
                <a:off x="9720774" y="3888814"/>
                <a:ext cx="1633025" cy="138499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1E9CD50-A0CC-436A-868A-7357B2AA94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0774" y="3888814"/>
                <a:ext cx="1633025" cy="13849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19FF136-6337-4377-AA69-ECA510D688F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57229"/>
            <a:ext cx="3840107" cy="57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9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BBF9-774C-4EB4-B9DB-484D9EFFE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CE6F79E3-DBA9-4765-B46E-245C1352E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912836" cy="4114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61A4A6-F9A3-431F-91A2-1A78C6902E9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00673"/>
            <a:ext cx="4458322" cy="8573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E96E6BC-B016-4893-8BCD-68413A7B59C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610" y="2058043"/>
            <a:ext cx="3410426" cy="8859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6BDD447-8B44-421C-AEC6-1D5CF8AF0C8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610" y="3004517"/>
            <a:ext cx="2743583" cy="9050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8DE6ED2-D00D-4C4D-94C2-8EACB0F0300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610" y="3970043"/>
            <a:ext cx="2705478" cy="8668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A6AF9A-C557-409F-8905-5EE1D2F075D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367" y="4897464"/>
            <a:ext cx="295316" cy="7335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6D2B3EB-6D36-442B-B2D8-0FC1A7AF863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683" y="4899471"/>
            <a:ext cx="624468" cy="7315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B27F90-82DB-48A3-A9E3-AC5393C04B6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66199"/>
            <a:ext cx="4511038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8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79CE1-4520-4F35-8D73-07F4B6117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0D2F38-0578-40C4-83AD-016FDBEC2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205214" cy="8229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E9706A-3871-4250-BDCA-374D29E966D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75601"/>
            <a:ext cx="4885675" cy="822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E0CC21-86C7-40BA-9977-1D17C033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490" y="2539153"/>
            <a:ext cx="1108710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5C44B0-6E6B-44C3-8429-1B28E150F4B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583" y="2539153"/>
            <a:ext cx="1428749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429455-397A-42D8-9C4B-61C2365677A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715" y="2539153"/>
            <a:ext cx="1360169" cy="548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022A8D-806E-4AB5-8A79-0A0C90313C4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11050"/>
            <a:ext cx="6146797" cy="8229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EB4A85-D61E-4AE9-B83C-BB1E020417B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46499"/>
            <a:ext cx="4029637" cy="8573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78412D-3716-42FE-BE95-C1A7834A4B1D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16358"/>
            <a:ext cx="4164377" cy="8229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1508EA-119E-4E1A-9382-647C1CD2588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745" y="3933275"/>
            <a:ext cx="5953956" cy="819264"/>
          </a:xfrm>
          <a:prstGeom prst="rect">
            <a:avLst/>
          </a:prstGeom>
        </p:spPr>
      </p:pic>
      <p:sp>
        <p:nvSpPr>
          <p:cNvPr id="22" name="Right Brace 21">
            <a:extLst>
              <a:ext uri="{FF2B5EF4-FFF2-40B4-BE49-F238E27FC236}">
                <a16:creationId xmlns:a16="http://schemas.microsoft.com/office/drawing/2014/main" id="{8E41604B-F5F1-42F3-AA53-F0A86E1877EB}"/>
              </a:ext>
            </a:extLst>
          </p:cNvPr>
          <p:cNvSpPr/>
          <p:nvPr/>
        </p:nvSpPr>
        <p:spPr>
          <a:xfrm>
            <a:off x="5134708" y="3446498"/>
            <a:ext cx="450166" cy="1792819"/>
          </a:xfrm>
          <a:prstGeom prst="rightBrace">
            <a:avLst>
              <a:gd name="adj1" fmla="val 8333"/>
              <a:gd name="adj2" fmla="val 5078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00582D3-E1F2-4D5F-A1E0-E8BC9B8A45A9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51805"/>
            <a:ext cx="4448796" cy="88594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DFB0A6F-C886-4384-A770-AF026B38F310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607" y="5323354"/>
            <a:ext cx="5056094" cy="914400"/>
          </a:xfrm>
          <a:prstGeom prst="rect">
            <a:avLst/>
          </a:prstGeom>
        </p:spPr>
      </p:pic>
      <p:sp>
        <p:nvSpPr>
          <p:cNvPr id="27" name="Arrow: Right 26">
            <a:extLst>
              <a:ext uri="{FF2B5EF4-FFF2-40B4-BE49-F238E27FC236}">
                <a16:creationId xmlns:a16="http://schemas.microsoft.com/office/drawing/2014/main" id="{D15474FA-B625-4C1F-852B-4D451778F0E7}"/>
              </a:ext>
            </a:extLst>
          </p:cNvPr>
          <p:cNvSpPr/>
          <p:nvPr/>
        </p:nvSpPr>
        <p:spPr>
          <a:xfrm>
            <a:off x="5523262" y="5570806"/>
            <a:ext cx="1060418" cy="407963"/>
          </a:xfrm>
          <a:prstGeom prst="rightArrow">
            <a:avLst/>
          </a:prstGeom>
          <a:solidFill>
            <a:srgbClr val="C4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1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585CF-B0EF-4BDD-8061-F24BF32E1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6264"/>
          </a:xfrm>
        </p:spPr>
        <p:txBody>
          <a:bodyPr/>
          <a:lstStyle/>
          <a:p>
            <a:pPr algn="ctr"/>
            <a:r>
              <a:rPr lang="en-US" dirty="0"/>
              <a:t>Transfer Function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8143B5-A25E-4A7C-8E93-CB4E65D944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77" y="886265"/>
            <a:ext cx="10364646" cy="7906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578001-44EF-4C35-854C-131957CEE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72529"/>
            <a:ext cx="4210638" cy="10669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F3D2A9-3C8F-48BD-9F57-D22063B72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658" y="1969884"/>
            <a:ext cx="5630061" cy="6763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541AA9-78D6-49B2-964B-9E4824D1927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66" y="2939188"/>
            <a:ext cx="10336067" cy="8287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6BB215-C4EA-4A91-BAC4-B274E7A5E3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232" y="3867689"/>
            <a:ext cx="4715533" cy="2857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EF3AFA-D14F-4383-9835-4446EE27478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571" y="4253189"/>
            <a:ext cx="8630854" cy="4667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4BE4BA-E64C-460A-A59A-ECBEDB93B2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888" y="4819689"/>
            <a:ext cx="5868219" cy="9145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59D0A75-7BB4-468C-B52C-72F1599116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442" y="5825776"/>
            <a:ext cx="2391109" cy="48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8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D9E20-2D3C-47BE-A70B-63709786A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6264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D518F9-BA37-47B0-81A3-B1BE86B69F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6265"/>
            <a:ext cx="4677428" cy="3620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F28643-64F9-4710-843C-36AE6A01471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4749"/>
            <a:ext cx="2572109" cy="714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55B1DA-1F08-4F6E-8743-7D21F4802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415699"/>
            <a:ext cx="2810267" cy="457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F33781-3A29-4EBB-88D0-2E898108C6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971736"/>
            <a:ext cx="2810267" cy="7430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140AB2-95E1-4746-9EA4-EE0FBC160F8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1166"/>
            <a:ext cx="5219497" cy="36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D2E93C-44E9-4C41-BABE-97159F85FC2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697" y="1944234"/>
            <a:ext cx="1392249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46C648-C49B-434A-8EDE-756A841A91A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946" y="1951166"/>
            <a:ext cx="3392734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21E2D-831B-44D6-8E09-D197BAC5C9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813563"/>
            <a:ext cx="1371599" cy="3657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0D9F88-6C9D-440F-8EBE-0C295BAF22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278096"/>
            <a:ext cx="3715268" cy="7525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84908F4-B05D-4872-82C7-0CEA60D220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129449"/>
            <a:ext cx="2600688" cy="7716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1423246-6210-4079-9E4E-DCDF52301A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467" y="5103785"/>
            <a:ext cx="2544679" cy="822960"/>
          </a:xfrm>
          <a:prstGeom prst="rect">
            <a:avLst/>
          </a:prstGeom>
        </p:spPr>
      </p:pic>
      <p:sp>
        <p:nvSpPr>
          <p:cNvPr id="26" name="Arrow: Right 25">
            <a:extLst>
              <a:ext uri="{FF2B5EF4-FFF2-40B4-BE49-F238E27FC236}">
                <a16:creationId xmlns:a16="http://schemas.microsoft.com/office/drawing/2014/main" id="{0332B47D-C177-4F6B-8B19-E2A7932582C4}"/>
              </a:ext>
            </a:extLst>
          </p:cNvPr>
          <p:cNvSpPr/>
          <p:nvPr/>
        </p:nvSpPr>
        <p:spPr>
          <a:xfrm>
            <a:off x="3631369" y="5378282"/>
            <a:ext cx="712519" cy="273966"/>
          </a:xfrm>
          <a:prstGeom prst="rightArrow">
            <a:avLst/>
          </a:prstGeom>
          <a:solidFill>
            <a:srgbClr val="D3E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2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20128-C3F2-4E73-B9A6-5952A8DD5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4AF696-B604-4BF4-8C24-19C1C5EB0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115904" cy="9335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C831C5-B55E-42DC-91F2-2F685DB79EF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13955"/>
            <a:ext cx="7316221" cy="447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F73F7D-FDAA-4E63-859C-95BBAE05CF6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1030"/>
            <a:ext cx="5144218" cy="409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3171C3-7726-44C6-A323-9206290326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70000"/>
            <a:ext cx="5268060" cy="933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29BFA4-CDF6-4A85-B79B-181232B6D37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96757"/>
            <a:ext cx="9593014" cy="390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AD150D7-AABA-443E-B795-6E4F1553422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87337"/>
            <a:ext cx="3048425" cy="8573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2955D2-360B-442E-A715-F7F92D18DA41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7" y="5144045"/>
            <a:ext cx="3181794" cy="7621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6F8113-2D7B-4F88-B260-D61168404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844" y="5072597"/>
            <a:ext cx="4182059" cy="905001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06DCC79F-8A8F-4CD0-AD18-0454FEFB7481}"/>
              </a:ext>
            </a:extLst>
          </p:cNvPr>
          <p:cNvSpPr/>
          <p:nvPr/>
        </p:nvSpPr>
        <p:spPr>
          <a:xfrm>
            <a:off x="4165876" y="5401994"/>
            <a:ext cx="647114" cy="239151"/>
          </a:xfrm>
          <a:prstGeom prst="rightArrow">
            <a:avLst/>
          </a:prstGeom>
          <a:solidFill>
            <a:srgbClr val="C4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3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8A73A-6175-4DF5-98AD-20ADEB8CF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E3D7C6-D990-4829-90DD-6F82B99FE3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916644" cy="154326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BE64A7-D7E5-4359-843E-9C4A2C138D3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39355"/>
            <a:ext cx="7241625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C4A400-91C5-42A0-BB42-A6E6E257B8F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68807"/>
            <a:ext cx="4998027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0095AC-9D55-4173-8889-DC451AAA433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058" y="3354453"/>
            <a:ext cx="3343742" cy="9431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358AD2-561C-40E6-90E5-B5149B3EE82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058" y="4342395"/>
            <a:ext cx="2915057" cy="9431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D31897-CE19-44E8-99A8-B4154807E5A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2">
                <a:lumMod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058" y="5344690"/>
            <a:ext cx="2810267" cy="905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0367038-B15B-4617-BCFB-E0DAC986F05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398259"/>
            <a:ext cx="375329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4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8CD7E-B963-4D11-8001-68C523CCA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6602"/>
          </a:xfrm>
        </p:spPr>
        <p:txBody>
          <a:bodyPr/>
          <a:lstStyle/>
          <a:p>
            <a:pPr algn="ctr"/>
            <a:r>
              <a:rPr lang="en-US" dirty="0"/>
              <a:t>Electrical Network Transfer Functions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827015-FCD9-4C08-8A10-8CF8D6265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37" y="1783080"/>
            <a:ext cx="12048325" cy="3291840"/>
          </a:xfrm>
        </p:spPr>
      </p:pic>
    </p:spTree>
    <p:extLst>
      <p:ext uri="{BB962C8B-B14F-4D97-AF65-F5344CB8AC3E}">
        <p14:creationId xmlns:p14="http://schemas.microsoft.com/office/powerpoint/2010/main" val="407641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D77CE-FA9C-42C4-93C7-150B106D1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8467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BD3520-6097-409F-A752-0F0DA4A17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28468"/>
            <a:ext cx="9897856" cy="37152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B7D581-65CD-48EF-9FA7-CB3E1F904C3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5" y="1299995"/>
            <a:ext cx="4950615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4E450E-63BB-4CBA-AD9F-81E078A16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99735"/>
            <a:ext cx="5586761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173C92-D41C-4B34-BE70-B71206046E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13875"/>
            <a:ext cx="2088294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795168-6AC1-40EE-876F-78AB6807D4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970815"/>
            <a:ext cx="5040084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85AA1B-14F6-4D5F-A67B-54A1B1D9F0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984955"/>
            <a:ext cx="2035628" cy="457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77695BB-35CF-4FF5-8A4C-77F9F1057E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43865"/>
            <a:ext cx="6304549" cy="914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BF05E2-7440-45F1-A114-3A7D7174D3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72" y="5556035"/>
            <a:ext cx="5296346" cy="6400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FF14705-A8EC-4929-B5BD-9F71A0549AB5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249" y="5458265"/>
            <a:ext cx="2959637" cy="1280160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FC6892F4-7BFF-4A01-AC4A-C2EECB78AFC9}"/>
              </a:ext>
            </a:extLst>
          </p:cNvPr>
          <p:cNvSpPr/>
          <p:nvPr/>
        </p:nvSpPr>
        <p:spPr>
          <a:xfrm>
            <a:off x="6423078" y="5756640"/>
            <a:ext cx="1252025" cy="238870"/>
          </a:xfrm>
          <a:prstGeom prst="rightArrow">
            <a:avLst/>
          </a:prstGeom>
          <a:solidFill>
            <a:srgbClr val="D3E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A46D060-1151-4979-A605-8BE7F5E5D199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72" y="6251681"/>
            <a:ext cx="3343742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BC743C-2CB2-44D5-A82B-C2C40C8EC44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30" y="669261"/>
            <a:ext cx="6575141" cy="2194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C0B65B-8CEF-4FBA-87B6-62E89974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B403E6-1F0C-4243-8910-35F3C1BC1E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591691" cy="409632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BD5091-87A4-496F-98AA-752D2968911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549" y="2988340"/>
            <a:ext cx="5870822" cy="20116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779B41-FA26-4561-B467-B5CA9316F59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87891"/>
            <a:ext cx="4353533" cy="4477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9913A4-745F-4A85-A733-E3F7689EBA6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7" y="1722283"/>
            <a:ext cx="5021296" cy="731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D99D93-3AA1-4A48-AA2D-B5341A0B736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7" y="2988340"/>
            <a:ext cx="5653497" cy="15544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F2415F-94DB-4571-8953-EB094E04D82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4667339"/>
            <a:ext cx="4653906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6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9232-4223-46D7-A7FA-3A88808BE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4E4D3E-9B97-4CF2-88BA-CB45712377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87381"/>
            <a:ext cx="5620534" cy="15337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22844A-CDF1-4941-8233-D4A783D5C90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41410"/>
            <a:ext cx="8736439" cy="1005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CEAE6E-41B2-4877-9734-D83EC6106A4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7"/>
            <a:ext cx="4653906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8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5A697E-BBCB-4F4E-878F-0F44A9F9078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30" y="669261"/>
            <a:ext cx="6575141" cy="2194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38C9BC-34D8-4AED-AE2F-25CA4819C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AC0B85-6A1F-4B93-96EB-68364A0C4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858428" cy="4191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1B72B2-29E4-499A-BD38-02208996B0E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549" y="2988340"/>
            <a:ext cx="5870822" cy="2011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C6C1A8-607B-45FB-8DB4-8AD0FC3161D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11" y="2988340"/>
            <a:ext cx="5576206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1E083F-3FD2-46F2-9DF4-0C36A8A6ABE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79" y="3993979"/>
            <a:ext cx="4572638" cy="895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3C3E81-7D6B-4A84-9660-BF91529FEC0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099" y="5091259"/>
            <a:ext cx="7105801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4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F1E236-3773-44DC-85AB-CA957FEC55B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056" y="2225705"/>
            <a:ext cx="4984787" cy="4114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1AF094-C03E-4D26-8150-0B9FA8651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13B4BE-F916-48CD-B882-1D9749664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4969358" cy="137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1AD983-E218-4AB1-8274-06836F195A6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225705"/>
            <a:ext cx="7068319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6CFEF1-7066-4FF0-8C09-9B1378148C6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57" y="2880591"/>
            <a:ext cx="6768844" cy="429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886C5E-3919-48FE-98ED-4C7ED9CC184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96" y="3547642"/>
            <a:ext cx="6326750" cy="4297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F1A1C3-B8D4-46FF-920C-5FE8CB0C4A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3" y="4214693"/>
            <a:ext cx="5545071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2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873BA-ADD8-45F3-B9B3-96B14DAB7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49B2A-77BB-4B68-AF34-E67BE28BF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49815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dirty="0"/>
              <a:t>Op-Amp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DA3971-4FB2-4234-B1F9-FC285D4A6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93" y="1362072"/>
            <a:ext cx="5753903" cy="3562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1F29BB-2408-45A3-B370-33DF0EDA3B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189" y="4924919"/>
            <a:ext cx="3296110" cy="147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54CE7B-FFD7-4193-9948-20B3BDCEEA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2092" y="1084439"/>
            <a:ext cx="4211727" cy="3840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AC41AE-D831-4A47-A086-57643B6ECA3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899" y="4930726"/>
            <a:ext cx="4382112" cy="14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5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369DD48-0131-41E0-AC08-7C6000B6BD3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386" y="681037"/>
            <a:ext cx="5938290" cy="3840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25ACC4-622F-4576-B7C6-0A7138DBA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FEC702-15A1-4E7E-9EF2-7C68D7182E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811061" cy="50489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8E143F-0B2C-403E-9EF4-6A46EF29166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16353"/>
            <a:ext cx="2762636" cy="14861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F2FBEF-E3FC-4D7F-8432-DFBA850E44C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32881"/>
            <a:ext cx="5021582" cy="1188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46819C-C3A1-4D13-A277-0D5DF4BDC55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52022"/>
            <a:ext cx="5093295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DB7ACA-E4B6-4276-B9B9-AB62D5EBD35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75" y="5291118"/>
            <a:ext cx="5553850" cy="10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9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30DAD-3504-433D-B0C8-A0AD91B56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26941"/>
          </a:xfrm>
        </p:spPr>
        <p:txBody>
          <a:bodyPr/>
          <a:lstStyle/>
          <a:p>
            <a:pPr algn="ctr"/>
            <a:r>
              <a:rPr lang="en-US" dirty="0"/>
              <a:t>Translational Mechanical 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214553-D4EB-4CAB-9093-4E029F9D5E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74" y="1026942"/>
            <a:ext cx="9357851" cy="5486400"/>
          </a:xfrm>
        </p:spPr>
      </p:pic>
    </p:spTree>
    <p:extLst>
      <p:ext uri="{BB962C8B-B14F-4D97-AF65-F5344CB8AC3E}">
        <p14:creationId xmlns:p14="http://schemas.microsoft.com/office/powerpoint/2010/main" val="3561559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1303-319A-4258-B89C-5AEE1D03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2196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7CD9F8-8893-4350-AEC1-7C41B7F8B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2197"/>
            <a:ext cx="5534797" cy="47631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123597-7601-49A6-BBE1-AC64F3EC4AE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996" y="875944"/>
            <a:ext cx="4304162" cy="2651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96F66D-E218-47FF-8074-E717D999CD7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1058"/>
            <a:ext cx="3600176" cy="2560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E2DDDC-701A-41EB-AF39-6367677C054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46" y="4093923"/>
            <a:ext cx="3758630" cy="228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BA41A2-4EA4-4911-99FF-FC8FB50F76C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67" y="3758419"/>
            <a:ext cx="4953691" cy="3524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EEF44C-1000-461A-AFF9-F2DE3E14AB3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045" y="4202812"/>
            <a:ext cx="5287113" cy="514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F3351B-5AB0-4EC8-AE5C-5A3DE5F1FA0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47" y="4805382"/>
            <a:ext cx="4201111" cy="5048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09C2F8B-B8A7-450C-B824-D0161DB325C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890" y="5398425"/>
            <a:ext cx="4420217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8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FC2B4-17DC-48B8-9C5F-CEE26FB69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131B56-E500-478A-AF82-8BA255D9C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753638" cy="40010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2577C-0E3A-4EDC-999C-C6EE2455DD5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081143"/>
            <a:ext cx="6705807" cy="2651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3921FB-4EF8-40C9-AA20-11E83874A37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403" y="685769"/>
            <a:ext cx="4297680" cy="17483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7A9885-DC37-402A-8CE5-D9F0CA5D99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403" y="2539072"/>
            <a:ext cx="4297680" cy="18095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FC4A28-7E64-4A6B-B6FC-12A86521084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072" y="3849218"/>
            <a:ext cx="7524747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93FDFA2-37D7-4CEA-A76E-81A683144EE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86" y="4425415"/>
            <a:ext cx="8040222" cy="447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72CF975-5B15-4980-B4A4-21AA28BC059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435" y="4992149"/>
            <a:ext cx="8729130" cy="914400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53A8D2F3-1BF8-49BE-AC33-4CC0F518570D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997" y="6011478"/>
            <a:ext cx="3376006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2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0080B-1A36-4408-88D6-85993772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2D89DD-1AB6-4B5B-88D6-BE777800F9F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62090"/>
            <a:ext cx="6856795" cy="3200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7D2E4B-BE72-4111-B110-E49265630BA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968" y="4414911"/>
            <a:ext cx="8164064" cy="457264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2B1BFB1-D1F3-4ED8-B024-D045DF8F4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526329" cy="3810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543897-DFFA-44AF-B3A6-184215C12D5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968" y="5024596"/>
            <a:ext cx="7802064" cy="4763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AC4BC1D-A4FA-4C42-A6C4-E180E320187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916" y="5653333"/>
            <a:ext cx="6754168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7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1AEC8-CE42-43A4-B7F1-4B54EC88C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6264"/>
          </a:xfrm>
        </p:spPr>
        <p:txBody>
          <a:bodyPr/>
          <a:lstStyle/>
          <a:p>
            <a:pPr algn="ctr"/>
            <a:r>
              <a:rPr lang="en-US" dirty="0"/>
              <a:t>Rotational Mechanical 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D27F04-869B-4573-9D89-9A6EAEE79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59" y="886265"/>
            <a:ext cx="9894282" cy="5486400"/>
          </a:xfrm>
        </p:spPr>
      </p:pic>
    </p:spTree>
    <p:extLst>
      <p:ext uri="{BB962C8B-B14F-4D97-AF65-F5344CB8AC3E}">
        <p14:creationId xmlns:p14="http://schemas.microsoft.com/office/powerpoint/2010/main" val="23292704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A187B-2A80-4EFD-A6F2-2CB00929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8467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48C5F1-D5B8-43DE-8E76-7B548602FC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28468"/>
            <a:ext cx="4839375" cy="43821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7FA5AA-B3EA-4649-B0FD-88AA835031F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575" y="928468"/>
            <a:ext cx="6315956" cy="147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7BE29-3F57-4F92-AF21-0BC8D287739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917" y="2546783"/>
            <a:ext cx="8138157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FF778A-C5DE-4A43-B854-51AE06C21B3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821" y="3213938"/>
            <a:ext cx="6309368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45B357-868C-46A8-8930-AD47962F558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218" y="3875816"/>
            <a:ext cx="6219552" cy="1188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A187C8-7B99-4D1B-B8EE-DA55CDDFEAB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489" y="5177774"/>
            <a:ext cx="1633009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7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1363-8350-425B-95D5-C4EE4C8E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A28CC9-4636-41C4-A397-78661D90D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516803" cy="3905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3D2359-EBCE-4C7B-92E7-D7D9BFF36C7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71617"/>
            <a:ext cx="10035877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ACA493-318A-48D5-BF4A-AE7715CF60F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68" y="3200400"/>
            <a:ext cx="11188464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0D615C-8531-41C6-AAD4-428900E6997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988" y="3804247"/>
            <a:ext cx="8912348" cy="4663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12D394-B3E5-4482-BB5C-24C425DFF88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73" y="4417238"/>
            <a:ext cx="8790186" cy="42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1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6065-D2DE-454E-89A1-8C1B12BA4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0173"/>
          </a:xfrm>
        </p:spPr>
        <p:txBody>
          <a:bodyPr/>
          <a:lstStyle/>
          <a:p>
            <a:pPr algn="ctr"/>
            <a:r>
              <a:rPr lang="en-US" dirty="0"/>
              <a:t>System with Gears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1A5318-502E-4175-8F3C-F6694C7367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962" y="1060174"/>
            <a:ext cx="4554075" cy="2743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A20DB9-C1ED-4CB2-8D16-3C8352D78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803374"/>
            <a:ext cx="2438740" cy="543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8BD39A-A3C2-4901-A96C-9260F3FA483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199" y="4638112"/>
            <a:ext cx="2629266" cy="11693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405A8-DCFC-401C-AFFA-78976E64367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532" y="3803374"/>
            <a:ext cx="2629267" cy="5620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D112F0-AAD9-4DC4-8923-9DEFFA9094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101" y="4346375"/>
            <a:ext cx="3543795" cy="1752845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2049DD7-5665-4D3F-AD1A-3E9148E0A651}"/>
              </a:ext>
            </a:extLst>
          </p:cNvPr>
          <p:cNvCxnSpPr>
            <a:stCxn id="9" idx="3"/>
            <a:endCxn id="13" idx="1"/>
          </p:cNvCxnSpPr>
          <p:nvPr/>
        </p:nvCxnSpPr>
        <p:spPr>
          <a:xfrm>
            <a:off x="3467465" y="5222797"/>
            <a:ext cx="856636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2FDB4CA1-54F8-4206-AB35-AB16908C847B}"/>
              </a:ext>
            </a:extLst>
          </p:cNvPr>
          <p:cNvCxnSpPr>
            <a:stCxn id="11" idx="2"/>
            <a:endCxn id="13" idx="3"/>
          </p:cNvCxnSpPr>
          <p:nvPr/>
        </p:nvCxnSpPr>
        <p:spPr>
          <a:xfrm rot="5400000">
            <a:off x="8524846" y="3708477"/>
            <a:ext cx="857371" cy="217127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18F1C7CD-6099-4398-8E58-0865A4C9DD34}"/>
              </a:ext>
            </a:extLst>
          </p:cNvPr>
          <p:cNvCxnSpPr>
            <a:stCxn id="7" idx="1"/>
            <a:endCxn id="9" idx="1"/>
          </p:cNvCxnSpPr>
          <p:nvPr/>
        </p:nvCxnSpPr>
        <p:spPr>
          <a:xfrm rot="10800000" flipV="1">
            <a:off x="838199" y="4074875"/>
            <a:ext cx="12700" cy="1147922"/>
          </a:xfrm>
          <a:prstGeom prst="bentConnector3">
            <a:avLst>
              <a:gd name="adj1" fmla="val 3573913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25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41D6F-7324-43CF-9EBB-F6E33E8BB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65820D-1544-4244-B437-7AC7C5607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084212" cy="232397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0C56F8-9180-43A1-89B8-84AF767B8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00" y="681037"/>
            <a:ext cx="4590200" cy="2212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4A22FA-AA48-4341-A99A-EF01D4503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916" y="2893527"/>
            <a:ext cx="4389120" cy="8049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D79F46-71DA-4769-8937-43B069862B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916" y="3698519"/>
            <a:ext cx="4389120" cy="7752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BEC8412-E0C7-4EF2-86FF-6317EC674B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473752"/>
            <a:ext cx="6400800" cy="10238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75D8B2-C80F-47A9-96DA-503E2FECDF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86047"/>
            <a:ext cx="3862714" cy="2555056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3FA3228F-D805-458F-ABFC-057C3C77E839}"/>
              </a:ext>
            </a:extLst>
          </p:cNvPr>
          <p:cNvSpPr/>
          <p:nvPr/>
        </p:nvSpPr>
        <p:spPr>
          <a:xfrm>
            <a:off x="5066728" y="681037"/>
            <a:ext cx="1640107" cy="232397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1BA1A4CF-37FE-46E7-89D7-39097D156CF4}"/>
              </a:ext>
            </a:extLst>
          </p:cNvPr>
          <p:cNvCxnSpPr>
            <a:stCxn id="11" idx="1"/>
            <a:endCxn id="13" idx="1"/>
          </p:cNvCxnSpPr>
          <p:nvPr/>
        </p:nvCxnSpPr>
        <p:spPr>
          <a:xfrm rot="10800000" flipV="1">
            <a:off x="6907916" y="3296022"/>
            <a:ext cx="12700" cy="790113"/>
          </a:xfrm>
          <a:prstGeom prst="bentConnector3">
            <a:avLst>
              <a:gd name="adj1" fmla="val 3991299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39569633-B995-414A-9DCB-B3BD02216F67}"/>
              </a:ext>
            </a:extLst>
          </p:cNvPr>
          <p:cNvCxnSpPr>
            <a:stCxn id="13" idx="3"/>
            <a:endCxn id="15" idx="3"/>
          </p:cNvCxnSpPr>
          <p:nvPr/>
        </p:nvCxnSpPr>
        <p:spPr>
          <a:xfrm>
            <a:off x="11297036" y="4086136"/>
            <a:ext cx="56764" cy="899563"/>
          </a:xfrm>
          <a:prstGeom prst="bentConnector3">
            <a:avLst>
              <a:gd name="adj1" fmla="val 876258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1293D2B-2833-48A0-8C56-4CA1CBF4AE15}"/>
              </a:ext>
            </a:extLst>
          </p:cNvPr>
          <p:cNvCxnSpPr/>
          <p:nvPr/>
        </p:nvCxnSpPr>
        <p:spPr>
          <a:xfrm>
            <a:off x="0" y="3587566"/>
            <a:ext cx="5764696" cy="0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75E6B940-E61F-4DAD-B708-E4E25358AF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034" y="5583626"/>
            <a:ext cx="2597852" cy="11866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513E857-9270-46A2-AB18-A4157DCDD791}"/>
                  </a:ext>
                </a:extLst>
              </p:cNvPr>
              <p:cNvSpPr txBox="1"/>
              <p:nvPr/>
            </p:nvSpPr>
            <p:spPr>
              <a:xfrm>
                <a:off x="199138" y="3083475"/>
                <a:ext cx="55655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We want an equivalent system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without gears.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513E857-9270-46A2-AB18-A4157DCDD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38" y="3083475"/>
                <a:ext cx="5565558" cy="400110"/>
              </a:xfrm>
              <a:prstGeom prst="rect">
                <a:avLst/>
              </a:prstGeom>
              <a:blipFill>
                <a:blip r:embed="rId9"/>
                <a:stretch>
                  <a:fillRect l="-1205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1700F419-8D0A-4587-B069-14FADA673444}"/>
              </a:ext>
            </a:extLst>
          </p:cNvPr>
          <p:cNvSpPr txBox="1"/>
          <p:nvPr/>
        </p:nvSpPr>
        <p:spPr>
          <a:xfrm>
            <a:off x="5671930" y="5942493"/>
            <a:ext cx="3322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impedance reflection, use</a:t>
            </a:r>
          </a:p>
        </p:txBody>
      </p:sp>
    </p:spTree>
    <p:extLst>
      <p:ext uri="{BB962C8B-B14F-4D97-AF65-F5344CB8AC3E}">
        <p14:creationId xmlns:p14="http://schemas.microsoft.com/office/powerpoint/2010/main" val="35760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9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A84FEBF-5DF4-4936-8F14-EFD750B9D0E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955" y="4195957"/>
            <a:ext cx="4551868" cy="25231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CE2733-EA94-4F8E-AD7B-95C6E5412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41E040-857F-4093-84C0-2062957E4B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7896"/>
            <a:ext cx="5763429" cy="48584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F5EEA4-99C6-4772-A5B2-DEC4A75B017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73739"/>
            <a:ext cx="6166476" cy="26233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FDB23E-4E64-4E82-B3FD-183BAE6B326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710" y="1214715"/>
            <a:ext cx="3086531" cy="11431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477782-58B5-4A35-B825-C9C36E6023D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710" y="2442121"/>
            <a:ext cx="3334215" cy="11241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BF76D0-D491-4AF4-9C87-754FDE4CD8E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710" y="3650475"/>
            <a:ext cx="1343212" cy="457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8D6294-1A11-408C-B395-8C8BF4F128A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82889"/>
            <a:ext cx="5287113" cy="9621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EC7985C-5EEF-4494-A868-DB09FEF47A2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87872"/>
            <a:ext cx="5168625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6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71585-90B0-42CC-836D-E2C2642B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8B55B1-09E1-4B5D-B260-6D4CDB65EE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8"/>
                <a:ext cx="3773557" cy="498406"/>
              </a:xfrm>
              <a:solidFill>
                <a:srgbClr val="FFAB7C"/>
              </a:solidFill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8B55B1-09E1-4B5D-B260-6D4CDB65EE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8"/>
                <a:ext cx="3773557" cy="498406"/>
              </a:xfrm>
              <a:blipFill>
                <a:blip r:embed="rId2"/>
                <a:stretch>
                  <a:fillRect l="-3393" t="-20988" b="-32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2E2A947-5D4C-4F99-9E16-CAE488CCFD8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79444"/>
            <a:ext cx="8558325" cy="27007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DFC37B-2E2A-438D-A5A4-C90B16E8C0FD}"/>
                  </a:ext>
                </a:extLst>
              </p:cNvPr>
              <p:cNvSpPr txBox="1"/>
              <p:nvPr/>
            </p:nvSpPr>
            <p:spPr>
              <a:xfrm>
                <a:off x="838200" y="3988904"/>
                <a:ext cx="4870564" cy="180562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+16×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DFC37B-2E2A-438D-A5A4-C90B16E8C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988904"/>
                <a:ext cx="4870564" cy="1805623"/>
              </a:xfrm>
              <a:prstGeom prst="rect">
                <a:avLst/>
              </a:prstGeom>
              <a:blipFill>
                <a:blip r:embed="rId4"/>
                <a:stretch>
                  <a:fillRect l="-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6128CD-56C0-4827-8445-7ABFB6CA5292}"/>
                  </a:ext>
                </a:extLst>
              </p:cNvPr>
              <p:cNvSpPr txBox="1"/>
              <p:nvPr/>
            </p:nvSpPr>
            <p:spPr>
              <a:xfrm>
                <a:off x="6422642" y="3988904"/>
                <a:ext cx="4931158" cy="180562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=2+1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+32×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6128CD-56C0-4827-8445-7ABFB6CA5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642" y="3988904"/>
                <a:ext cx="4931158" cy="18056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7EBE7B-138F-4A23-9EEF-E8DB97CAC28E}"/>
                  </a:ext>
                </a:extLst>
              </p:cNvPr>
              <p:cNvSpPr txBox="1"/>
              <p:nvPr/>
            </p:nvSpPr>
            <p:spPr>
              <a:xfrm>
                <a:off x="838200" y="5903241"/>
                <a:ext cx="4368119" cy="90281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7EBE7B-138F-4A23-9EEF-E8DB97CAC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903241"/>
                <a:ext cx="4368119" cy="9028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440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B3374-62D5-4A4C-857A-56720A26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122902-5063-4CE3-9FCA-A4995D2AA6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01617" y="681036"/>
                <a:ext cx="5837583" cy="4355659"/>
              </a:xfr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)∙3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122902-5063-4CE3-9FCA-A4995D2AA6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01617" y="681036"/>
                <a:ext cx="5837583" cy="435565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339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F8534-6261-40D2-8468-69C7821C8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9144"/>
          </a:xfrm>
        </p:spPr>
        <p:txBody>
          <a:bodyPr/>
          <a:lstStyle/>
          <a:p>
            <a:pPr algn="ctr"/>
            <a:r>
              <a:rPr lang="en-US" dirty="0"/>
              <a:t>State-Space Representation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85F031-F565-45C1-8418-685F0690C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69145"/>
            <a:ext cx="3205992" cy="24688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6F5E87-0878-45E5-9B97-DD1542B23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632" y="1069145"/>
            <a:ext cx="7116168" cy="34580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49A2AD-B118-4FC0-929F-E138472A5D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397" y="4607169"/>
            <a:ext cx="3677163" cy="16956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30FBFE-43E5-4211-96F1-C46E71CA1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442" y="5250196"/>
            <a:ext cx="3105583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5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B8D20-5FEB-4642-A47D-1622B85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7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EBAAAA-03D3-417E-B8A8-1B4903EA8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55077"/>
            <a:ext cx="10515600" cy="77464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13FFC2-DF3F-4594-873A-0D36B260676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997" y="1829723"/>
            <a:ext cx="6005803" cy="24688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1D277B-6702-43EE-B702-70F1E467E2F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17876"/>
            <a:ext cx="1771897" cy="19338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DBB85B-C3D7-41DE-B9B1-5F74889037E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65208"/>
            <a:ext cx="2076740" cy="466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60DC68-6545-409E-A0A7-CEA3507D115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232" y="4531998"/>
            <a:ext cx="2114845" cy="8478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F6613F-22F8-451B-AB9E-671BB4CF962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79054"/>
            <a:ext cx="2457793" cy="447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F7AEC5-4757-4550-BE72-AC76385350C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12" y="4489129"/>
            <a:ext cx="3096057" cy="9335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F1BB25-00C0-4690-982A-FFED6F1A5DC4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12" y="5613235"/>
            <a:ext cx="3219899" cy="9050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A18D365-C01B-47C8-B234-263FC7B0B15B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57" y="4489129"/>
            <a:ext cx="3391373" cy="9240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C2103DE-288F-423E-B02E-669A26026605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393" y="5603708"/>
            <a:ext cx="3486637" cy="914528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2945225C-052E-4B58-9C74-FF37EF46E977}"/>
              </a:ext>
            </a:extLst>
          </p:cNvPr>
          <p:cNvSpPr/>
          <p:nvPr/>
        </p:nvSpPr>
        <p:spPr>
          <a:xfrm>
            <a:off x="7641622" y="4803769"/>
            <a:ext cx="461482" cy="3043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1A2823FF-4AD2-427F-BC94-9811F7E7214C}"/>
              </a:ext>
            </a:extLst>
          </p:cNvPr>
          <p:cNvSpPr/>
          <p:nvPr/>
        </p:nvSpPr>
        <p:spPr>
          <a:xfrm>
            <a:off x="7721292" y="5908822"/>
            <a:ext cx="330719" cy="3043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6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F6E4F-5417-4C7E-86AC-5FC487D7E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A4DD1E-18B2-43B2-9B94-07A5F646F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610" y="681037"/>
            <a:ext cx="1495634" cy="895475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8BEDD4-AC51-4E8F-A6FA-41861F0A6AF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391373" cy="924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51E716-C353-4065-B547-D28DAECF88A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773" y="681037"/>
            <a:ext cx="3486637" cy="9145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C3CB3F-3704-4AA8-ABAB-760F6CB0848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099" y="2123893"/>
            <a:ext cx="7887801" cy="13051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0D2970-2ECF-4BEE-9D3D-66232CE722A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96" y="3641080"/>
            <a:ext cx="3258005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7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512E1-176B-4B24-BA3A-6D2375310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B79CE41-E49B-47A7-B9C5-FACD38D78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410955" cy="428685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52A287-CC15-4B9F-B844-FB1D3ADE45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09722"/>
            <a:ext cx="4458322" cy="10097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838ABD-F21F-44EA-A787-4CFC6A6411A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73" y="997752"/>
            <a:ext cx="5391902" cy="514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FB96DD-3AF3-4F8D-805A-CCC3F3AA4AB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73" y="1683648"/>
            <a:ext cx="4048690" cy="4858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CB3EA49-6308-46F0-9F5C-57FE434AE84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925" y="2567971"/>
            <a:ext cx="2991267" cy="438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0C6E9B7-8CB7-4AAF-86E6-F738B4B7ED9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925" y="3125361"/>
            <a:ext cx="3915321" cy="42868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AD13D2C-9D66-4840-830E-5691DE23F1D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925" y="3673225"/>
            <a:ext cx="4858428" cy="42868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CDBF748-884E-48EB-BD68-2DFBDC048E5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925" y="4221089"/>
            <a:ext cx="1629002" cy="4001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C636070-2F12-4BCF-8786-0A4800BC820E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75227"/>
            <a:ext cx="7011378" cy="171473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C6A6DC7-5E97-4808-BAFA-19791DB179B4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286" y="4889542"/>
            <a:ext cx="3324689" cy="14861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3BB7939-3831-4BA4-B358-65DAB43132BB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19866"/>
            <a:ext cx="5337739" cy="10058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3B9D34-4C50-4B0F-8F1F-43EAEA67E9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443" y="2725355"/>
            <a:ext cx="1057423" cy="189574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2235DF8-94B5-4AFD-9543-5B081ADA6AC0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49356"/>
            <a:ext cx="4382112" cy="447737"/>
          </a:xfrm>
          <a:prstGeom prst="rect">
            <a:avLst/>
          </a:prstGeom>
        </p:spPr>
      </p:pic>
      <p:sp>
        <p:nvSpPr>
          <p:cNvPr id="36" name="Arrow: Right 35">
            <a:extLst>
              <a:ext uri="{FF2B5EF4-FFF2-40B4-BE49-F238E27FC236}">
                <a16:creationId xmlns:a16="http://schemas.microsoft.com/office/drawing/2014/main" id="{B721083A-6A6A-407A-8213-6C2D8E8D1CAB}"/>
              </a:ext>
            </a:extLst>
          </p:cNvPr>
          <p:cNvSpPr/>
          <p:nvPr/>
        </p:nvSpPr>
        <p:spPr>
          <a:xfrm>
            <a:off x="5296522" y="3568223"/>
            <a:ext cx="316487" cy="214988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CB5F8F02-AE1D-47BF-A180-D2A84D700D9C}"/>
              </a:ext>
            </a:extLst>
          </p:cNvPr>
          <p:cNvCxnSpPr>
            <a:stCxn id="27" idx="3"/>
            <a:endCxn id="31" idx="0"/>
          </p:cNvCxnSpPr>
          <p:nvPr/>
        </p:nvCxnSpPr>
        <p:spPr>
          <a:xfrm>
            <a:off x="8689927" y="4421142"/>
            <a:ext cx="1485704" cy="468400"/>
          </a:xfrm>
          <a:prstGeom prst="bentConnector2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90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D7FBA-FBB6-4F2D-B2E0-2B5B1093F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ADA056-0034-47AC-A0CE-5560D4DF0E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37" y="681037"/>
            <a:ext cx="9610725" cy="386715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168291-3C37-4FE3-B4C6-749B522A8D4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365" y="5089548"/>
            <a:ext cx="2991267" cy="4382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B9B56E-FD90-4538-B380-261226BEE9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365" y="5595338"/>
            <a:ext cx="3915321" cy="428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6CF16C-BC4A-4B25-A3E1-7F7FCB1D367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365" y="6091602"/>
            <a:ext cx="4858428" cy="4286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E30C07-323F-423F-80CA-56BC6571854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365" y="4623578"/>
            <a:ext cx="1629002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237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C502-7B21-46E1-9977-8781B9B7E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09D0F8-0815-45AF-976B-DAB6061E5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726382" cy="43821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B0ACE7-4836-4377-9C08-BC33BEFE838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19248"/>
            <a:ext cx="6182588" cy="1200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CB3F17-DD1B-4908-937B-18B92EE95DB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58096"/>
            <a:ext cx="10506455" cy="11887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7D4652-A3D2-4802-BE61-EA7F409328A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85346"/>
            <a:ext cx="7240010" cy="17433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5A3F43-E93D-4843-BBB2-0C8C075AA15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448" y="5712382"/>
            <a:ext cx="1140759" cy="5303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D1FB7C2-5F60-426E-AB99-C32C49B80D2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207" y="5709260"/>
            <a:ext cx="275310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1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9E6A0-F4B1-4BE0-B42C-D4F0E300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06B613-C0C6-4CF3-8242-2384948E4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64315"/>
            <a:ext cx="3657599" cy="5486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BE4DAE-E825-451C-9944-640FB230A5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83554"/>
            <a:ext cx="1209844" cy="1105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DB95B4-670B-4B66-991B-05B6F3FD30C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498" y="3183899"/>
            <a:ext cx="2143424" cy="6763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1B27DB-15BA-4192-BC8E-52A5AEC6E76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922" y="3236333"/>
            <a:ext cx="2705100" cy="571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A7C80A-3B72-4540-BA77-714A8150830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498" y="4744667"/>
            <a:ext cx="819264" cy="5525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39A26A-2D22-4448-8963-043D8F9DC5F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766" y="4025428"/>
            <a:ext cx="3524742" cy="19910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E070EEC-6489-431B-9954-EEA4AF38E2D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63364"/>
            <a:ext cx="1140759" cy="53035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0198B94-6C59-4EC2-939D-0BC8FF4B677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959" y="660242"/>
            <a:ext cx="275310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3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4364F-AEBA-4F18-9B74-09E476026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CFECA8-BA8C-4896-B60C-6A851D6B8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544853" cy="48965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1270BA-3BE6-4418-AB95-17B884A1305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98" y="3760078"/>
            <a:ext cx="5316511" cy="1280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78F1C2-CA14-4E22-8C71-0A52846C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19" y="5473307"/>
            <a:ext cx="542334" cy="365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8A6885-E111-4AAB-8659-2BBF7846DFB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053" y="5040238"/>
            <a:ext cx="2266313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082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69D4F-F2BC-42A3-8487-409A58CF5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3AA387-D3B0-4521-B83B-A52CC4B1B7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944694" cy="46679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923424-486F-4951-8316-5EA99386BAF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7827"/>
            <a:ext cx="6506483" cy="895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996A5B-BA97-4F21-8E13-62A42565B89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5307"/>
            <a:ext cx="2583712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CB8846-939F-40D5-8910-06FD61FED63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012" y="2358187"/>
            <a:ext cx="3515775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6A8078-A5F5-4D0D-A759-776AB228E95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887" y="2358187"/>
            <a:ext cx="2343477" cy="5620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8232AC-629B-4C4A-AA91-3626E76B561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840" y="3306187"/>
            <a:ext cx="1038370" cy="11907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79F566-0C8A-4ED6-BF2D-DC8282399C9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017" y="3289615"/>
            <a:ext cx="1038370" cy="6287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C9FDB4-1ADA-498D-A809-AD402222BA9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87" y="3327721"/>
            <a:ext cx="2257740" cy="5906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E86159-578E-4958-8118-CC6F053B5BC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127" y="3470616"/>
            <a:ext cx="2562583" cy="4858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C18835F-33DA-4270-A818-86163B75905B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5698140"/>
            <a:ext cx="1747831" cy="6001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2F306F7-5E91-4E93-AE85-45FBE252219C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31" y="5793404"/>
            <a:ext cx="1581371" cy="50489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6AB6CCA-291F-4022-9C37-42A66D0DF688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017" y="4238739"/>
            <a:ext cx="5679165" cy="13716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455F3C4-E573-4DC5-85E6-B319550D0659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477" y="5695991"/>
            <a:ext cx="2863153" cy="7315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531F3E8-9676-4262-9C77-54FB9DD82F3F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83" y="3767477"/>
            <a:ext cx="2869857" cy="301752"/>
          </a:xfrm>
          <a:prstGeom prst="rect">
            <a:avLst/>
          </a:prstGeom>
        </p:spPr>
      </p:pic>
      <p:sp>
        <p:nvSpPr>
          <p:cNvPr id="32" name="Arrow: Right 31">
            <a:extLst>
              <a:ext uri="{FF2B5EF4-FFF2-40B4-BE49-F238E27FC236}">
                <a16:creationId xmlns:a16="http://schemas.microsoft.com/office/drawing/2014/main" id="{FB466465-260B-48F7-B402-9C96F95FCE51}"/>
              </a:ext>
            </a:extLst>
          </p:cNvPr>
          <p:cNvSpPr/>
          <p:nvPr/>
        </p:nvSpPr>
        <p:spPr>
          <a:xfrm>
            <a:off x="4347349" y="5921256"/>
            <a:ext cx="661181" cy="25570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03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524B2-9E95-4D28-A003-8969EFF15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3211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State-Space Representation to Transfer Function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672381-1094-477F-8D60-F8E0DD2091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8" y="1083212"/>
            <a:ext cx="1955154" cy="10972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85BE22-B0C0-4199-9057-4F5A4631F4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110" y="1083212"/>
            <a:ext cx="3441778" cy="1097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4E646C-0163-4BBA-B417-8521EFB0E9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691" y="1083212"/>
            <a:ext cx="3200401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57BEA8-6369-4B8E-A8F8-B127E02B1D9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321" y="2547784"/>
            <a:ext cx="3534771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48E1D4-E358-4011-AB18-819C251E17D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308" y="3372276"/>
            <a:ext cx="4859383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B3C836-EDE9-496F-8850-FF7A96A5589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110" y="3829476"/>
            <a:ext cx="3795298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8533EE4-BF56-42DF-9B52-A3734D69D3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858" y="4469556"/>
            <a:ext cx="5678281" cy="1371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BC75D4A-DA1C-4C5F-8466-EAB9A361DB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620" y="5841156"/>
            <a:ext cx="3754755" cy="365760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3C29E73A-A1C0-4722-9D0B-2C8389A1137B}"/>
              </a:ext>
            </a:extLst>
          </p:cNvPr>
          <p:cNvSpPr/>
          <p:nvPr/>
        </p:nvSpPr>
        <p:spPr>
          <a:xfrm>
            <a:off x="2666566" y="1216855"/>
            <a:ext cx="1463040" cy="82999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A446624-C20E-47E1-9CF4-298D5E9C49EE}"/>
              </a:ext>
            </a:extLst>
          </p:cNvPr>
          <p:cNvSpPr/>
          <p:nvPr/>
        </p:nvSpPr>
        <p:spPr>
          <a:xfrm>
            <a:off x="7875321" y="1173886"/>
            <a:ext cx="590174" cy="27585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3A87C7A3-0DFA-49BA-969E-3FEB02C1EB84}"/>
              </a:ext>
            </a:extLst>
          </p:cNvPr>
          <p:cNvSpPr/>
          <p:nvPr/>
        </p:nvSpPr>
        <p:spPr>
          <a:xfrm>
            <a:off x="9958706" y="1586132"/>
            <a:ext cx="324777" cy="91593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E6F72DA8-9BB9-411D-B716-727B7893B2A8}"/>
              </a:ext>
            </a:extLst>
          </p:cNvPr>
          <p:cNvSpPr/>
          <p:nvPr/>
        </p:nvSpPr>
        <p:spPr>
          <a:xfrm>
            <a:off x="5796803" y="2227744"/>
            <a:ext cx="598387" cy="109728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F95BE6FC-0F5E-410E-84F7-4C4C9F17E49E}"/>
              </a:ext>
            </a:extLst>
          </p:cNvPr>
          <p:cNvCxnSpPr>
            <a:stCxn id="11" idx="2"/>
            <a:endCxn id="13" idx="3"/>
          </p:cNvCxnSpPr>
          <p:nvPr/>
        </p:nvCxnSpPr>
        <p:spPr>
          <a:xfrm rot="5400000">
            <a:off x="8944253" y="2586422"/>
            <a:ext cx="595892" cy="1433016"/>
          </a:xfrm>
          <a:prstGeom prst="bentConnector2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3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E26D5-ACDC-439A-A624-7EB70851D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8467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710AF2-1DEC-49C6-B3CA-AFBC42912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28468"/>
            <a:ext cx="4305901" cy="4191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C31DB0-05DF-448C-A87B-852BA7C7BFC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7626"/>
            <a:ext cx="9659698" cy="4858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7DF30D-BE64-411C-B11F-AD447991DFD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012" y="1833469"/>
            <a:ext cx="4985788" cy="228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7E7E97-3C68-4B40-913C-84DC6235BC6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92" y="5030046"/>
            <a:ext cx="1295581" cy="4858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44D8CB-1215-435B-8080-256C6F9DB8C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673" y="4450008"/>
            <a:ext cx="5153620" cy="16459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335CE57-4531-40B9-9ABB-D5641AD41A7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93" y="4415597"/>
            <a:ext cx="3115110" cy="17147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391155-872E-42EE-B957-77F5C38A09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3973"/>
            <a:ext cx="5299729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0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DE3F1-BF01-4A52-BDBF-EF42098D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19C000-1422-4337-B389-6BB656F6F6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30" y="1938512"/>
            <a:ext cx="3858163" cy="100979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33D2EF-8954-4834-B37F-DD90C5B83F6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293" y="681037"/>
            <a:ext cx="5496692" cy="2267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6E848B-8726-47E9-B991-67C0B55B5B5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4" y="3085818"/>
            <a:ext cx="1743318" cy="1924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5F4C91-6527-4096-846E-46C2EC82D05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30" y="5147652"/>
            <a:ext cx="2534004" cy="5811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AB708D-0D77-46F5-9E06-B8F510D71AC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30" y="5866273"/>
            <a:ext cx="1019317" cy="4382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111383-099B-4448-B7E7-B9FA1D06682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185" y="4898449"/>
            <a:ext cx="3810532" cy="9526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A1E5DA-D95C-415C-8CF8-3A76D7A133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587" y="3391175"/>
            <a:ext cx="5299729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0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446A2-5604-4D36-80D9-CA473EB7B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70670"/>
          </a:xfrm>
        </p:spPr>
        <p:txBody>
          <a:bodyPr/>
          <a:lstStyle/>
          <a:p>
            <a:pPr algn="ctr"/>
            <a:r>
              <a:rPr lang="en-US" dirty="0"/>
              <a:t>Time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3AE20-A76F-4216-B463-CB602311F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0671"/>
            <a:ext cx="10515600" cy="520629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Output response = Forced response + Natural response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Forced response = Steady-state response </a:t>
            </a:r>
            <a:r>
              <a:rPr lang="en-US" i="1" dirty="0"/>
              <a:t>or</a:t>
            </a:r>
            <a:r>
              <a:rPr lang="en-US" dirty="0"/>
              <a:t> Particular solution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Natural response = Homogeneous solution</a:t>
            </a:r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Poles:</a:t>
            </a:r>
            <a:r>
              <a:rPr lang="en-US" dirty="0"/>
              <a:t> Values of the Laplace transform variable, s, that cause the transfer function to become </a:t>
            </a:r>
            <a:r>
              <a:rPr lang="en-US" b="1" dirty="0"/>
              <a:t>infinite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Zeros:</a:t>
            </a:r>
            <a:r>
              <a:rPr lang="en-US" dirty="0"/>
              <a:t> Values of the Laplace transform variable, s, that cause the transfer function to become </a:t>
            </a:r>
            <a:r>
              <a:rPr lang="en-US" b="1" dirty="0"/>
              <a:t>zero</a:t>
            </a:r>
          </a:p>
        </p:txBody>
      </p:sp>
    </p:spTree>
    <p:extLst>
      <p:ext uri="{BB962C8B-B14F-4D97-AF65-F5344CB8AC3E}">
        <p14:creationId xmlns:p14="http://schemas.microsoft.com/office/powerpoint/2010/main" val="219330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27706F-2A0B-4CB4-AB7C-D348E7CCC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575" y="681037"/>
            <a:ext cx="4212911" cy="3108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78F06D-C257-4499-BB65-A4F67794B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DE3C66-EACA-410F-9554-070BDA67B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248" y="681037"/>
            <a:ext cx="3980620" cy="13716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E58ED5-73A1-4C92-A471-00633320971F}"/>
              </a:ext>
            </a:extLst>
          </p:cNvPr>
          <p:cNvSpPr txBox="1"/>
          <p:nvPr/>
        </p:nvSpPr>
        <p:spPr>
          <a:xfrm>
            <a:off x="8737593" y="3059668"/>
            <a:ext cx="250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Pole-Zero plot of System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45A3C9-CD32-4FB1-9B77-B99ACC964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57" y="2240280"/>
            <a:ext cx="2994486" cy="11887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690E96-DC70-477D-8D8A-864FCBDEF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09" y="2239244"/>
            <a:ext cx="2467319" cy="11907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4B6855-E631-4C98-989D-ED6727DB612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557" y="3842640"/>
            <a:ext cx="2960945" cy="20116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79B0FB-FE5B-4A53-B6FE-4D9A1E272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09" y="3511554"/>
            <a:ext cx="2915057" cy="11812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E88D89-8F6A-4DD5-8A58-D3FD7FB20E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57" y="4663529"/>
            <a:ext cx="3324689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8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0D4F2-05FA-4F8F-9E7E-53AEB825F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35A47E-D06B-4181-8A87-EA6F3C841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313" y="681037"/>
            <a:ext cx="7737374" cy="5577840"/>
          </a:xfrm>
        </p:spPr>
      </p:pic>
    </p:spTree>
    <p:extLst>
      <p:ext uri="{BB962C8B-B14F-4D97-AF65-F5344CB8AC3E}">
        <p14:creationId xmlns:p14="http://schemas.microsoft.com/office/powerpoint/2010/main" val="1506715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FB9B6-EEB2-499D-8B1E-05B2B679D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4737"/>
          </a:xfrm>
        </p:spPr>
        <p:txBody>
          <a:bodyPr/>
          <a:lstStyle/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-order 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BDF239-2C8A-499D-B4D0-936B64B1E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231" y="984738"/>
            <a:ext cx="6379538" cy="2286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B9F928-9EC0-4D3B-BBFC-87A8CD13A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558" y="3455508"/>
            <a:ext cx="4124901" cy="8764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38B078-2BEC-4B70-BA39-6B6AF649E06F}"/>
              </a:ext>
            </a:extLst>
          </p:cNvPr>
          <p:cNvSpPr txBox="1"/>
          <p:nvPr/>
        </p:nvSpPr>
        <p:spPr>
          <a:xfrm>
            <a:off x="838200" y="3545061"/>
            <a:ext cx="672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Laplace transform of the step response,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E6B2FF-9B23-4F96-B8AD-CF4F2E33DE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628" y="5298533"/>
            <a:ext cx="4972744" cy="8859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A4AC9A5-16B5-4A20-9389-405903CB7227}"/>
                  </a:ext>
                </a:extLst>
              </p:cNvPr>
              <p:cNvSpPr txBox="1"/>
              <p:nvPr/>
            </p:nvSpPr>
            <p:spPr>
              <a:xfrm>
                <a:off x="8301512" y="4340959"/>
                <a:ext cx="1884106" cy="8166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A4AC9A5-16B5-4A20-9389-405903CB7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512" y="4340959"/>
                <a:ext cx="1884106" cy="8166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171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3602-45A1-4C93-944A-B09B0FC04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B09A55-52F1-4084-9203-CF9EB0ABE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209228" cy="548640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774A81-5DD3-4E35-8689-9F5EC96400CB}"/>
                  </a:ext>
                </a:extLst>
              </p:cNvPr>
              <p:cNvSpPr txBox="1"/>
              <p:nvPr/>
            </p:nvSpPr>
            <p:spPr>
              <a:xfrm>
                <a:off x="7486619" y="681037"/>
                <a:ext cx="3427990" cy="92519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Rise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2.2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774A81-5DD3-4E35-8689-9F5EC9640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619" y="681037"/>
                <a:ext cx="3427990" cy="9251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984781F-E673-4027-82C2-C06A366CC292}"/>
              </a:ext>
            </a:extLst>
          </p:cNvPr>
          <p:cNvSpPr txBox="1"/>
          <p:nvPr/>
        </p:nvSpPr>
        <p:spPr>
          <a:xfrm>
            <a:off x="7486618" y="1604431"/>
            <a:ext cx="3867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[time for the waveform to go from 0.1 to 0.9 of its final value]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ED41A50-7B3E-4638-988C-BF96499BD843}"/>
                  </a:ext>
                </a:extLst>
              </p:cNvPr>
              <p:cNvSpPr txBox="1"/>
              <p:nvPr/>
            </p:nvSpPr>
            <p:spPr>
              <a:xfrm>
                <a:off x="7486619" y="2962540"/>
                <a:ext cx="3705566" cy="92339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Settling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ED41A50-7B3E-4638-988C-BF96499BD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619" y="2962540"/>
                <a:ext cx="3705566" cy="9233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3EF852F-3568-4C89-B570-EBE8DC576BE6}"/>
              </a:ext>
            </a:extLst>
          </p:cNvPr>
          <p:cNvSpPr txBox="1"/>
          <p:nvPr/>
        </p:nvSpPr>
        <p:spPr>
          <a:xfrm>
            <a:off x="7486619" y="3885934"/>
            <a:ext cx="38671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[time for the response to reach, and stay within, 2% of its final value]</a:t>
            </a:r>
          </a:p>
        </p:txBody>
      </p:sp>
    </p:spTree>
    <p:extLst>
      <p:ext uri="{BB962C8B-B14F-4D97-AF65-F5344CB8AC3E}">
        <p14:creationId xmlns:p14="http://schemas.microsoft.com/office/powerpoint/2010/main" val="341437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53901-1ABA-47FA-AC64-5169E6449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B4A44-8286-4586-B213-CA6AE52F0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4130" y="1038511"/>
            <a:ext cx="4638673" cy="91440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DCF069-0123-454F-A7AE-337B2D53E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4258" y="681037"/>
            <a:ext cx="2605730" cy="4763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D50E52-D0EA-4B70-B694-6B219CEFF513}"/>
              </a:ext>
            </a:extLst>
          </p:cNvPr>
          <p:cNvSpPr txBox="1"/>
          <p:nvPr/>
        </p:nvSpPr>
        <p:spPr>
          <a:xfrm>
            <a:off x="838200" y="1249889"/>
            <a:ext cx="5085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Laplace transform of the step response,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4AC428-C847-4CB2-992B-E887F6740873}"/>
                  </a:ext>
                </a:extLst>
              </p:cNvPr>
              <p:cNvSpPr txBox="1"/>
              <p:nvPr/>
            </p:nvSpPr>
            <p:spPr>
              <a:xfrm>
                <a:off x="838200" y="1952911"/>
                <a:ext cx="2364558" cy="81798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DC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Gain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4AC428-C847-4CB2-992B-E887F6740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52911"/>
                <a:ext cx="2364558" cy="8179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DF3B2D76-EFBA-40C3-B898-DC2E009E53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845" y="2060437"/>
            <a:ext cx="6087241" cy="457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5F0575-FD4D-4B91-B18D-52823C9388E4}"/>
              </a:ext>
            </a:extLst>
          </p:cNvPr>
          <p:cNvSpPr txBox="1"/>
          <p:nvPr/>
        </p:nvSpPr>
        <p:spPr>
          <a:xfrm rot="16200000">
            <a:off x="4072080" y="3918214"/>
            <a:ext cx="1895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Step Response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568769-3B40-4CFE-8558-13C37A26C9F0}"/>
              </a:ext>
            </a:extLst>
          </p:cNvPr>
          <p:cNvSpPr txBox="1"/>
          <p:nvPr/>
        </p:nvSpPr>
        <p:spPr>
          <a:xfrm>
            <a:off x="838199" y="2770449"/>
            <a:ext cx="3981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(also known as “Steady-state Value”)</a:t>
            </a:r>
          </a:p>
        </p:txBody>
      </p:sp>
    </p:spTree>
    <p:extLst>
      <p:ext uri="{BB962C8B-B14F-4D97-AF65-F5344CB8AC3E}">
        <p14:creationId xmlns:p14="http://schemas.microsoft.com/office/powerpoint/2010/main" val="122835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6E1A5-A9AC-4ECC-8FE3-C2EEE44CC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2534"/>
          </a:xfrm>
        </p:spPr>
        <p:txBody>
          <a:bodyPr/>
          <a:lstStyle/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-order System with Zero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76CA94-68A3-4542-83E4-AFC053F6D3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42535"/>
                <a:ext cx="5257800" cy="5234428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400" dirty="0"/>
                  <a:t>If input is step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76CA94-68A3-4542-83E4-AFC053F6D3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42535"/>
                <a:ext cx="5257800" cy="5234428"/>
              </a:xfrm>
              <a:blipFill>
                <a:blip r:embed="rId2"/>
                <a:stretch>
                  <a:fillRect l="-18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7DA8A44-CD12-49C1-AB67-FED8B0D69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889" y="2336483"/>
            <a:ext cx="5025911" cy="3840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A188B1-CA2D-4CA6-A16E-5001C282B7CC}"/>
              </a:ext>
            </a:extLst>
          </p:cNvPr>
          <p:cNvSpPr txBox="1"/>
          <p:nvPr/>
        </p:nvSpPr>
        <p:spPr>
          <a:xfrm>
            <a:off x="6327888" y="1408676"/>
            <a:ext cx="502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Case 1:</a:t>
            </a:r>
            <a:r>
              <a:rPr lang="en-US" sz="2400" dirty="0"/>
              <a:t> Pole is nearer to imaginary axis</a:t>
            </a:r>
          </a:p>
        </p:txBody>
      </p:sp>
    </p:spTree>
    <p:extLst>
      <p:ext uri="{BB962C8B-B14F-4D97-AF65-F5344CB8AC3E}">
        <p14:creationId xmlns:p14="http://schemas.microsoft.com/office/powerpoint/2010/main" val="361332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6E1A5-A9AC-4ECC-8FE3-C2EEE44CC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76CA94-68A3-4542-83E4-AFC053F6D3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5257800" cy="5495926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400" dirty="0"/>
                  <a:t>If input is step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40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76CA94-68A3-4542-83E4-AFC053F6D3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5257800" cy="5495926"/>
              </a:xfrm>
              <a:blipFill>
                <a:blip r:embed="rId2"/>
                <a:stretch>
                  <a:fillRect l="-18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7DA8A44-CD12-49C1-AB67-FED8B0D69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7145" y="2519363"/>
            <a:ext cx="4226728" cy="3657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191369-7F8A-48FA-8159-723BA3EC1F29}"/>
              </a:ext>
            </a:extLst>
          </p:cNvPr>
          <p:cNvSpPr txBox="1"/>
          <p:nvPr/>
        </p:nvSpPr>
        <p:spPr>
          <a:xfrm>
            <a:off x="6447553" y="1138534"/>
            <a:ext cx="502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Case 2:</a:t>
            </a:r>
            <a:r>
              <a:rPr lang="en-US" sz="2400" dirty="0"/>
              <a:t> Zero is nearer to imaginary axis</a:t>
            </a:r>
          </a:p>
        </p:txBody>
      </p:sp>
    </p:spTree>
    <p:extLst>
      <p:ext uri="{BB962C8B-B14F-4D97-AF65-F5344CB8AC3E}">
        <p14:creationId xmlns:p14="http://schemas.microsoft.com/office/powerpoint/2010/main" val="133031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0F800-904D-40A5-AF71-2AA80174D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70670"/>
          </a:xfrm>
        </p:spPr>
        <p:txBody>
          <a:bodyPr/>
          <a:lstStyle/>
          <a:p>
            <a:pPr algn="ctr"/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-order 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2CD629-EC28-4A01-825D-84B3D2AAD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771" y="970671"/>
            <a:ext cx="5106999" cy="173736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50C06B-3701-4ADA-B50E-A01F777D2B4E}"/>
                  </a:ext>
                </a:extLst>
              </p:cNvPr>
              <p:cNvSpPr txBox="1"/>
              <p:nvPr/>
            </p:nvSpPr>
            <p:spPr>
              <a:xfrm>
                <a:off x="838200" y="3008051"/>
                <a:ext cx="987584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Natural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Frequency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frequency of oscillation without damping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50C06B-3701-4ADA-B50E-A01F777D2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008051"/>
                <a:ext cx="9875845" cy="430887"/>
              </a:xfrm>
              <a:prstGeom prst="rect">
                <a:avLst/>
              </a:prstGeom>
              <a:blipFill>
                <a:blip r:embed="rId3"/>
                <a:stretch>
                  <a:fillRect t="-23944" r="-988" b="-50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95B7EB-F8AB-4B6E-BD58-175AC469C7DC}"/>
                  </a:ext>
                </a:extLst>
              </p:cNvPr>
              <p:cNvSpPr txBox="1"/>
              <p:nvPr/>
            </p:nvSpPr>
            <p:spPr>
              <a:xfrm>
                <a:off x="838200" y="3714263"/>
                <a:ext cx="101201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Damping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Ratio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exponential decay frequency / natural frequency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95B7EB-F8AB-4B6E-BD58-175AC469C7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14263"/>
                <a:ext cx="10120143" cy="430887"/>
              </a:xfrm>
              <a:prstGeom prst="rect">
                <a:avLst/>
              </a:prstGeom>
              <a:blipFill>
                <a:blip r:embed="rId4"/>
                <a:stretch>
                  <a:fillRect t="-23944" r="-1024" b="-50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24A38245-3D2D-449D-A38C-E64433504C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51" y="4958172"/>
            <a:ext cx="4922379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BAFA72-1CFB-4C83-8813-3D020BA4A71C}"/>
              </a:ext>
            </a:extLst>
          </p:cNvPr>
          <p:cNvSpPr txBox="1"/>
          <p:nvPr/>
        </p:nvSpPr>
        <p:spPr>
          <a:xfrm>
            <a:off x="2400120" y="5250876"/>
            <a:ext cx="2330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Pole Location:</a:t>
            </a:r>
          </a:p>
        </p:txBody>
      </p:sp>
    </p:spTree>
    <p:extLst>
      <p:ext uri="{BB962C8B-B14F-4D97-AF65-F5344CB8AC3E}">
        <p14:creationId xmlns:p14="http://schemas.microsoft.com/office/powerpoint/2010/main" val="154958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B72EC57-1980-49A6-AD0F-7F73CEF4C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61" y="3755837"/>
            <a:ext cx="3443047" cy="2647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D3A90B-D037-4B42-B256-097D5E77F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B823B4B7-60F1-403E-AAD1-D23FFB80570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21228915"/>
                  </p:ext>
                </p:extLst>
              </p:nvPr>
            </p:nvGraphicFramePr>
            <p:xfrm>
              <a:off x="838200" y="681034"/>
              <a:ext cx="10515597" cy="5719765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2059745">
                      <a:extLst>
                        <a:ext uri="{9D8B030D-6E8A-4147-A177-3AD203B41FA5}">
                          <a16:colId xmlns:a16="http://schemas.microsoft.com/office/drawing/2014/main" val="2734727496"/>
                        </a:ext>
                      </a:extLst>
                    </a:gridCol>
                    <a:gridCol w="4950653">
                      <a:extLst>
                        <a:ext uri="{9D8B030D-6E8A-4147-A177-3AD203B41FA5}">
                          <a16:colId xmlns:a16="http://schemas.microsoft.com/office/drawing/2014/main" val="3654033040"/>
                        </a:ext>
                      </a:extLst>
                    </a:gridCol>
                    <a:gridCol w="3505199">
                      <a:extLst>
                        <a:ext uri="{9D8B030D-6E8A-4147-A177-3AD203B41FA5}">
                          <a16:colId xmlns:a16="http://schemas.microsoft.com/office/drawing/2014/main" val="566563976"/>
                        </a:ext>
                      </a:extLst>
                    </a:gridCol>
                  </a:tblGrid>
                  <a:tr h="3800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ζ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Pole Location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Step Response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23488193"/>
                      </a:ext>
                    </a:extLst>
                  </a:tr>
                  <a:tr h="266983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𝜁</m:t>
                                </m:r>
                                <m:r>
                                  <a:rPr lang="en-US" sz="32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20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84678722"/>
                      </a:ext>
                    </a:extLst>
                  </a:tr>
                  <a:tr h="266983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𝜁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&lt;1</m:t>
                                </m:r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815089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B823B4B7-60F1-403E-AAD1-D23FFB80570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21228915"/>
                  </p:ext>
                </p:extLst>
              </p:nvPr>
            </p:nvGraphicFramePr>
            <p:xfrm>
              <a:off x="838200" y="681034"/>
              <a:ext cx="10515597" cy="5719765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2059745">
                      <a:extLst>
                        <a:ext uri="{9D8B030D-6E8A-4147-A177-3AD203B41FA5}">
                          <a16:colId xmlns:a16="http://schemas.microsoft.com/office/drawing/2014/main" val="2734727496"/>
                        </a:ext>
                      </a:extLst>
                    </a:gridCol>
                    <a:gridCol w="4950653">
                      <a:extLst>
                        <a:ext uri="{9D8B030D-6E8A-4147-A177-3AD203B41FA5}">
                          <a16:colId xmlns:a16="http://schemas.microsoft.com/office/drawing/2014/main" val="3654033040"/>
                        </a:ext>
                      </a:extLst>
                    </a:gridCol>
                    <a:gridCol w="3505199">
                      <a:extLst>
                        <a:ext uri="{9D8B030D-6E8A-4147-A177-3AD203B41FA5}">
                          <a16:colId xmlns:a16="http://schemas.microsoft.com/office/drawing/2014/main" val="566563976"/>
                        </a:ext>
                      </a:extLst>
                    </a:gridCol>
                  </a:tblGrid>
                  <a:tr h="3800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ζ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Pole Location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Step Response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23488193"/>
                      </a:ext>
                    </a:extLst>
                  </a:tr>
                  <a:tr h="26698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6" t="-15034" r="-410947" b="-1002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84678722"/>
                      </a:ext>
                    </a:extLst>
                  </a:tr>
                  <a:tr h="26698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6" t="-115297" r="-410947" b="-4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815089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2EA52493-6A9D-4682-B956-67997C3E86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62" y="1085480"/>
            <a:ext cx="3443046" cy="24688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9313CD-EE39-47D1-8077-F5946464D3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843" y="1173778"/>
            <a:ext cx="2985789" cy="25143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C5C167-4CD4-497F-9540-13BB4EF2F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843" y="3768904"/>
            <a:ext cx="2985789" cy="258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8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3A90B-D037-4B42-B256-097D5E77F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B823B4B7-60F1-403E-AAD1-D23FFB80570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04883490"/>
                  </p:ext>
                </p:extLst>
              </p:nvPr>
            </p:nvGraphicFramePr>
            <p:xfrm>
              <a:off x="838200" y="681034"/>
              <a:ext cx="10515597" cy="5719765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2059745">
                      <a:extLst>
                        <a:ext uri="{9D8B030D-6E8A-4147-A177-3AD203B41FA5}">
                          <a16:colId xmlns:a16="http://schemas.microsoft.com/office/drawing/2014/main" val="2734727496"/>
                        </a:ext>
                      </a:extLst>
                    </a:gridCol>
                    <a:gridCol w="4950653">
                      <a:extLst>
                        <a:ext uri="{9D8B030D-6E8A-4147-A177-3AD203B41FA5}">
                          <a16:colId xmlns:a16="http://schemas.microsoft.com/office/drawing/2014/main" val="3654033040"/>
                        </a:ext>
                      </a:extLst>
                    </a:gridCol>
                    <a:gridCol w="3505199">
                      <a:extLst>
                        <a:ext uri="{9D8B030D-6E8A-4147-A177-3AD203B41FA5}">
                          <a16:colId xmlns:a16="http://schemas.microsoft.com/office/drawing/2014/main" val="566563976"/>
                        </a:ext>
                      </a:extLst>
                    </a:gridCol>
                  </a:tblGrid>
                  <a:tr h="3800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ζ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Pole Location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Step Response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23488193"/>
                      </a:ext>
                    </a:extLst>
                  </a:tr>
                  <a:tr h="266983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𝜁</m:t>
                                </m:r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84678722"/>
                      </a:ext>
                    </a:extLst>
                  </a:tr>
                  <a:tr h="266983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𝜁</m:t>
                                </m:r>
                                <m:r>
                                  <a:rPr lang="en-US" sz="3200" b="0" i="0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815089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B823B4B7-60F1-403E-AAD1-D23FFB80570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04883490"/>
                  </p:ext>
                </p:extLst>
              </p:nvPr>
            </p:nvGraphicFramePr>
            <p:xfrm>
              <a:off x="838200" y="681034"/>
              <a:ext cx="10515597" cy="5719765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2059745">
                      <a:extLst>
                        <a:ext uri="{9D8B030D-6E8A-4147-A177-3AD203B41FA5}">
                          <a16:colId xmlns:a16="http://schemas.microsoft.com/office/drawing/2014/main" val="2734727496"/>
                        </a:ext>
                      </a:extLst>
                    </a:gridCol>
                    <a:gridCol w="4950653">
                      <a:extLst>
                        <a:ext uri="{9D8B030D-6E8A-4147-A177-3AD203B41FA5}">
                          <a16:colId xmlns:a16="http://schemas.microsoft.com/office/drawing/2014/main" val="3654033040"/>
                        </a:ext>
                      </a:extLst>
                    </a:gridCol>
                    <a:gridCol w="3505199">
                      <a:extLst>
                        <a:ext uri="{9D8B030D-6E8A-4147-A177-3AD203B41FA5}">
                          <a16:colId xmlns:a16="http://schemas.microsoft.com/office/drawing/2014/main" val="566563976"/>
                        </a:ext>
                      </a:extLst>
                    </a:gridCol>
                  </a:tblGrid>
                  <a:tr h="3800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ζ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Pole Location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Step Response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23488193"/>
                      </a:ext>
                    </a:extLst>
                  </a:tr>
                  <a:tr h="26698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96" t="-15034" r="-410947" b="-1002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84678722"/>
                      </a:ext>
                    </a:extLst>
                  </a:tr>
                  <a:tr h="26698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96" t="-115297" r="-410947" b="-4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815089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2EA52493-6A9D-4682-B956-67997C3E8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8089" y="1132081"/>
            <a:ext cx="3410464" cy="24688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9313CD-EE39-47D1-8077-F5946464D3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43542" y="1173778"/>
            <a:ext cx="2920391" cy="25143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B72EC57-1980-49A6-AD0F-7F73CEF4C2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3449" y="3768904"/>
            <a:ext cx="4254071" cy="24688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C5C167-4CD4-497F-9540-13BB4EF2F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0843" y="3794442"/>
            <a:ext cx="2985789" cy="253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A6474-1900-4B67-9572-1330DB33B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8467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825558-B3EB-4376-8D72-C9DA488DB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8" y="928468"/>
            <a:ext cx="10515584" cy="4311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D793E4-F6DB-4026-AA00-344BE6F5ABA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59588"/>
            <a:ext cx="3962953" cy="4239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A48BC8-F6F9-48C8-9FA1-5AE8E78BB43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126" y="1571145"/>
            <a:ext cx="4133086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501665-4265-47FC-B3B4-151B0D32CDA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212" y="1571145"/>
            <a:ext cx="2829826" cy="548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24D348-2A6B-4DFA-8F27-B0704E83535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126" y="2650406"/>
            <a:ext cx="4296375" cy="5525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678866-3987-4751-92D7-8EBB5B2E6DF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501" y="2654882"/>
            <a:ext cx="2543530" cy="552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06DE82C-A772-4A71-A22D-AD54CA384D0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28" y="3733554"/>
            <a:ext cx="4114798" cy="5486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E6EF45-66B2-423A-AFE5-C61949620794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168" y="3792932"/>
            <a:ext cx="2877913" cy="42976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E052C76-E69C-462B-8162-7F5BF8A1253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28" y="4812815"/>
            <a:ext cx="3975232" cy="5486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8E2E560-99D9-4D19-A429-B49FF87F6935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660" y="4817175"/>
            <a:ext cx="228599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7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14038-126C-4862-BFAF-691467DCB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4737"/>
          </a:xfrm>
        </p:spPr>
        <p:txBody>
          <a:bodyPr/>
          <a:lstStyle/>
          <a:p>
            <a:pPr algn="ctr"/>
            <a:r>
              <a:rPr lang="en-US" dirty="0"/>
              <a:t>Underdamped 2</a:t>
            </a:r>
            <a:r>
              <a:rPr lang="en-US" baseline="30000" dirty="0"/>
              <a:t>nd</a:t>
            </a:r>
            <a:r>
              <a:rPr lang="en-US" dirty="0"/>
              <a:t>-order System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444B43-9F29-40E8-A775-731D01D87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426" y="984738"/>
            <a:ext cx="4115374" cy="102884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CBDC3C-B062-4FFD-B15F-1CF3057848F3}"/>
              </a:ext>
            </a:extLst>
          </p:cNvPr>
          <p:cNvSpPr txBox="1"/>
          <p:nvPr/>
        </p:nvSpPr>
        <p:spPr>
          <a:xfrm>
            <a:off x="514068" y="1178636"/>
            <a:ext cx="672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Laplace transform of the step response,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649B75-3FC8-48E5-836F-CAD857510A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469" y="2041718"/>
            <a:ext cx="3849273" cy="1005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4DCB0B-48E3-40E5-BD34-17165F72C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68" y="1763411"/>
            <a:ext cx="7103717" cy="43891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21C40D1-42FC-44C3-8C43-5CEBDC619144}"/>
              </a:ext>
            </a:extLst>
          </p:cNvPr>
          <p:cNvSpPr txBox="1"/>
          <p:nvPr/>
        </p:nvSpPr>
        <p:spPr>
          <a:xfrm>
            <a:off x="838200" y="6152531"/>
            <a:ext cx="6400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-order (underdamped) step responses for damping ratio values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AF5618B-3AF8-4119-865B-11D8522B5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53" y="4104538"/>
            <a:ext cx="5530119" cy="1371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DE13050-7CC7-4D65-9616-30A0DF8F468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504" y="5476138"/>
            <a:ext cx="2227668" cy="274320"/>
          </a:xfrm>
          <a:prstGeom prst="rect">
            <a:avLst/>
          </a:prstGeom>
        </p:spPr>
      </p:pic>
      <p:sp>
        <p:nvSpPr>
          <p:cNvPr id="17" name="Arrow: Down 16">
            <a:extLst>
              <a:ext uri="{FF2B5EF4-FFF2-40B4-BE49-F238E27FC236}">
                <a16:creationId xmlns:a16="http://schemas.microsoft.com/office/drawing/2014/main" id="{A89387E7-E2DB-45B6-A024-97CE0A684C07}"/>
              </a:ext>
            </a:extLst>
          </p:cNvPr>
          <p:cNvSpPr/>
          <p:nvPr/>
        </p:nvSpPr>
        <p:spPr>
          <a:xfrm>
            <a:off x="9557319" y="3073128"/>
            <a:ext cx="703572" cy="1005840"/>
          </a:xfrm>
          <a:prstGeom prst="downArrow">
            <a:avLst/>
          </a:prstGeom>
          <a:solidFill>
            <a:srgbClr val="C4D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2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515D9-A5BE-4C2E-8EFF-88FEAA35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486A3D-4C94-4F1B-A353-553B3F4CB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18" y="681037"/>
            <a:ext cx="7601748" cy="566928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1CDF66-F28E-4DF9-BE5F-C9563BDAB12B}"/>
                  </a:ext>
                </a:extLst>
              </p:cNvPr>
              <p:cNvSpPr txBox="1"/>
              <p:nvPr/>
            </p:nvSpPr>
            <p:spPr>
              <a:xfrm>
                <a:off x="6900714" y="681037"/>
                <a:ext cx="2353593" cy="49244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Rise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1CDF66-F28E-4DF9-BE5F-C9563BDAB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0714" y="681037"/>
                <a:ext cx="2353593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21AA4BE-25A8-4132-B65A-3555E965301A}"/>
              </a:ext>
            </a:extLst>
          </p:cNvPr>
          <p:cNvSpPr txBox="1"/>
          <p:nvPr/>
        </p:nvSpPr>
        <p:spPr>
          <a:xfrm>
            <a:off x="6900714" y="1173480"/>
            <a:ext cx="4923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[time for the waveform to go from 0.1 to 0.9 of its final value]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839668-C69C-4E4A-82F3-8A56C71E2CA2}"/>
                  </a:ext>
                </a:extLst>
              </p:cNvPr>
              <p:cNvSpPr txBox="1"/>
              <p:nvPr/>
            </p:nvSpPr>
            <p:spPr>
              <a:xfrm>
                <a:off x="6900715" y="2883644"/>
                <a:ext cx="4935967" cy="1046825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Peak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839668-C69C-4E4A-82F3-8A56C71E2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0715" y="2883644"/>
                <a:ext cx="4935967" cy="1046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60EF299B-FECD-41F6-A44A-4AC5731CE26B}"/>
              </a:ext>
            </a:extLst>
          </p:cNvPr>
          <p:cNvSpPr txBox="1"/>
          <p:nvPr/>
        </p:nvSpPr>
        <p:spPr>
          <a:xfrm>
            <a:off x="6900714" y="3930469"/>
            <a:ext cx="4923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[time to reach the first, or maximum, peak]</a:t>
            </a:r>
          </a:p>
        </p:txBody>
      </p:sp>
    </p:spTree>
    <p:extLst>
      <p:ext uri="{BB962C8B-B14F-4D97-AF65-F5344CB8AC3E}">
        <p14:creationId xmlns:p14="http://schemas.microsoft.com/office/powerpoint/2010/main" val="186125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505F8-81F9-4966-8A7B-EC65B727F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E92B3F-1372-4FD8-8243-18777948C5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8319868" cy="681036"/>
              </a:xfr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Percent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Overshoot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%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𝑂𝑆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𝜁𝜋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𝜁</m:t>
                                          </m:r>
                                        </m:e>
                                        <m:sup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</m:e>
                          </m:d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E92B3F-1372-4FD8-8243-18777948C5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8319868" cy="68103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15646CA-6303-4794-BCDC-2D902E594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709" y="1362073"/>
            <a:ext cx="2778492" cy="7315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D03ACDE-00EA-43FA-9AFF-33C0BEFB3F80}"/>
                  </a:ext>
                </a:extLst>
              </p:cNvPr>
              <p:cNvSpPr txBox="1"/>
              <p:nvPr/>
            </p:nvSpPr>
            <p:spPr>
              <a:xfrm>
                <a:off x="838200" y="2185033"/>
                <a:ext cx="4176208" cy="100655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Settling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D03ACDE-00EA-43FA-9AFF-33C0BEFB3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185033"/>
                <a:ext cx="4176208" cy="10065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625C1DE-D698-4044-9836-FD81BE7D5F9F}"/>
              </a:ext>
            </a:extLst>
          </p:cNvPr>
          <p:cNvSpPr txBox="1"/>
          <p:nvPr/>
        </p:nvSpPr>
        <p:spPr>
          <a:xfrm>
            <a:off x="838200" y="3191591"/>
            <a:ext cx="4176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[time for transient’s damped oscillations to reach and stay within ±2% of the steady-state value]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671A45-91ED-4740-AE5F-D3D8D54502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709" y="2185033"/>
            <a:ext cx="6778055" cy="4297680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CC02C5-0FF9-42F7-A3D0-B66259A521EC}"/>
                  </a:ext>
                </a:extLst>
              </p:cNvPr>
              <p:cNvSpPr txBox="1"/>
              <p:nvPr/>
            </p:nvSpPr>
            <p:spPr>
              <a:xfrm>
                <a:off x="9158068" y="2526255"/>
                <a:ext cx="214988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Evaluation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CC02C5-0FF9-42F7-A3D0-B66259A52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8068" y="2526255"/>
                <a:ext cx="2149884" cy="369332"/>
              </a:xfrm>
              <a:prstGeom prst="rect">
                <a:avLst/>
              </a:prstGeom>
              <a:blipFill>
                <a:blip r:embed="rId6"/>
                <a:stretch>
                  <a:fillRect l="-3116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319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7" grpId="0"/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E1D63-9FEA-45C8-A632-FE864C50C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CD5853-8972-42A8-B40B-FA3F4E87B7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4757914" cy="3657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143501-FB93-4E5F-A52E-4A2591B96D9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314" y="681037"/>
            <a:ext cx="4763165" cy="12765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A03993-30F7-44D3-A10C-79F0D488751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4315" y="2209630"/>
            <a:ext cx="3124634" cy="12193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580E2D-19C5-40EE-84BD-440B834A8ED1}"/>
                  </a:ext>
                </a:extLst>
              </p:cNvPr>
              <p:cNvSpPr txBox="1"/>
              <p:nvPr/>
            </p:nvSpPr>
            <p:spPr>
              <a:xfrm>
                <a:off x="2897239" y="4521313"/>
                <a:ext cx="63975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3200" dirty="0"/>
                  <a:t> damped frequency of oscillation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580E2D-19C5-40EE-84BD-440B834A8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7239" y="4521313"/>
                <a:ext cx="6397521" cy="492443"/>
              </a:xfrm>
              <a:prstGeom prst="rect">
                <a:avLst/>
              </a:prstGeom>
              <a:blipFill>
                <a:blip r:embed="rId5"/>
                <a:stretch>
                  <a:fillRect t="-25000" r="-2571" b="-5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3ED6E6F-FBB9-4854-8480-C3001E03D64D}"/>
                  </a:ext>
                </a:extLst>
              </p:cNvPr>
              <p:cNvSpPr txBox="1"/>
              <p:nvPr/>
            </p:nvSpPr>
            <p:spPr>
              <a:xfrm>
                <a:off x="2897239" y="5133073"/>
                <a:ext cx="62350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3200" dirty="0"/>
                  <a:t> exponential damping frequency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3ED6E6F-FBB9-4854-8480-C3001E03D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7239" y="5133073"/>
                <a:ext cx="6235040" cy="492443"/>
              </a:xfrm>
              <a:prstGeom prst="rect">
                <a:avLst/>
              </a:prstGeom>
              <a:blipFill>
                <a:blip r:embed="rId6"/>
                <a:stretch>
                  <a:fillRect t="-23457" r="-2835" b="-50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BB0F2A-4F65-41CC-B30C-757C05960D4B}"/>
                  </a:ext>
                </a:extLst>
              </p:cNvPr>
              <p:cNvSpPr txBox="1"/>
              <p:nvPr/>
            </p:nvSpPr>
            <p:spPr>
              <a:xfrm>
                <a:off x="2897239" y="5746526"/>
                <a:ext cx="172553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𝜁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BB0F2A-4F65-41CC-B30C-757C05960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7239" y="5746526"/>
                <a:ext cx="1725536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13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32202-786C-45F0-9966-E538F8726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0B0D88-3D38-44DD-AD3C-18560D71C1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655863" cy="4114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75EE61-96FA-4151-89F5-5F6631CE8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493" y="681037"/>
            <a:ext cx="1743318" cy="5048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436E3D-DCAE-4279-8152-5C4F0A79FB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493" y="1362073"/>
            <a:ext cx="1867161" cy="5239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89A563-7F09-4AF3-8160-3ADCD5CF04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493" y="2062162"/>
            <a:ext cx="2876951" cy="5144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E4C4B8-3F1D-48DD-BCFB-ECE6233C87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381" y="2752725"/>
            <a:ext cx="5210109" cy="40233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99FF42-AE9A-4C86-8E3C-8F8253F62063}"/>
                  </a:ext>
                </a:extLst>
              </p:cNvPr>
              <p:cNvSpPr txBox="1"/>
              <p:nvPr/>
            </p:nvSpPr>
            <p:spPr>
              <a:xfrm>
                <a:off x="838200" y="4912671"/>
                <a:ext cx="479201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damped frequency of oscillation</a:t>
                </a:r>
                <a:br>
                  <a:rPr lang="en-US" sz="2400" dirty="0"/>
                </a:br>
                <a:r>
                  <a:rPr lang="en-US" sz="2400" dirty="0"/>
                  <a:t>	(imaginary part)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99FF42-AE9A-4C86-8E3C-8F8253F62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12671"/>
                <a:ext cx="4792017" cy="738664"/>
              </a:xfrm>
              <a:prstGeom prst="rect">
                <a:avLst/>
              </a:prstGeom>
              <a:blipFill>
                <a:blip r:embed="rId7"/>
                <a:stretch>
                  <a:fillRect l="-1654" t="-13223" r="-2672" b="-23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CB964BA-606A-44F0-90B9-D1FB3D9486B7}"/>
                  </a:ext>
                </a:extLst>
              </p:cNvPr>
              <p:cNvSpPr txBox="1"/>
              <p:nvPr/>
            </p:nvSpPr>
            <p:spPr>
              <a:xfrm>
                <a:off x="838200" y="5719301"/>
                <a:ext cx="46701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exponential damping frequency</a:t>
                </a:r>
                <a:br>
                  <a:rPr lang="en-US" sz="2400" dirty="0"/>
                </a:br>
                <a:r>
                  <a:rPr lang="en-US" sz="2400" dirty="0"/>
                  <a:t>	(real part)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CB964BA-606A-44F0-90B9-D1FB3D948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719301"/>
                <a:ext cx="4670125" cy="738664"/>
              </a:xfrm>
              <a:prstGeom prst="rect">
                <a:avLst/>
              </a:prstGeom>
              <a:blipFill>
                <a:blip r:embed="rId8"/>
                <a:stretch>
                  <a:fillRect l="-1697" t="-12397" r="-2742" b="-24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553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6B90-AC22-45DA-A11F-C5AE618BD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015CAD-8B36-4DFC-9BAC-8ADC56810E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8"/>
            <a:ext cx="5669280" cy="20916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1BA2F0-2ECC-47B1-B99A-B0D353DC3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72672"/>
            <a:ext cx="5669280" cy="1904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FA0910-563A-4755-AC69-E0FA27EDDB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77409"/>
            <a:ext cx="5669280" cy="18935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C81B39-BE4D-4573-8FCC-022B03415870}"/>
              </a:ext>
            </a:extLst>
          </p:cNvPr>
          <p:cNvSpPr txBox="1"/>
          <p:nvPr/>
        </p:nvSpPr>
        <p:spPr>
          <a:xfrm>
            <a:off x="6864627" y="954845"/>
            <a:ext cx="36443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Settling time is same.</a:t>
            </a:r>
            <a:br>
              <a:rPr lang="en-US" sz="2400" dirty="0"/>
            </a:br>
            <a:r>
              <a:rPr lang="en-US" sz="2400" dirty="0"/>
              <a:t>Peak time decreases.</a:t>
            </a:r>
            <a:br>
              <a:rPr lang="en-US" sz="2400" dirty="0"/>
            </a:br>
            <a:r>
              <a:rPr lang="en-US" sz="2400" dirty="0"/>
              <a:t>Overshoot increases.</a:t>
            </a:r>
          </a:p>
          <a:p>
            <a:r>
              <a:rPr lang="en-US" sz="2400" dirty="0"/>
              <a:t>Rise time decreases.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A7A8D1-2D3E-48F3-901A-46C6C7B399FA}"/>
              </a:ext>
            </a:extLst>
          </p:cNvPr>
          <p:cNvSpPr txBox="1"/>
          <p:nvPr/>
        </p:nvSpPr>
        <p:spPr>
          <a:xfrm>
            <a:off x="6864627" y="3074083"/>
            <a:ext cx="36443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Settling time decreases.</a:t>
            </a:r>
            <a:br>
              <a:rPr lang="en-US" sz="2400" dirty="0"/>
            </a:br>
            <a:r>
              <a:rPr lang="en-US" sz="2400" dirty="0"/>
              <a:t>Peak time is same.</a:t>
            </a:r>
            <a:br>
              <a:rPr lang="en-US" sz="2400" dirty="0"/>
            </a:br>
            <a:r>
              <a:rPr lang="en-US" sz="2400" dirty="0"/>
              <a:t>Overshoot decreases.</a:t>
            </a:r>
          </a:p>
          <a:p>
            <a:r>
              <a:rPr lang="en-US" sz="2400" dirty="0"/>
              <a:t>Rise time increases.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621B41-1AB2-497F-A4B8-6DF2FBA2529E}"/>
              </a:ext>
            </a:extLst>
          </p:cNvPr>
          <p:cNvSpPr txBox="1"/>
          <p:nvPr/>
        </p:nvSpPr>
        <p:spPr>
          <a:xfrm>
            <a:off x="6864627" y="4999057"/>
            <a:ext cx="36443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Settling time decreases.</a:t>
            </a:r>
            <a:br>
              <a:rPr lang="en-US" sz="2400" dirty="0"/>
            </a:br>
            <a:r>
              <a:rPr lang="en-US" sz="2400" dirty="0"/>
              <a:t>Peak time decreases.</a:t>
            </a:r>
            <a:br>
              <a:rPr lang="en-US" sz="2400" dirty="0"/>
            </a:br>
            <a:r>
              <a:rPr lang="en-US" sz="2400" dirty="0"/>
              <a:t>Overshoot is same.</a:t>
            </a:r>
          </a:p>
          <a:p>
            <a:r>
              <a:rPr lang="en-US" sz="2400" dirty="0"/>
              <a:t>Rise time decreases.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CB2F0A6-C922-4FAC-B395-E2DD296F2B2C}"/>
                  </a:ext>
                </a:extLst>
              </p:cNvPr>
              <p:cNvSpPr txBox="1"/>
              <p:nvPr/>
            </p:nvSpPr>
            <p:spPr>
              <a:xfrm>
                <a:off x="6864627" y="346301"/>
                <a:ext cx="19235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u="sng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u="sng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⟶2⟶3</m:t>
                      </m:r>
                    </m:oMath>
                  </m:oMathPara>
                </a14:m>
                <a:endParaRPr lang="en-US" u="sng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CB2F0A6-C922-4FAC-B395-E2DD296F2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627" y="346301"/>
                <a:ext cx="1923540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799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A07D7-DF73-4D72-BAF5-1A1CC1DCE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C45D92-206E-4E2C-9A27-3C7EF168CB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7896"/>
            <a:ext cx="3772426" cy="45726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310BE0-E698-4EB5-971D-3803ECB07F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5160"/>
            <a:ext cx="3477110" cy="8859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793FD4-12AE-4717-B9D7-94F52CCBCE27}"/>
                  </a:ext>
                </a:extLst>
              </p:cNvPr>
              <p:cNvSpPr txBox="1"/>
              <p:nvPr/>
            </p:nvSpPr>
            <p:spPr>
              <a:xfrm>
                <a:off x="5172490" y="1788134"/>
                <a:ext cx="5389494" cy="437587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𝜁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=0.75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=0.48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%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𝑂𝑆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𝜁𝜋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𝜁</m:t>
                                          </m:r>
                                        </m:e>
                                        <m:sup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</m:e>
                          </m:d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=2.83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=0.53</m:t>
                      </m:r>
                    </m:oMath>
                  </m:oMathPara>
                </a14:m>
                <a:endParaRPr lang="en-US" sz="2800" dirty="0"/>
              </a:p>
              <a:p>
                <a:r>
                  <a:rPr lang="en-US" sz="2800" dirty="0"/>
                  <a:t>Normalized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=2.3</m:t>
                    </m:r>
                  </m:oMath>
                </a14:m>
                <a:r>
                  <a:rPr lang="en-US" sz="2800" dirty="0"/>
                  <a:t> (from Table)</a:t>
                </a:r>
              </a:p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Actual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Normalized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=0.23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793FD4-12AE-4717-B9D7-94F52CCBC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490" y="1788134"/>
                <a:ext cx="5389494" cy="4375878"/>
              </a:xfrm>
              <a:prstGeom prst="rect">
                <a:avLst/>
              </a:prstGeom>
              <a:blipFill>
                <a:blip r:embed="rId4"/>
                <a:stretch>
                  <a:fillRect l="-4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583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C6DE4-89F6-451B-8B69-FF12F4AC1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6E7BAF-DD64-408D-B053-CF44BB5D95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869467"/>
              </a:xfr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>
                <a:normAutofit fontScale="92500"/>
              </a:bodyPr>
              <a:lstStyle/>
              <a:p>
                <a:pPr marL="0" indent="0" algn="just">
                  <a:buNone/>
                </a:pPr>
                <a:r>
                  <a:rPr lang="en-US" dirty="0"/>
                  <a:t>Find damping ratio, natural frequency, peak time, overshoot and settling time for an underdamped 2</a:t>
                </a:r>
                <a:r>
                  <a:rPr lang="en-US" baseline="30000" dirty="0"/>
                  <a:t>nd</a:t>
                </a:r>
                <a:r>
                  <a:rPr lang="en-US" dirty="0"/>
                  <a:t>-order system, if the poles are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6E7BAF-DD64-408D-B053-CF44BB5D95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869467"/>
              </a:xfrm>
              <a:blipFill>
                <a:blip r:embed="rId2"/>
                <a:stretch>
                  <a:fillRect l="-1043" t="-11268" r="-986" b="-1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E985D0D-8791-4C89-9A06-E9519EA06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48105"/>
            <a:ext cx="3277057" cy="48870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9FFA8D-C39B-4DC7-BBCB-49FA73C56EF0}"/>
                  </a:ext>
                </a:extLst>
              </p:cNvPr>
              <p:cNvSpPr txBox="1"/>
              <p:nvPr/>
            </p:nvSpPr>
            <p:spPr>
              <a:xfrm>
                <a:off x="4390737" y="2011399"/>
                <a:ext cx="7189597" cy="416556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𝜁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3200" b="0" i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tan</m:t>
                                          </m:r>
                                        </m:e>
                                        <m:sup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p>
                                      </m:sSup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7</m:t>
                                          </m:r>
                                        </m:num>
                                        <m:den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e>
                                  </m:func>
                                </m:e>
                              </m:d>
                            </m:e>
                          </m:func>
                        </m:e>
                      </m:func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=0.394</m:t>
                      </m:r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=7.616</m:t>
                      </m:r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=0.449</m:t>
                      </m:r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Overshoot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𝜁𝜋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𝜁</m:t>
                                          </m:r>
                                        </m:e>
                                        <m:sup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</m:e>
                          </m:d>
                        </m:sup>
                      </m:sSup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=26%</m:t>
                      </m:r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=1.333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9FFA8D-C39B-4DC7-BBCB-49FA73C56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737" y="2011399"/>
                <a:ext cx="7189597" cy="41655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137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756C-1734-46C3-BD80-546554F09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2</a:t>
            </a:r>
            <a:r>
              <a:rPr lang="en-US" sz="4000" baseline="30000" dirty="0"/>
              <a:t>nd</a:t>
            </a:r>
            <a:r>
              <a:rPr lang="en-US" sz="4000" dirty="0"/>
              <a:t>-order Approximation from 3</a:t>
            </a:r>
            <a:r>
              <a:rPr lang="en-US" sz="4000" baseline="30000" dirty="0"/>
              <a:t>rd</a:t>
            </a:r>
            <a:r>
              <a:rPr lang="en-US" sz="4000" dirty="0"/>
              <a:t>-order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93A322-0C17-40A3-8DB5-90B9754831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40905"/>
                <a:ext cx="10515600" cy="111159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Complex pole at: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Real pole at: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93A322-0C17-40A3-8DB5-90B9754831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40905"/>
                <a:ext cx="10515600" cy="1111594"/>
              </a:xfrm>
              <a:blipFill>
                <a:blip r:embed="rId2"/>
                <a:stretch>
                  <a:fillRect l="-1217" t="-218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47147E9-EEBB-4E48-8E36-0B58D4215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784" y="4526317"/>
            <a:ext cx="5070021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D698C4-CBD8-4CA4-BD1E-B46D26D05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196" y="5653715"/>
            <a:ext cx="8011643" cy="495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C3D4A2-38D9-4192-8368-45605F86E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504" y="2052499"/>
            <a:ext cx="8372990" cy="21945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5CE021-950A-413D-882C-782459BE5535}"/>
              </a:ext>
            </a:extLst>
          </p:cNvPr>
          <p:cNvSpPr txBox="1"/>
          <p:nvPr/>
        </p:nvSpPr>
        <p:spPr>
          <a:xfrm>
            <a:off x="877957" y="4651371"/>
            <a:ext cx="5218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Laplace transform of the step response</a:t>
            </a:r>
            <a:r>
              <a:rPr lang="en-US" sz="32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96513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FFD0B-68C8-42C0-9F0D-F4A9034E5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AA846F-E4A1-43CE-94B4-23E45BC44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030845" cy="356616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0686DE-4C2A-4681-818B-AB72D93F5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817" y="4501638"/>
            <a:ext cx="7326366" cy="19202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690926-984B-455E-98D8-8936FBAF5491}"/>
              </a:ext>
            </a:extLst>
          </p:cNvPr>
          <p:cNvSpPr txBox="1"/>
          <p:nvPr/>
        </p:nvSpPr>
        <p:spPr>
          <a:xfrm>
            <a:off x="8256105" y="1679287"/>
            <a:ext cx="3326296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Rule of thumb: if the real pole is </a:t>
            </a:r>
            <a:r>
              <a:rPr lang="en-US" sz="2400" b="1" dirty="0"/>
              <a:t>five</a:t>
            </a:r>
            <a:r>
              <a:rPr lang="en-US" sz="2400" dirty="0"/>
              <a:t> times farther to the left than the dominant poles</a:t>
            </a:r>
          </a:p>
        </p:txBody>
      </p:sp>
    </p:spTree>
    <p:extLst>
      <p:ext uri="{BB962C8B-B14F-4D97-AF65-F5344CB8AC3E}">
        <p14:creationId xmlns:p14="http://schemas.microsoft.com/office/powerpoint/2010/main" val="215449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83AE5-4F15-4747-957D-81EEA624F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6921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B092E-E837-4A14-89F1-765332543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6922"/>
            <a:ext cx="10515600" cy="87464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Determine the validity of a 2</a:t>
            </a:r>
            <a:r>
              <a:rPr lang="en-US" baseline="30000" dirty="0"/>
              <a:t>nd</a:t>
            </a:r>
            <a:r>
              <a:rPr lang="en-US" dirty="0"/>
              <a:t>-order approximation for each of these two transfer functions: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2EBCFF-6A42-4F84-B43B-5313497D304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21565"/>
            <a:ext cx="4545380" cy="19202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4EAD248-846D-441B-BF24-1C9C98014E73}"/>
                  </a:ext>
                </a:extLst>
              </p:cNvPr>
              <p:cNvSpPr txBox="1"/>
              <p:nvPr/>
            </p:nvSpPr>
            <p:spPr>
              <a:xfrm>
                <a:off x="5663821" y="2118256"/>
                <a:ext cx="5813945" cy="172354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800" b="0" dirty="0"/>
                  <a:t>a.	Complex poles at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9.8</m:t>
                    </m:r>
                  </m:oMath>
                </a14:m>
                <a:endParaRPr lang="en-US" sz="2800" dirty="0"/>
              </a:p>
              <a:p>
                <a:r>
                  <a:rPr lang="en-US" sz="2800" dirty="0"/>
                  <a:t>	Real pole at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−15</m:t>
                    </m:r>
                  </m:oMath>
                </a14:m>
                <a:endParaRPr lang="en-US" sz="2800" dirty="0"/>
              </a:p>
              <a:p>
                <a:r>
                  <a:rPr lang="en-US" sz="2800" dirty="0"/>
                  <a:t>	More than five-times further.</a:t>
                </a:r>
              </a:p>
              <a:p>
                <a:r>
                  <a:rPr lang="en-US" sz="2800" dirty="0"/>
                  <a:t>	So, approximation will be valid.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4EAD248-846D-441B-BF24-1C9C98014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821" y="2118256"/>
                <a:ext cx="5813945" cy="1723549"/>
              </a:xfrm>
              <a:prstGeom prst="rect">
                <a:avLst/>
              </a:prstGeom>
              <a:blipFill>
                <a:blip r:embed="rId3"/>
                <a:stretch>
                  <a:fillRect l="-3669" t="-6007" b="-12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F02B20B-F317-4745-B668-3CA7E515C4BD}"/>
                  </a:ext>
                </a:extLst>
              </p:cNvPr>
              <p:cNvSpPr txBox="1"/>
              <p:nvPr/>
            </p:nvSpPr>
            <p:spPr>
              <a:xfrm>
                <a:off x="5663821" y="4304173"/>
                <a:ext cx="5813945" cy="172354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800" b="0" dirty="0"/>
                  <a:t>b.	Complex poles at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9.4</m:t>
                    </m:r>
                  </m:oMath>
                </a14:m>
                <a:endParaRPr lang="en-US" sz="2800" dirty="0"/>
              </a:p>
              <a:p>
                <a:r>
                  <a:rPr lang="en-US" sz="2800" dirty="0"/>
                  <a:t>	Real pole at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2800" dirty="0"/>
              </a:p>
              <a:p>
                <a:r>
                  <a:rPr lang="en-US" sz="2800" dirty="0"/>
                  <a:t>	Not more than five-times further.</a:t>
                </a:r>
              </a:p>
              <a:p>
                <a:r>
                  <a:rPr lang="en-US" sz="2800" dirty="0"/>
                  <a:t>	So, approximation will be invalid.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F02B20B-F317-4745-B668-3CA7E515C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821" y="4304173"/>
                <a:ext cx="5813945" cy="1723549"/>
              </a:xfrm>
              <a:prstGeom prst="rect">
                <a:avLst/>
              </a:prstGeom>
              <a:blipFill>
                <a:blip r:embed="rId4"/>
                <a:stretch>
                  <a:fillRect l="-3669" t="-6007" r="-1887" b="-12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8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0577C-2C0C-4A63-BC2A-820813F26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3912"/>
          </a:xfrm>
        </p:spPr>
        <p:txBody>
          <a:bodyPr/>
          <a:lstStyle/>
          <a:p>
            <a:pPr algn="ctr"/>
            <a:r>
              <a:rPr lang="en-US" dirty="0"/>
              <a:t>Effect of Adding a Zero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98057E-65AE-4E3F-9A4F-714C7FFF2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417" y="993913"/>
            <a:ext cx="4763165" cy="86689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87212A-3475-42E9-BB1A-A3B2A6AF9D39}"/>
                  </a:ext>
                </a:extLst>
              </p:cNvPr>
              <p:cNvSpPr txBox="1"/>
              <p:nvPr/>
            </p:nvSpPr>
            <p:spPr>
              <a:xfrm>
                <a:off x="838200" y="1868559"/>
                <a:ext cx="5257800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/>
                  <a:t>If ‘a’ is very large, the Laplace transform of the response is approximately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𝑎𝐶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, or a scaled version of the original response.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800" dirty="0"/>
                  <a:t>If ‘a’ becomes smaller, the derivative term contributes more to the response and has a greater effect.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87212A-3475-42E9-BB1A-A3B2A6AF9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68559"/>
                <a:ext cx="5257800" cy="3970318"/>
              </a:xfrm>
              <a:prstGeom prst="rect">
                <a:avLst/>
              </a:prstGeom>
              <a:blipFill>
                <a:blip r:embed="rId3"/>
                <a:stretch>
                  <a:fillRect l="-2088" t="-1536" r="-2320" b="-3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985E86A5-2825-4B57-BCFD-B407C2CFD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740" y="1868559"/>
            <a:ext cx="5087060" cy="43249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0A2D66-56E5-4F6C-AD2D-4428A8758E0A}"/>
              </a:ext>
            </a:extLst>
          </p:cNvPr>
          <p:cNvSpPr txBox="1"/>
          <p:nvPr/>
        </p:nvSpPr>
        <p:spPr>
          <a:xfrm>
            <a:off x="6904383" y="6143005"/>
            <a:ext cx="4240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Effect of adding a zero to a 2-pole system</a:t>
            </a:r>
          </a:p>
        </p:txBody>
      </p:sp>
    </p:spTree>
    <p:extLst>
      <p:ext uri="{BB962C8B-B14F-4D97-AF65-F5344CB8AC3E}">
        <p14:creationId xmlns:p14="http://schemas.microsoft.com/office/powerpoint/2010/main" val="403167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757C-AFF6-4BF1-9BDA-4560F53A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C709B-B2C0-4E37-8FD1-1F7E160F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19693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if ‘a’ is negative?</a:t>
            </a:r>
          </a:p>
          <a:p>
            <a:pPr marL="0" indent="0">
              <a:buNone/>
            </a:pPr>
            <a:r>
              <a:rPr lang="en-US" dirty="0"/>
              <a:t>The zero is in the right half-plane.</a:t>
            </a:r>
          </a:p>
          <a:p>
            <a:pPr marL="0" indent="0" algn="just">
              <a:buNone/>
            </a:pPr>
            <a:r>
              <a:rPr lang="en-US" dirty="0"/>
              <a:t>Nonminimum-phase system: response begins to turn toward the opposite direction of the final value.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DB8713-F14D-4DF1-B51A-28ACE986E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048" y="2485837"/>
            <a:ext cx="6497903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1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F8216-49DA-4290-AFFF-15A0A580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Pole-Zero Cancellation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2D22AD-CB77-44F3-B491-B59726EFA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74" y="940904"/>
            <a:ext cx="4050252" cy="10058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0026D8-5177-4A8F-9290-561A60FD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21300"/>
            <a:ext cx="4256168" cy="822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76EF9A-0645-459B-8CD4-B380128C15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02261"/>
            <a:ext cx="4901299" cy="8229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6DAD7C-2467-4E18-B222-BA48F3BB1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77" y="2321300"/>
            <a:ext cx="4316846" cy="822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A01E15-1F85-4F2A-ADDC-D0688F6998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77" y="3302261"/>
            <a:ext cx="5717691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BFCF8D-F456-44E2-AEDF-97CAE32098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77" y="4283222"/>
            <a:ext cx="4196012" cy="8229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88F4C9A-2A97-44F4-8210-56E95825A3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377" y="5264183"/>
            <a:ext cx="4539728" cy="45720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08A15B6-AA14-4266-8492-071C86AA118A}"/>
              </a:ext>
            </a:extLst>
          </p:cNvPr>
          <p:cNvCxnSpPr/>
          <p:nvPr/>
        </p:nvCxnSpPr>
        <p:spPr>
          <a:xfrm>
            <a:off x="6096000" y="2321300"/>
            <a:ext cx="0" cy="37614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86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14A24-AF7A-4A4A-8E7F-236BBC538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437E67-DB07-4B32-8660-7997772E29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037"/>
            <a:ext cx="3968497" cy="1280160"/>
          </a:xfrm>
          <a:ln w="190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C4C7C0-F866-436F-8AAC-E442F25A0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76" y="2107402"/>
            <a:ext cx="10468247" cy="42976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C1E7ED-C035-4EC2-9EDC-4A08DC1D4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690" y="681037"/>
            <a:ext cx="2429501" cy="1280160"/>
          </a:xfrm>
          <a:prstGeom prst="rect">
            <a:avLst/>
          </a:prstGeom>
          <a:ln w="19050">
            <a:solidFill>
              <a:srgbClr val="FF000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83012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14A24-AF7A-4A4A-8E7F-236BBC538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437E67-DB07-4B32-8660-7997772E29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681185"/>
            <a:ext cx="3968497" cy="1279863"/>
          </a:xfrm>
          <a:ln w="190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C4C7C0-F866-436F-8AAC-E442F25A0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876" y="2112959"/>
            <a:ext cx="10468247" cy="42865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C1E7ED-C035-4EC2-9EDC-4A08DC1D4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9690" y="694761"/>
            <a:ext cx="2429501" cy="1252711"/>
          </a:xfrm>
          <a:prstGeom prst="rect">
            <a:avLst/>
          </a:prstGeom>
          <a:ln w="19050">
            <a:solidFill>
              <a:srgbClr val="FF000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358588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AA1AE-FA52-4DB1-8D6B-4262C53C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066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92876-E813-4BC9-A08B-777544B9D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0661"/>
            <a:ext cx="10515600" cy="98066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Determine the validity of a 2</a:t>
            </a:r>
            <a:r>
              <a:rPr lang="en-US" baseline="30000" dirty="0"/>
              <a:t>nd</a:t>
            </a:r>
            <a:r>
              <a:rPr lang="en-US" dirty="0"/>
              <a:t>-order step-response approximation for each transfer function shown below: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D1F498-57E7-45F5-BEEB-A53D5F00C39A}"/>
              </a:ext>
            </a:extLst>
          </p:cNvPr>
          <p:cNvSpPr txBox="1"/>
          <p:nvPr/>
        </p:nvSpPr>
        <p:spPr>
          <a:xfrm>
            <a:off x="5558462" y="2392368"/>
            <a:ext cx="537538" cy="523220"/>
          </a:xfrm>
          <a:prstGeom prst="rect">
            <a:avLst/>
          </a:prstGeom>
          <a:solidFill>
            <a:srgbClr val="C4DEFF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9EC270-9E92-4099-8148-7777532D047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61321"/>
            <a:ext cx="4544059" cy="194337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0B4691-14AB-40EA-BB9B-2F540EE21A36}"/>
              </a:ext>
            </a:extLst>
          </p:cNvPr>
          <p:cNvSpPr txBox="1"/>
          <p:nvPr/>
        </p:nvSpPr>
        <p:spPr>
          <a:xfrm>
            <a:off x="5558462" y="4253066"/>
            <a:ext cx="537538" cy="523220"/>
          </a:xfrm>
          <a:prstGeom prst="rect">
            <a:avLst/>
          </a:prstGeom>
          <a:solidFill>
            <a:srgbClr val="C4DEFF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b.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1455C5-A8E9-463A-AACF-0EB6B469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5264" y="2198293"/>
            <a:ext cx="5943600" cy="9607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FA6CAD-5621-41EB-9D67-B61B717F5DF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5264" y="3214116"/>
            <a:ext cx="5952744" cy="4297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8F99E7-8D9A-4B2C-B256-2849700DC4B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4408" y="4135742"/>
            <a:ext cx="5943600" cy="8652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399A82-0EDC-4D6D-83E9-919865DED29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21" y="5092973"/>
            <a:ext cx="5639587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4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4" grpId="0" animBg="1"/>
      <p:bldP spid="1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3D0DC-7242-46CE-B564-B8212908D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03717"/>
          </a:xfrm>
        </p:spPr>
        <p:txBody>
          <a:bodyPr>
            <a:normAutofit/>
          </a:bodyPr>
          <a:lstStyle/>
          <a:p>
            <a:r>
              <a:rPr lang="en-US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6DC33C-9188-4C60-9C3E-CE12313EF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66757"/>
            <a:ext cx="9144000" cy="1983545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EEE 401 (Part 2)</a:t>
            </a:r>
          </a:p>
          <a:p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Dept. of EEE, BUBT</a:t>
            </a:r>
          </a:p>
        </p:txBody>
      </p:sp>
      <p:pic>
        <p:nvPicPr>
          <p:cNvPr id="4" name="Picture 2" descr="ETAP Power System Software Donated to BUBT. - BUBT">
            <a:extLst>
              <a:ext uri="{FF2B5EF4-FFF2-40B4-BE49-F238E27FC236}">
                <a16:creationId xmlns:a16="http://schemas.microsoft.com/office/drawing/2014/main" id="{CFAB5B52-B8F1-4A7E-AF7C-D9887BE3A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66" y="5190979"/>
            <a:ext cx="1067667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9044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ABC95-ADCD-4ACB-8A9F-BB1D59881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Block Diagram Topologies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B04B69-AA78-4DAE-B7CF-67C551D4F1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1681633"/>
            <a:ext cx="10515600" cy="122116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60ED1B-D6E8-46B3-8389-B2A19E4B7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757" y="4241015"/>
            <a:ext cx="5420481" cy="11622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40B322-8AD0-4DC9-B66A-CC88DB1C70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099" y="2995564"/>
            <a:ext cx="5715798" cy="11526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46EB5A7-CB10-423C-9D7B-4B785BFA691A}"/>
              </a:ext>
            </a:extLst>
          </p:cNvPr>
          <p:cNvSpPr txBox="1"/>
          <p:nvPr/>
        </p:nvSpPr>
        <p:spPr>
          <a:xfrm>
            <a:off x="838197" y="861391"/>
            <a:ext cx="2714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/>
              <a:t>(1) Cascade Form</a:t>
            </a:r>
          </a:p>
        </p:txBody>
      </p:sp>
    </p:spTree>
    <p:extLst>
      <p:ext uri="{BB962C8B-B14F-4D97-AF65-F5344CB8AC3E}">
        <p14:creationId xmlns:p14="http://schemas.microsoft.com/office/powerpoint/2010/main" val="148561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2904-4570-4A75-96F4-7C0059425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E0E02-592D-458D-B72A-86C55CE51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2567609" cy="524911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(2) Parallel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76A435-D546-4FAB-9150-DC62EC8D6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825" y="1160077"/>
            <a:ext cx="9286348" cy="31846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BA9BAC-2220-4284-9076-E3ECECD01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470" y="4398521"/>
            <a:ext cx="5449060" cy="8859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8921E3-424E-4E5E-B023-AD62A0284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363" y="5284470"/>
            <a:ext cx="6973273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2904-4570-4A75-96F4-7C0059425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E0E02-592D-458D-B72A-86C55CE51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81037"/>
            <a:ext cx="2925417" cy="524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(3) Feedback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76A435-D546-4FAB-9150-DC62EC8D6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7693" y="1160077"/>
            <a:ext cx="5576611" cy="31846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BA9BAC-2220-4284-9076-E3ECECD01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6700" y="4398521"/>
            <a:ext cx="2878600" cy="10658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8921E3-424E-4E5E-B023-AD62A0284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7560" y="5464401"/>
            <a:ext cx="3916876" cy="116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3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A23A2-5EE6-4010-B661-87AE4D6AC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391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B97AD0-A259-46FA-A7AA-F09E2F5821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3913"/>
            <a:ext cx="4248743" cy="3905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78F0E0-57B5-4F0C-B643-9EAFBB85DE3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384493"/>
            <a:ext cx="6415404" cy="30682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D75FDD-7B52-43D1-96DC-A8EB0CE18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605" y="1384493"/>
            <a:ext cx="4719125" cy="3068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F14BEC-EF2D-4C16-8490-44BEEF2C65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25565"/>
            <a:ext cx="5112026" cy="17091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24156E-4E8B-48FA-9B04-1645D56B45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76" y="5114552"/>
            <a:ext cx="5671929" cy="93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6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B5D0-BF1C-4758-A042-2E633CC6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BA3A69-6BC5-40D6-AFE5-724AB001E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3296110" cy="3620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76142B-EB73-4B3E-8759-7B3EC485676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3038"/>
            <a:ext cx="10082982" cy="27190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29B2B3-EECE-4854-8D50-DACB43CC6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15" y="3869635"/>
            <a:ext cx="8934352" cy="288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83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1C817-D07D-49D3-A73F-E6EEBA3BB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95B99A-0A3E-4EF6-826E-25BC1BBD46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372061" cy="247590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FAF6F9-ACDA-4560-BBFF-6D99A94EC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56945"/>
            <a:ext cx="7284065" cy="18656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755135-91C5-4139-A0D0-1AE57B09B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36505"/>
            <a:ext cx="8372061" cy="8241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A68C54-0835-4F61-AEE1-F7774009F2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74586"/>
            <a:ext cx="7459116" cy="90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3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17210-F258-44D8-B85C-08EDFE31F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C6C65B-4F04-4310-8A99-5B352060A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8349766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FA2F1F-4941-44B7-9E46-79AC75EEC4F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6797"/>
            <a:ext cx="6250934" cy="29818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EB1BD0-634D-4053-89B5-595EE4653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34677"/>
            <a:ext cx="5688644" cy="2652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B6B4A6-142D-4FF9-8516-8EBF5C788E41}"/>
                  </a:ext>
                </a:extLst>
              </p:cNvPr>
              <p:cNvSpPr txBox="1"/>
              <p:nvPr/>
            </p:nvSpPr>
            <p:spPr>
              <a:xfrm>
                <a:off x="7573616" y="1598543"/>
                <a:ext cx="4295600" cy="41771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B6B4A6-142D-4FF9-8516-8EBF5C788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616" y="1598543"/>
                <a:ext cx="4295600" cy="41771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60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31A1-71DE-4EF5-B4D9-C139EFE7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DFD47F-6424-47EC-AA5D-26FEDC8A48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124950" cy="762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AA402C-46EB-484D-BD6C-D3B2D9192A0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3037"/>
            <a:ext cx="5833374" cy="1703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5D710C-E6AD-49A6-BF22-D4010BEF6B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459" y="1798744"/>
            <a:ext cx="3560560" cy="9956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FF358F-3F34-4F5E-AE92-42F2BFB511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46104"/>
            <a:ext cx="3143980" cy="731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D2AA42F-E15C-4EBB-A4B4-83BEAFA099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77591"/>
            <a:ext cx="2119745" cy="548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92140A-1A54-49F5-A883-334D37E507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864" y="4277591"/>
            <a:ext cx="1613649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67A26D-2167-40A0-85FF-B7D7C8D1AA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85268"/>
            <a:ext cx="5353878" cy="9805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8CA1B7-638A-44EF-806A-FDB4138DAD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628107"/>
            <a:ext cx="5540073" cy="5486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B215BF4-1005-454D-A04D-0006D8327E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339044"/>
            <a:ext cx="3867150" cy="98032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C194013-127A-437F-8B41-9F38859049A6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>
            <a:off x="2957945" y="4551911"/>
            <a:ext cx="63491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D68BE5-824C-4CB3-B6F5-CEDB3D27F68E}"/>
              </a:ext>
            </a:extLst>
          </p:cNvPr>
          <p:cNvCxnSpPr/>
          <p:nvPr/>
        </p:nvCxnSpPr>
        <p:spPr>
          <a:xfrm>
            <a:off x="5891133" y="3451034"/>
            <a:ext cx="0" cy="29732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54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46174-4A42-444A-86F1-00B00D50A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C8EBB5-41FC-4207-B8CD-5AC14C544B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334500" cy="7810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B22BD4-FC7C-497E-A82B-86927FDA895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58774"/>
            <a:ext cx="6315892" cy="1859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72686E-6626-4FEF-97AC-76561B4D5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792" y="1766276"/>
            <a:ext cx="3896269" cy="12479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C9B12E-8E4B-47A5-BBD0-9505D69378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56628"/>
            <a:ext cx="1981477" cy="5334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CC01E8-7B9F-4428-B721-A40B527DFF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9000"/>
            <a:ext cx="2114845" cy="762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581568-EE66-49CF-BE38-74675DC5BE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216" y="4149160"/>
            <a:ext cx="2067213" cy="13717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8A5EBC-85A8-48B5-A32F-659195FBFE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471" y="3818502"/>
            <a:ext cx="6035040" cy="4067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ABF764F-1050-487E-846C-D8CDAC9AD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196" y="4449045"/>
            <a:ext cx="2183590" cy="54864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49D3BFF-8EC9-471A-A89D-AD44698F156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819677" y="4723365"/>
            <a:ext cx="59653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286719-74AC-48E5-9E16-95CD27BE7B1D}"/>
              </a:ext>
            </a:extLst>
          </p:cNvPr>
          <p:cNvCxnSpPr/>
          <p:nvPr/>
        </p:nvCxnSpPr>
        <p:spPr>
          <a:xfrm>
            <a:off x="5876144" y="3429000"/>
            <a:ext cx="0" cy="27619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78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F514A-5A2A-421C-BE7A-B03CE47EE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Signal-Flow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E87BE-0EB9-4DAE-9F32-342C980B3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0905"/>
            <a:ext cx="4833730" cy="569844"/>
          </a:xfrm>
        </p:spPr>
        <p:txBody>
          <a:bodyPr>
            <a:normAutofit/>
          </a:bodyPr>
          <a:lstStyle/>
          <a:p>
            <a:r>
              <a:rPr lang="en-US" dirty="0"/>
              <a:t>Alternative to block diagrams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669C39A-FFCB-4C07-AD93-F03165D47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698" y="1565866"/>
            <a:ext cx="7086599" cy="8229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9CCB4-BFB6-4F58-A6AF-147090629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283" y="2552578"/>
            <a:ext cx="4315427" cy="876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469A1A-C0F5-4144-AA22-6E10FE1ED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7557" y="3770243"/>
            <a:ext cx="4467504" cy="2551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193F3-5807-4D06-BB01-F4E88438C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016" y="4186326"/>
            <a:ext cx="4315427" cy="14457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AAB864-C436-44E8-9758-C68A33C4DD34}"/>
              </a:ext>
            </a:extLst>
          </p:cNvPr>
          <p:cNvSpPr/>
          <p:nvPr/>
        </p:nvSpPr>
        <p:spPr>
          <a:xfrm>
            <a:off x="2552698" y="1394085"/>
            <a:ext cx="7086599" cy="21735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E5DD1A-24F5-4652-AC3C-209613393219}"/>
              </a:ext>
            </a:extLst>
          </p:cNvPr>
          <p:cNvSpPr/>
          <p:nvPr/>
        </p:nvSpPr>
        <p:spPr>
          <a:xfrm>
            <a:off x="1487557" y="3770243"/>
            <a:ext cx="9216886" cy="25512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0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7690A-9819-4621-8035-4312A15EF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68BEE6-D2DC-4298-990E-F82B4AFE3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4642"/>
            <a:ext cx="7592291" cy="36576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A8C4E3-42CD-4D82-AD93-AFC914380F6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0402"/>
            <a:ext cx="9418983" cy="25399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DFD010-14B9-44C8-AC36-7CD1BA5BD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18" y="3820109"/>
            <a:ext cx="6186164" cy="297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9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5CB1F-400B-494F-B843-6CFBDEAED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185E133-3D9F-4A1A-BEE9-FC8F9CC2A8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6"/>
            <a:ext cx="7592291" cy="36576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812587-8D0C-4644-BCEE-2A8A69CADF0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046796"/>
            <a:ext cx="6133993" cy="29260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A767AE-16CD-4119-883E-0535C40F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25" y="2254080"/>
            <a:ext cx="4916557" cy="343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8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BA25-2603-4F77-A835-D9BCCE9A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3912"/>
          </a:xfrm>
        </p:spPr>
        <p:txBody>
          <a:bodyPr/>
          <a:lstStyle/>
          <a:p>
            <a:pPr algn="ctr"/>
            <a:r>
              <a:rPr lang="en-US" dirty="0"/>
              <a:t>Mason’s Rule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1B0DB5-EEC7-4AE4-A8EE-24CE61070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445" y="993913"/>
            <a:ext cx="3477110" cy="11622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2FAD52-A3DA-4D03-8B9D-AFA6F0E8E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36" y="2327617"/>
            <a:ext cx="1050052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4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BDECD-9ECF-4A45-B712-6AF69963B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7895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D7E6E1-58B7-48B3-8880-ECC241AC9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7896"/>
            <a:ext cx="7640116" cy="3620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5EA284-AA83-46FC-97E2-AC06B29BFD7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9897"/>
            <a:ext cx="7640116" cy="38547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D9DB28-E48C-48D1-AC14-15EF9C4D0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31839"/>
            <a:ext cx="4010585" cy="552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D60209-39DD-4CA5-AC4B-47AE91679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030" y="5331839"/>
            <a:ext cx="5468113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8C688-A3B4-4DAF-800A-FFD8F331D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688F0F-B3EF-47C1-906F-F54EBC927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366" y="681037"/>
            <a:ext cx="5698433" cy="2875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9F273A-996C-47A5-9A76-91B87DFDB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2152950" cy="571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0A78BD-EA14-4F29-9A3B-4F429977D0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252617"/>
            <a:ext cx="5698434" cy="19803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C05EFF-6905-4FE9-807E-2BF75E2D5D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70525"/>
            <a:ext cx="8611802" cy="514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D8819E-8F5E-4386-B04F-8EBC80FB2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84947"/>
            <a:ext cx="6372817" cy="19548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D3A8CC-67D7-4AF8-8413-F99CCA2DF207}"/>
              </a:ext>
            </a:extLst>
          </p:cNvPr>
          <p:cNvSpPr txBox="1"/>
          <p:nvPr/>
        </p:nvSpPr>
        <p:spPr>
          <a:xfrm>
            <a:off x="8216348" y="4966495"/>
            <a:ext cx="3352800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Non-touching loops are those not sharing any common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</a:t>
            </a:r>
            <a:r>
              <a:rPr lang="en-US" sz="2400" dirty="0"/>
              <a:t> or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branch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983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0F907-03E3-4CA7-A49F-79EFEC2F1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681037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29F8D9-6484-4AD3-A832-7F947A6BF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19809"/>
            <a:ext cx="6876286" cy="3657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6BE08B-C330-4616-A7D6-941644D84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27834"/>
            <a:ext cx="10158749" cy="23091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9C6765-E160-40BB-ABEE-C7C9DAB90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391" y="4269764"/>
            <a:ext cx="3191320" cy="438211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1B8CFEFD-91AD-4515-B9DA-A782AD2269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81037"/>
            <a:ext cx="6156026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D7FAC29-3373-45E9-8513-A286E9A836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79290"/>
            <a:ext cx="5572903" cy="4286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65A0C2-277D-455F-85A1-CD8442B0C3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07975"/>
            <a:ext cx="2657846" cy="11526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9A212E1-D9CC-4238-8EF5-1375C91D84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30" y="5887165"/>
            <a:ext cx="79221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3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2C393-A6DB-4916-82CB-3F199FB2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BD54CCE-7B53-4F43-97E7-0A83E93585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640116" cy="36200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B4D351-D462-4DA6-8050-897CEC71698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043037"/>
            <a:ext cx="6483761" cy="31181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2B0E3F-B697-409D-9272-EFB3DDBD9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783" y="1171547"/>
            <a:ext cx="4010585" cy="5525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B3A136-6689-46F3-858A-A560E8D094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783" y="1769757"/>
            <a:ext cx="3286584" cy="5334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33CDEC-07F3-4703-BC19-447F96858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783" y="2857420"/>
            <a:ext cx="2152950" cy="571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C55678-0335-4998-ABD4-DE8F74D6D6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783" y="3429000"/>
            <a:ext cx="3353268" cy="4763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A42B96-CA2A-4765-AEE5-1A9B015611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783" y="3905316"/>
            <a:ext cx="2181529" cy="4858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282564-A7F7-4277-8743-74ACA8374A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554769"/>
            <a:ext cx="8611802" cy="5144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664C84-ACDD-40E2-8920-78716D0086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069191"/>
            <a:ext cx="6268325" cy="5334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591B0DB-6DDC-4C0C-8494-6FBBD8C125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677839"/>
            <a:ext cx="5601482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6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B2E95-BC9C-47D7-B48D-7585C1EF9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005C7E-6200-4AF7-A847-6BA805ACB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40"/>
            <a:ext cx="9966960" cy="51571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4FB50D-BF60-492F-AC7C-3507AE378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346291"/>
            <a:ext cx="2952206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A4B71F-692A-4ADC-8C4B-37A28DBB0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3026"/>
            <a:ext cx="4477203" cy="1645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D92F7F-4CC5-489D-9599-6E166ADEB1ED}"/>
                  </a:ext>
                </a:extLst>
              </p:cNvPr>
              <p:cNvSpPr txBox="1"/>
              <p:nvPr/>
            </p:nvSpPr>
            <p:spPr>
              <a:xfrm>
                <a:off x="5341907" y="2276505"/>
                <a:ext cx="5272918" cy="23049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∙1+</m:t>
                          </m:r>
                          <m:sSub>
                            <m:sSub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∙1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D92F7F-4CC5-489D-9599-6E166ADEB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907" y="2276505"/>
                <a:ext cx="5272918" cy="23049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EC11B5B-F1A6-410A-BCDF-6F78305E7FC5}"/>
                  </a:ext>
                </a:extLst>
              </p:cNvPr>
              <p:cNvSpPr txBox="1"/>
              <p:nvPr/>
            </p:nvSpPr>
            <p:spPr>
              <a:xfrm>
                <a:off x="3103591" y="4678695"/>
                <a:ext cx="9047028" cy="8821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EC11B5B-F1A6-410A-BCDF-6F78305E7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591" y="4678695"/>
                <a:ext cx="9047028" cy="8821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155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093A-3FC7-4C83-8718-FE79E1A8A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33669"/>
          </a:xfrm>
        </p:spPr>
        <p:txBody>
          <a:bodyPr/>
          <a:lstStyle/>
          <a:p>
            <a:pPr algn="ctr"/>
            <a:r>
              <a:rPr lang="en-US" dirty="0"/>
              <a:t>Signal-Flow Graphs of State Equations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64D8CA-C32B-46E9-B6BC-2F2817E7C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76" y="1033670"/>
            <a:ext cx="3562847" cy="226726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EE2961-64E7-4376-A791-4B57ECDFE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75" y="3557065"/>
            <a:ext cx="10907647" cy="895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283E14-281A-4F21-B5A2-C854D84D9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27" y="4863874"/>
            <a:ext cx="10869542" cy="12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9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2AD4B-0798-4A02-8A0E-E8ACCD347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1EABEB-C7BF-4C06-BCF3-E8BAF6E77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681037"/>
            <a:ext cx="6217920" cy="299188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751F81-09C3-449C-AB1E-2D5D51088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119" y="1350335"/>
            <a:ext cx="4259174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BEDCC0-289C-4FCE-B8F1-971474E96D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672924"/>
            <a:ext cx="6217920" cy="29207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57C8C8-EBD6-41D2-A2ED-9C8224D9DC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119" y="4342222"/>
            <a:ext cx="4859376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3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5B9A-B8A4-4036-B109-8D694403D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EB0E49-B765-44FA-8494-2CAD73AC8C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5553790" cy="380337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470C8C-4435-457D-A3C0-AD9E75641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990" y="900084"/>
            <a:ext cx="4225151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043DEA-5D1F-45A4-A69F-27CB29819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465" y="2920603"/>
            <a:ext cx="5470335" cy="37054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B07CA4-EA3E-4BDC-BEFE-158292415A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457" y="5948363"/>
            <a:ext cx="322810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64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2881-B469-4512-96D3-7EDC229CD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9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539FD2-1E1B-4742-BB21-AD6E293C4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14400"/>
            <a:ext cx="10515600" cy="424396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101F05-FF5C-4796-8244-CEFA8D155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843" y="3496674"/>
            <a:ext cx="8250313" cy="33480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C67E65-F114-4AE0-9FDB-01DA3F36BB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331" y="1362158"/>
            <a:ext cx="2942731" cy="21345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09FB88-F8C7-4E60-B08E-6252826CC5D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38795"/>
            <a:ext cx="5308831" cy="253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3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3A01-6245-4D80-A087-0037CE0A3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269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Alternate Representation</a:t>
            </a:r>
            <a:br>
              <a:rPr lang="en-US" dirty="0"/>
            </a:br>
            <a:r>
              <a:rPr lang="en-US" dirty="0"/>
              <a:t>[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dirty="0"/>
              <a:t>] Cascade Form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678F28-0809-4A57-801E-CCBFCE6DBA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391" y="1192696"/>
            <a:ext cx="4239217" cy="9812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99425E-3E11-4F0E-BE18-129110B1C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54" y="2173908"/>
            <a:ext cx="10488489" cy="11431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BBA42E-1786-4AFB-85A5-85400FC3F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807" y="3429000"/>
            <a:ext cx="9002381" cy="17718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863315-C35C-41B5-A1FD-D5234D2E1C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4222" y="5312829"/>
            <a:ext cx="4730669" cy="12929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CF275C-5BD2-4106-94FD-6078B32FD4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970" y="5665304"/>
            <a:ext cx="2772808" cy="58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2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3A01-6245-4D80-A087-0037CE0A3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269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Alternate Representation</a:t>
            </a:r>
            <a:br>
              <a:rPr lang="en-US" dirty="0"/>
            </a:br>
            <a:r>
              <a:rPr lang="en-US" dirty="0"/>
              <a:t>[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dirty="0"/>
              <a:t>] Parallel Form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678F28-0809-4A57-801E-CCBFCE6DBA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27861" y="1192696"/>
            <a:ext cx="8136277" cy="88594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99425E-3E11-4F0E-BE18-129110B1C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1966" y="2231380"/>
            <a:ext cx="7128067" cy="9434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BBA42E-1786-4AFB-85A5-85400FC3F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199" y="3174801"/>
            <a:ext cx="4940291" cy="3663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863315-C35C-41B5-A1FD-D5234D2E1C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3512" y="3811904"/>
            <a:ext cx="5241512" cy="13696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A72439-4E5D-448D-9EB2-174C33D6F2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11" y="5330220"/>
            <a:ext cx="2747057" cy="46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6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3A01-6245-4D80-A087-0037CE0A3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269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Alternate Representation</a:t>
            </a:r>
            <a:br>
              <a:rPr lang="en-US" dirty="0"/>
            </a:br>
            <a:r>
              <a:rPr lang="en-US" dirty="0"/>
              <a:t>[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dirty="0"/>
              <a:t>] Controller Canonical Form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678F28-0809-4A57-801E-CCBFCE6DBA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6998" y="1192696"/>
            <a:ext cx="5078002" cy="88594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99425E-3E11-4F0E-BE18-129110B1C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1" y="2283861"/>
            <a:ext cx="4224130" cy="20356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7C37A8-19A6-47FF-99DD-C70C5353D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671" y="2283861"/>
            <a:ext cx="4226221" cy="21338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62A83B-8F72-49CF-81FC-E64448FF6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933" y="4597133"/>
            <a:ext cx="4224131" cy="2136341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8955C3DA-1C4D-42A3-845F-B4BFC09B592A}"/>
              </a:ext>
            </a:extLst>
          </p:cNvPr>
          <p:cNvSpPr/>
          <p:nvPr/>
        </p:nvSpPr>
        <p:spPr>
          <a:xfrm>
            <a:off x="5062330" y="2559324"/>
            <a:ext cx="2067338" cy="14974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Renumbering in Reverse Order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60EEF257-BE20-4BF4-9297-E7DAF11DE84D}"/>
              </a:ext>
            </a:extLst>
          </p:cNvPr>
          <p:cNvCxnSpPr>
            <a:stCxn id="6" idx="3"/>
            <a:endCxn id="10" idx="3"/>
          </p:cNvCxnSpPr>
          <p:nvPr/>
        </p:nvCxnSpPr>
        <p:spPr>
          <a:xfrm flipH="1">
            <a:off x="8208064" y="3350809"/>
            <a:ext cx="3147828" cy="2314495"/>
          </a:xfrm>
          <a:prstGeom prst="bentConnector3">
            <a:avLst>
              <a:gd name="adj1" fmla="val -7262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F3E68DC-C4A8-45CE-82B9-C2FC3E8D9914}"/>
              </a:ext>
            </a:extLst>
          </p:cNvPr>
          <p:cNvCxnSpPr/>
          <p:nvPr/>
        </p:nvCxnSpPr>
        <p:spPr>
          <a:xfrm>
            <a:off x="884582" y="4473081"/>
            <a:ext cx="104692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DEE071C-F2FE-4A1C-977B-4801682987D1}"/>
              </a:ext>
            </a:extLst>
          </p:cNvPr>
          <p:cNvSpPr txBox="1"/>
          <p:nvPr/>
        </p:nvSpPr>
        <p:spPr>
          <a:xfrm>
            <a:off x="9687339" y="5018972"/>
            <a:ext cx="1785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Reordering in Ascending Order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4AC075-EBB6-4E87-979E-0410984E54F9}"/>
              </a:ext>
            </a:extLst>
          </p:cNvPr>
          <p:cNvSpPr txBox="1"/>
          <p:nvPr/>
        </p:nvSpPr>
        <p:spPr>
          <a:xfrm rot="16200000">
            <a:off x="-478812" y="3067889"/>
            <a:ext cx="213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Phase Variable Form</a:t>
            </a:r>
          </a:p>
        </p:txBody>
      </p:sp>
    </p:spTree>
    <p:extLst>
      <p:ext uri="{BB962C8B-B14F-4D97-AF65-F5344CB8AC3E}">
        <p14:creationId xmlns:p14="http://schemas.microsoft.com/office/powerpoint/2010/main" val="422100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  <p:bldP spid="20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0A2E-C622-49AB-89A7-4F9BE5B85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5388" cy="823912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B324B-431C-4BFB-8778-1D60F0F40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823913"/>
            <a:ext cx="5157787" cy="474800"/>
          </a:xfrm>
        </p:spPr>
        <p:txBody>
          <a:bodyPr/>
          <a:lstStyle/>
          <a:p>
            <a:pPr algn="ctr"/>
            <a:r>
              <a:rPr lang="en-US" b="0" u="sng" dirty="0"/>
              <a:t>Phase Variable Form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DD7A8DA-7FAC-4160-BAAB-1A271D0166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298713"/>
            <a:ext cx="5157787" cy="3380733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6BEE87-32B7-4C84-8D78-23B8F69693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823913"/>
            <a:ext cx="5183188" cy="474800"/>
          </a:xfrm>
        </p:spPr>
        <p:txBody>
          <a:bodyPr/>
          <a:lstStyle/>
          <a:p>
            <a:pPr algn="ctr"/>
            <a:r>
              <a:rPr lang="en-US" b="0" u="sng" dirty="0"/>
              <a:t>Controller Canonical Form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DF651F9-ECF9-4481-9C7F-8AC3F9E1C51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427" y="1298713"/>
            <a:ext cx="5183188" cy="338225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07955D-E0CE-4555-A750-A9C3773D3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8301" y="4796172"/>
            <a:ext cx="4174407" cy="201168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605177-C1BD-437C-B7FB-9D034ED0E6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277" y="4796172"/>
            <a:ext cx="3977642" cy="201168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3645502-A99A-4969-B463-6AC672D596BF}"/>
              </a:ext>
            </a:extLst>
          </p:cNvPr>
          <p:cNvCxnSpPr/>
          <p:nvPr/>
        </p:nvCxnSpPr>
        <p:spPr>
          <a:xfrm>
            <a:off x="6069492" y="823913"/>
            <a:ext cx="0" cy="5923721"/>
          </a:xfrm>
          <a:prstGeom prst="line">
            <a:avLst/>
          </a:prstGeom>
          <a:ln w="3810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51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3A01-6245-4D80-A087-0037CE0A3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9269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Alternate Representation</a:t>
            </a:r>
            <a:br>
              <a:rPr lang="en-US" dirty="0"/>
            </a:br>
            <a:r>
              <a:rPr lang="en-US" dirty="0"/>
              <a:t>[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dirty="0"/>
              <a:t>] Observer Canonical Form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678F28-0809-4A57-801E-CCBFCE6DBA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8066" y="1523516"/>
            <a:ext cx="4888353" cy="885949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8DCF8D-55A1-4AA0-9622-6503B19B6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419" y="1202506"/>
            <a:ext cx="2644660" cy="16411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BF8C3D-1B0C-4ED0-B385-9899E4E354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762" y="3038026"/>
            <a:ext cx="5872477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E01ED3-B3F4-4F89-91B0-C666601A74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274" y="4036242"/>
            <a:ext cx="9501452" cy="8229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AF6578-1560-4FFB-9AE1-3A64166D41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16" y="4982774"/>
            <a:ext cx="1011156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2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699CD-90D0-425E-B8A8-642A56270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B71B13-6F6B-431E-88F9-5DD571BC5F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230" y="681037"/>
            <a:ext cx="9059539" cy="8192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37AC12-E679-4B80-8D1A-BCBAD758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00908"/>
            <a:ext cx="7554379" cy="11336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488095-400A-40E7-952C-F5681DD2E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774885"/>
            <a:ext cx="7582958" cy="40391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E02032-1A3E-43FF-A9FD-2CB3573578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043" y="4794467"/>
            <a:ext cx="3953427" cy="12384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11883E-F0B2-4C17-BD6F-177D8523EB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043" y="6133893"/>
            <a:ext cx="2267266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5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F1483-735F-4B87-8D51-A8A4DCF42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40903"/>
          </a:xfrm>
        </p:spPr>
        <p:txBody>
          <a:bodyPr/>
          <a:lstStyle/>
          <a:p>
            <a:pPr algn="ctr"/>
            <a:r>
              <a:rPr lang="en-US" dirty="0"/>
              <a:t>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077C7-95CA-4B14-954F-77C93C02A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3514"/>
            <a:ext cx="10515600" cy="4573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u="sng" dirty="0"/>
              <a:t>In terms of natural response: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600" dirty="0"/>
              <a:t>A system is </a:t>
            </a:r>
            <a:r>
              <a:rPr lang="en-US" sz="2600" dirty="0">
                <a:solidFill>
                  <a:srgbClr val="00B050"/>
                </a:solidFill>
              </a:rPr>
              <a:t>stable</a:t>
            </a:r>
            <a:r>
              <a:rPr lang="en-US" sz="2600" dirty="0"/>
              <a:t> if the natural response approaches zero as time approaches infinity.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600" dirty="0"/>
              <a:t>A system is </a:t>
            </a:r>
            <a:r>
              <a:rPr lang="en-US" sz="2600" dirty="0">
                <a:solidFill>
                  <a:srgbClr val="FF0000"/>
                </a:solidFill>
              </a:rPr>
              <a:t>unstable</a:t>
            </a:r>
            <a:r>
              <a:rPr lang="en-US" sz="2600" dirty="0"/>
              <a:t> if the natural response approaches infinity as time approaches infinity.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600" dirty="0"/>
              <a:t>A system is </a:t>
            </a:r>
            <a:r>
              <a:rPr lang="en-US" sz="2600" dirty="0">
                <a:solidFill>
                  <a:srgbClr val="00B0F0"/>
                </a:solidFill>
              </a:rPr>
              <a:t>marginally stable </a:t>
            </a:r>
            <a:r>
              <a:rPr lang="en-US" sz="2600" dirty="0"/>
              <a:t>if the natural response neither decays nor grows but remains constant or oscillates.</a:t>
            </a:r>
          </a:p>
          <a:p>
            <a:pPr marL="0" indent="0" algn="just">
              <a:buNone/>
            </a:pPr>
            <a:r>
              <a:rPr lang="en-US" sz="2600" u="sng" dirty="0"/>
              <a:t>In terms of total response: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600" dirty="0"/>
              <a:t>A system is </a:t>
            </a:r>
            <a:r>
              <a:rPr lang="en-US" sz="2600" dirty="0">
                <a:solidFill>
                  <a:srgbClr val="00B050"/>
                </a:solidFill>
              </a:rPr>
              <a:t>stable</a:t>
            </a:r>
            <a:r>
              <a:rPr lang="en-US" sz="2600" dirty="0"/>
              <a:t> if </a:t>
            </a:r>
            <a:r>
              <a:rPr lang="en-US" sz="2600" i="1" dirty="0"/>
              <a:t>every</a:t>
            </a:r>
            <a:r>
              <a:rPr lang="en-US" sz="2600" dirty="0"/>
              <a:t> bounded input yields a bounded output.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600" dirty="0"/>
              <a:t>A system is </a:t>
            </a:r>
            <a:r>
              <a:rPr lang="en-US" sz="2600" dirty="0">
                <a:solidFill>
                  <a:srgbClr val="FF0000"/>
                </a:solidFill>
              </a:rPr>
              <a:t>unstable</a:t>
            </a:r>
            <a:r>
              <a:rPr lang="en-US" sz="2600" dirty="0"/>
              <a:t> if </a:t>
            </a:r>
            <a:r>
              <a:rPr lang="en-US" sz="2600" i="1" dirty="0"/>
              <a:t>any</a:t>
            </a:r>
            <a:r>
              <a:rPr lang="en-US" sz="2600" dirty="0"/>
              <a:t> bounded input yields an unbounded output.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A06F55-2AF2-40D2-92EE-F71B38A88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471" y="984323"/>
            <a:ext cx="4001058" cy="46679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8180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EED16-870A-49FB-A2CF-76A2F9572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35823-B5D7-4149-9514-01D51BD65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2419972"/>
          </a:xfrm>
        </p:spPr>
        <p:txBody>
          <a:bodyPr/>
          <a:lstStyle/>
          <a:p>
            <a:pPr algn="just"/>
            <a:r>
              <a:rPr lang="en-US" dirty="0">
                <a:solidFill>
                  <a:srgbClr val="00B050"/>
                </a:solidFill>
              </a:rPr>
              <a:t>Stable</a:t>
            </a:r>
            <a:r>
              <a:rPr lang="en-US" dirty="0"/>
              <a:t> systems have CLTF with poles only in the LHP.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Unstable</a:t>
            </a:r>
            <a:r>
              <a:rPr lang="en-US" dirty="0"/>
              <a:t> systems have CLTF with at least one pole in the RHP </a:t>
            </a:r>
            <a:r>
              <a:rPr lang="en-US" i="1" dirty="0"/>
              <a:t>and/or</a:t>
            </a:r>
            <a:r>
              <a:rPr lang="en-US" dirty="0"/>
              <a:t> poles of multiplicity greater than 1 on the imaginary axis.</a:t>
            </a:r>
          </a:p>
          <a:p>
            <a:pPr algn="just"/>
            <a:r>
              <a:rPr lang="en-US" dirty="0">
                <a:solidFill>
                  <a:srgbClr val="00B0F0"/>
                </a:solidFill>
              </a:rPr>
              <a:t>Marginally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stable</a:t>
            </a:r>
            <a:r>
              <a:rPr lang="en-US" dirty="0"/>
              <a:t> systems have CLTF with only imaginary axis poles of multiplicity 1 and poles in the LHP.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60267-776B-441E-B3BA-AD45E9AF4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65406"/>
            <a:ext cx="5980156" cy="3148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93ADFA-0BF2-437D-9AA0-F3DCF729B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842" y="3165407"/>
            <a:ext cx="5980156" cy="311612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1900D1-9B35-45A6-9F6F-18D0853E1060}"/>
              </a:ext>
            </a:extLst>
          </p:cNvPr>
          <p:cNvCxnSpPr>
            <a:stCxn id="3" idx="2"/>
          </p:cNvCxnSpPr>
          <p:nvPr/>
        </p:nvCxnSpPr>
        <p:spPr>
          <a:xfrm>
            <a:off x="6096000" y="3101009"/>
            <a:ext cx="0" cy="36310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66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5574E-62DA-4BB4-A4E0-24334909C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Routh-Hurwitz Criterion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3EB49F-EFC8-4785-B8B6-005FEC461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87" y="1929263"/>
            <a:ext cx="9669224" cy="12479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3A1C92-DF33-43B9-A84D-A26AE98A3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87" y="3202136"/>
            <a:ext cx="9621593" cy="12098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72B2A2-39A1-46AA-A38C-BCB16CD7F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86" y="4423652"/>
            <a:ext cx="9621593" cy="1209844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7C6AB3-3496-4A9F-9045-CFA992C58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620" y="874643"/>
            <a:ext cx="5412758" cy="109728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37FCC3-D669-43FC-9626-809D458E39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60" y="5688336"/>
            <a:ext cx="9631119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6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C88B9-8DF8-4D34-B7D1-2D5ECDC3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9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22D054-A383-4CC0-9040-D069F6299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14400"/>
            <a:ext cx="5525271" cy="37152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4557E4-DFC0-4007-B1A5-1222B5C1735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85927"/>
            <a:ext cx="6287377" cy="1400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074700-A1F3-4C55-A384-507AF72FA2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553" y="1285927"/>
            <a:ext cx="4544059" cy="9335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89356F-1335-4077-9DDA-7B975F54B8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76" y="2743104"/>
            <a:ext cx="10726647" cy="6858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E6B113-8105-481B-8A90-AF8D06616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80" y="3557126"/>
            <a:ext cx="10745700" cy="342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3FE49D-FA06-4963-9778-1656436B72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675" y="4059098"/>
            <a:ext cx="10726647" cy="1057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A19EC5-F2AA-4411-A563-CBC9DF76B1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80" y="5235789"/>
            <a:ext cx="10707594" cy="105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8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DE9E-7E72-411C-988B-31C30B557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BB755-46CB-488D-ABE3-14206C54F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10815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(# Roots in the RHP) = (# Sign changes in 1</a:t>
            </a:r>
            <a:r>
              <a:rPr lang="en-US" baseline="30000" dirty="0"/>
              <a:t>st</a:t>
            </a:r>
            <a:r>
              <a:rPr lang="en-US" dirty="0"/>
              <a:t> column)</a:t>
            </a:r>
          </a:p>
          <a:p>
            <a:pPr marL="0" indent="0">
              <a:buNone/>
            </a:pPr>
            <a:r>
              <a:rPr lang="en-US" dirty="0"/>
              <a:t>So, the previous system is unstable (two sign changes in 1</a:t>
            </a:r>
            <a:r>
              <a:rPr lang="en-US" baseline="30000" dirty="0"/>
              <a:t>st</a:t>
            </a:r>
            <a:r>
              <a:rPr lang="en-US" dirty="0"/>
              <a:t> column).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486D82-2EEE-40AF-995C-24BAB114140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2539"/>
            <a:ext cx="8869013" cy="42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AB887C-B134-4EE4-8CCE-3456CA54930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91224"/>
            <a:ext cx="5620534" cy="895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EEEB9C-D15D-4C84-803D-062B5B90DC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105752"/>
            <a:ext cx="5728825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17EF6A-2E71-4CD6-A919-923CA4BC8C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43671"/>
            <a:ext cx="5728825" cy="3497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D7B6CF7-3E55-43A1-AB7B-E61386E1AE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5502425"/>
            <a:ext cx="5669280" cy="7078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FE7DBF-7A22-4046-967C-DEDC246EDA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74451"/>
            <a:ext cx="5728825" cy="711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EB2A24-F572-45CE-AA58-9EC3D8D3BC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93378"/>
            <a:ext cx="5728825" cy="7279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9C4A9C1-A9B9-4A62-BD63-E4645DDD40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66686"/>
            <a:ext cx="5669280" cy="3275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3294766-63E1-4AE7-A247-A1CF5B64D2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528" y="2804283"/>
            <a:ext cx="799754" cy="384048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828194A-FBA2-4374-B7E2-1D1A7A55ECDE}"/>
              </a:ext>
            </a:extLst>
          </p:cNvPr>
          <p:cNvSpPr txBox="1"/>
          <p:nvPr/>
        </p:nvSpPr>
        <p:spPr>
          <a:xfrm>
            <a:off x="8684092" y="4666777"/>
            <a:ext cx="300432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This system is unstable (two sign changes).</a:t>
            </a:r>
          </a:p>
        </p:txBody>
      </p:sp>
    </p:spTree>
    <p:extLst>
      <p:ext uri="{BB962C8B-B14F-4D97-AF65-F5344CB8AC3E}">
        <p14:creationId xmlns:p14="http://schemas.microsoft.com/office/powerpoint/2010/main" val="206954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F673D-4CC7-49A6-83A4-FD54B76F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381EF36-3935-465D-9B14-3D557FB89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567165" cy="3657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73F64F-BC7F-407E-A1AC-25723590637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030117"/>
            <a:ext cx="4715533" cy="7234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DBA14E-7C32-4402-829A-9ED425DCC0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4003"/>
            <a:ext cx="6994069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19BD99-9BB4-49A0-9723-F2F6F2306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51683"/>
            <a:ext cx="6994069" cy="3045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D4D9D8-2DB8-422F-A13B-687673D21E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871962"/>
            <a:ext cx="7040880" cy="3044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44FEFB-5B04-4A1B-A243-8257A6C8A6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281" y="1994514"/>
            <a:ext cx="1941228" cy="457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71FF42-3C28-40CD-8EB8-E7CDFA55B5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566" y="3106412"/>
            <a:ext cx="2232659" cy="457200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DFFDBE9-B77C-4C7D-A4B9-54153E27D8FC}"/>
              </a:ext>
            </a:extLst>
          </p:cNvPr>
          <p:cNvCxnSpPr>
            <a:stCxn id="14" idx="2"/>
            <a:endCxn id="18" idx="0"/>
          </p:cNvCxnSpPr>
          <p:nvPr/>
        </p:nvCxnSpPr>
        <p:spPr>
          <a:xfrm>
            <a:off x="10161895" y="2451714"/>
            <a:ext cx="1" cy="65469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66A7505-6308-46A2-AB0F-928A5F3E5436}"/>
              </a:ext>
            </a:extLst>
          </p:cNvPr>
          <p:cNvSpPr txBox="1"/>
          <p:nvPr/>
        </p:nvSpPr>
        <p:spPr>
          <a:xfrm>
            <a:off x="10208704" y="2535886"/>
            <a:ext cx="1758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Differentiation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8E944D-F2A9-4652-98D0-ADBD73251054}"/>
              </a:ext>
            </a:extLst>
          </p:cNvPr>
          <p:cNvCxnSpPr>
            <a:stCxn id="10" idx="3"/>
            <a:endCxn id="14" idx="1"/>
          </p:cNvCxnSpPr>
          <p:nvPr/>
        </p:nvCxnSpPr>
        <p:spPr>
          <a:xfrm flipV="1">
            <a:off x="7832269" y="2223114"/>
            <a:ext cx="1359012" cy="380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A2602D2-86BA-4C43-A296-CDBAC9B23758}"/>
              </a:ext>
            </a:extLst>
          </p:cNvPr>
          <p:cNvCxnSpPr>
            <a:stCxn id="18" idx="1"/>
            <a:endCxn id="12" idx="3"/>
          </p:cNvCxnSpPr>
          <p:nvPr/>
        </p:nvCxnSpPr>
        <p:spPr>
          <a:xfrm flipH="1" flipV="1">
            <a:off x="7879079" y="3024198"/>
            <a:ext cx="1166487" cy="3108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1191C05C-B3A3-4C29-9D41-433F4E1B41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92149"/>
            <a:ext cx="6994070" cy="3253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B55377A-3EAB-46AB-9CD0-89F73D5BC3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725908"/>
            <a:ext cx="6994070" cy="57604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7BC957E-9B25-4F08-83BA-8BD5BA9BD2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94" y="4352500"/>
            <a:ext cx="6994069" cy="3377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A6FC646-534A-4701-B47D-6B3E2DEC57F2}"/>
              </a:ext>
            </a:extLst>
          </p:cNvPr>
          <p:cNvSpPr txBox="1"/>
          <p:nvPr/>
        </p:nvSpPr>
        <p:spPr>
          <a:xfrm>
            <a:off x="834394" y="5059226"/>
            <a:ext cx="4943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system is stable (no sign change).</a:t>
            </a:r>
          </a:p>
        </p:txBody>
      </p:sp>
    </p:spTree>
    <p:extLst>
      <p:ext uri="{BB962C8B-B14F-4D97-AF65-F5344CB8AC3E}">
        <p14:creationId xmlns:p14="http://schemas.microsoft.com/office/powerpoint/2010/main" val="144654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FF1-CAF6-4CB9-8D33-2E9421342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D98D5-03B0-4196-8921-15A4AA234B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8"/>
                <a:ext cx="6026426" cy="3904214"/>
              </a:xfrm>
            </p:spPr>
            <p:txBody>
              <a:bodyPr>
                <a:normAutofit/>
              </a:bodyPr>
              <a:lstStyle/>
              <a:p>
                <a:pPr algn="just">
                  <a:buFont typeface="Wingdings" panose="05000000000000000000" pitchFamily="2" charset="2"/>
                  <a:buChar char="v"/>
                </a:pPr>
                <a:r>
                  <a:rPr lang="en-US" dirty="0"/>
                  <a:t>Even polynomial: has only even powers of </a:t>
                </a:r>
                <a:r>
                  <a:rPr lang="en-US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</a:t>
                </a:r>
                <a:r>
                  <a:rPr lang="en-US" i="1" dirty="0"/>
                  <a:t> </a:t>
                </a:r>
                <a:r>
                  <a:rPr lang="en-US" dirty="0"/>
                  <a:t>(e.g.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dirty="0"/>
                  <a:t>).</a:t>
                </a:r>
              </a:p>
              <a:p>
                <a:pPr algn="just">
                  <a:buFont typeface="Wingdings" panose="05000000000000000000" pitchFamily="2" charset="2"/>
                  <a:buChar char="v"/>
                </a:pPr>
                <a:r>
                  <a:rPr lang="en-US" dirty="0"/>
                  <a:t>Even polynomial causes the row of zeros to appear.</a:t>
                </a:r>
              </a:p>
              <a:p>
                <a:pPr lvl="1"/>
                <a:r>
                  <a:rPr lang="en-US" dirty="0"/>
                  <a:t>The roots are symmetrical and real</a:t>
                </a:r>
              </a:p>
              <a:p>
                <a:pPr lvl="1"/>
                <a:r>
                  <a:rPr lang="en-US" dirty="0"/>
                  <a:t>The roots are symmetrical and imaginary</a:t>
                </a:r>
              </a:p>
              <a:p>
                <a:pPr lvl="1"/>
                <a:r>
                  <a:rPr lang="en-US" dirty="0"/>
                  <a:t>The roots are quadrantal</a:t>
                </a:r>
              </a:p>
              <a:p>
                <a:pPr algn="just">
                  <a:buFont typeface="Wingdings" panose="05000000000000000000" pitchFamily="2" charset="2"/>
                  <a:buChar char="v"/>
                </a:pPr>
                <a:r>
                  <a:rPr lang="en-US" dirty="0"/>
                  <a:t>If we do not have a row of zeros, we cannot possibly have </a:t>
                </a:r>
                <a:r>
                  <a:rPr lang="en-US" dirty="0" err="1"/>
                  <a:t>jω</a:t>
                </a:r>
                <a:r>
                  <a:rPr lang="en-US" dirty="0"/>
                  <a:t> roots.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D98D5-03B0-4196-8921-15A4AA234B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8"/>
                <a:ext cx="6026426" cy="3904214"/>
              </a:xfrm>
              <a:blipFill>
                <a:blip r:embed="rId2"/>
                <a:stretch>
                  <a:fillRect l="-1822" t="-2656" r="-2024" b="-2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C64D371-256D-4D49-A201-3EFD87A18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611" y="681037"/>
            <a:ext cx="4460515" cy="390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45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B9A93-3146-41E0-9E34-79FEAAFE3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BC54B8-2832-47E7-AF2B-84930D4373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3719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BEE80B-4865-497B-A6D1-5A35C10D034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53030"/>
            <a:ext cx="7935432" cy="714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185A35-CAF3-4EB4-8969-B7F2D5716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7505"/>
            <a:ext cx="8907118" cy="41153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B3E5F6-CF8D-4DDC-B0B1-5B474F2A3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729" y="3246120"/>
            <a:ext cx="1617472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996261-BF86-463E-8880-2D5364F56E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281" y="4285706"/>
            <a:ext cx="1674367" cy="36576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8FDB241-4D79-47A9-9F9C-73AE1CAC5476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9745318" y="3429000"/>
            <a:ext cx="584411" cy="3961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C7ADCCE-CFBE-4760-9321-37273E908C23}"/>
              </a:ext>
            </a:extLst>
          </p:cNvPr>
          <p:cNvCxnSpPr>
            <a:stCxn id="11" idx="2"/>
            <a:endCxn id="13" idx="0"/>
          </p:cNvCxnSpPr>
          <p:nvPr/>
        </p:nvCxnSpPr>
        <p:spPr>
          <a:xfrm>
            <a:off x="11138465" y="3611880"/>
            <a:ext cx="0" cy="6738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B0162CE-0B2D-4F6D-A2AF-B082D8A9986C}"/>
              </a:ext>
            </a:extLst>
          </p:cNvPr>
          <p:cNvCxnSpPr>
            <a:stCxn id="13" idx="1"/>
          </p:cNvCxnSpPr>
          <p:nvPr/>
        </p:nvCxnSpPr>
        <p:spPr>
          <a:xfrm flipH="1" flipV="1">
            <a:off x="9745318" y="4285706"/>
            <a:ext cx="555963" cy="1828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96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85A97-9369-45E2-93C0-EB0855FC1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D3937E-CE71-412E-BA0C-554B2F82C1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20" y="681037"/>
            <a:ext cx="6766560" cy="31263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D3F991-FEE1-4508-8E26-93276388E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008977"/>
            <a:ext cx="7315200" cy="216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7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22DA-CA80-4012-AC27-8384AA4D5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2FA18CA-E149-4E1A-B787-8E482F462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3719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5EE71E-B0F9-40B8-9B45-30A6134F3ED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8266"/>
            <a:ext cx="6112275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BF3056-8510-4300-BA3E-A0B911BE9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165" y="1596906"/>
            <a:ext cx="4911211" cy="8229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5C8EF3-AFBD-4BBD-90EB-86B3CF9B66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27681"/>
            <a:ext cx="6462911" cy="25611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E93D12-26D1-4884-B636-6A2C09030EDB}"/>
              </a:ext>
            </a:extLst>
          </p:cNvPr>
          <p:cNvSpPr txBox="1"/>
          <p:nvPr/>
        </p:nvSpPr>
        <p:spPr>
          <a:xfrm>
            <a:off x="8087138" y="3930194"/>
            <a:ext cx="3636194" cy="212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RHP poles: 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LHP poles: 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/>
              <a:t>jω</a:t>
            </a:r>
            <a:r>
              <a:rPr lang="en-US" sz="2800" dirty="0"/>
              <a:t> poles: 0</a:t>
            </a:r>
          </a:p>
          <a:p>
            <a:pPr>
              <a:lnSpc>
                <a:spcPct val="200000"/>
              </a:lnSpc>
            </a:pPr>
            <a:r>
              <a:rPr lang="en-US" sz="2800" dirty="0"/>
              <a:t>This system is unstable.</a:t>
            </a:r>
          </a:p>
        </p:txBody>
      </p:sp>
    </p:spTree>
    <p:extLst>
      <p:ext uri="{BB962C8B-B14F-4D97-AF65-F5344CB8AC3E}">
        <p14:creationId xmlns:p14="http://schemas.microsoft.com/office/powerpoint/2010/main" val="238081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83D29-6EF4-41E9-96B2-85913A46A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45B0C3F-3FE7-4CDF-942B-7A1702785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3719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4F7CBB-A25B-4762-9215-E929567427D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53030"/>
            <a:ext cx="6773220" cy="1524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AEBDDA-9B77-4C77-B81E-D36836669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729" y="1935194"/>
            <a:ext cx="4278429" cy="6400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FE6156-DC52-4EDD-8F87-7E502F904A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95511"/>
            <a:ext cx="6692921" cy="31094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68910A-F620-4D79-B924-DFD1B7359125}"/>
              </a:ext>
            </a:extLst>
          </p:cNvPr>
          <p:cNvSpPr txBox="1"/>
          <p:nvPr/>
        </p:nvSpPr>
        <p:spPr>
          <a:xfrm>
            <a:off x="7771233" y="2769704"/>
            <a:ext cx="471619" cy="29897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+</a:t>
            </a:r>
          </a:p>
          <a:p>
            <a:pPr algn="ctr"/>
            <a:r>
              <a:rPr lang="en-US" sz="2400" dirty="0"/>
              <a:t>+</a:t>
            </a:r>
          </a:p>
          <a:p>
            <a:pPr algn="ctr">
              <a:lnSpc>
                <a:spcPct val="150000"/>
              </a:lnSpc>
            </a:pPr>
            <a:r>
              <a:rPr lang="en-US" sz="2400" dirty="0"/>
              <a:t>+</a:t>
            </a:r>
          </a:p>
          <a:p>
            <a:pPr algn="ctr">
              <a:lnSpc>
                <a:spcPct val="150000"/>
              </a:lnSpc>
            </a:pPr>
            <a:r>
              <a:rPr lang="en-US" sz="2400" dirty="0"/>
              <a:t>‒ </a:t>
            </a:r>
          </a:p>
          <a:p>
            <a:pPr algn="ctr">
              <a:lnSpc>
                <a:spcPct val="150000"/>
              </a:lnSpc>
            </a:pPr>
            <a:r>
              <a:rPr lang="en-US" sz="2400" dirty="0"/>
              <a:t>+</a:t>
            </a:r>
          </a:p>
          <a:p>
            <a:pPr algn="ctr">
              <a:lnSpc>
                <a:spcPct val="150000"/>
              </a:lnSpc>
            </a:pPr>
            <a:r>
              <a:rPr lang="en-US" sz="2400" dirty="0"/>
              <a:t>+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21608B-A737-4347-A92B-83DD349AC437}"/>
              </a:ext>
            </a:extLst>
          </p:cNvPr>
          <p:cNvSpPr txBox="1"/>
          <p:nvPr/>
        </p:nvSpPr>
        <p:spPr>
          <a:xfrm>
            <a:off x="8482964" y="3678875"/>
            <a:ext cx="3636194" cy="212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RHP poles: 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LHP poles: 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/>
              <a:t>jω</a:t>
            </a:r>
            <a:r>
              <a:rPr lang="en-US" sz="2800" dirty="0"/>
              <a:t> poles: 0</a:t>
            </a:r>
          </a:p>
          <a:p>
            <a:pPr>
              <a:lnSpc>
                <a:spcPct val="200000"/>
              </a:lnSpc>
            </a:pPr>
            <a:r>
              <a:rPr lang="en-US" sz="2800" dirty="0"/>
              <a:t>This system is unstable.</a:t>
            </a:r>
          </a:p>
        </p:txBody>
      </p:sp>
    </p:spTree>
    <p:extLst>
      <p:ext uri="{BB962C8B-B14F-4D97-AF65-F5344CB8AC3E}">
        <p14:creationId xmlns:p14="http://schemas.microsoft.com/office/powerpoint/2010/main" val="386862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0C193-79F9-4DC9-A889-2FE799F31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AEB9925-FA4A-4E39-91EE-AA0E8CEA20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10515600" cy="37199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91A357-8CF1-4BD5-BF64-81B7B9B42D7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53030"/>
            <a:ext cx="7364895" cy="13238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711649-C1E3-4F31-9160-1F60AAF5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91640"/>
            <a:ext cx="8545118" cy="714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CD415F-BABA-40EE-9F13-88D4F1F833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208858"/>
            <a:ext cx="8357170" cy="35497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9D20AD-FCDD-4BE5-80B0-60051057A6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930" y="3715387"/>
            <a:ext cx="2468880" cy="3426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D67C9B-2718-419D-8C33-52CCB13DBD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930" y="4684138"/>
            <a:ext cx="2468880" cy="32278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E8214A1-22A3-4856-A9C7-EC4E1BBE0FC9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8322365" y="3886715"/>
            <a:ext cx="1287565" cy="2740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EB70206-EDC8-41D6-9D90-AB42E147975D}"/>
              </a:ext>
            </a:extLst>
          </p:cNvPr>
          <p:cNvCxnSpPr>
            <a:stCxn id="12" idx="2"/>
            <a:endCxn id="14" idx="0"/>
          </p:cNvCxnSpPr>
          <p:nvPr/>
        </p:nvCxnSpPr>
        <p:spPr>
          <a:xfrm>
            <a:off x="10844370" y="4058043"/>
            <a:ext cx="0" cy="62609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9A15F1C-9788-4BFE-8DDF-734EF7CD0E21}"/>
              </a:ext>
            </a:extLst>
          </p:cNvPr>
          <p:cNvCxnSpPr>
            <a:stCxn id="14" idx="1"/>
          </p:cNvCxnSpPr>
          <p:nvPr/>
        </p:nvCxnSpPr>
        <p:spPr>
          <a:xfrm flipH="1" flipV="1">
            <a:off x="8322365" y="4532243"/>
            <a:ext cx="1287565" cy="3132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5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740A-C17C-45B9-89ED-854B3C363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910E74-D57F-4BB2-A7D9-5E1A5A7C3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096" y="681037"/>
            <a:ext cx="8395805" cy="3566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23C650-6659-4258-B061-8A7FEC5FB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418" y="4360588"/>
            <a:ext cx="8795163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56845-02DC-4648-A30E-D5A6B40B4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1411A-F2BD-4EDA-B515-6A8300151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92247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Find the range of gain, K, that will cause the system to be stable and unstable. Assume K &gt; 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ADF1A5-6D36-4DCC-9C3E-5FE04052D52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3513"/>
            <a:ext cx="5544324" cy="14575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FA3A3C-0D34-498C-9F0C-25CBE5D90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61" y="1781073"/>
            <a:ext cx="3925727" cy="804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5B814B-17CC-495E-B3F3-4E178E766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96981"/>
            <a:ext cx="6239961" cy="25942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25839F-A73A-4821-8EF3-C75BB5B4B77B}"/>
                  </a:ext>
                </a:extLst>
              </p:cNvPr>
              <p:cNvSpPr txBox="1"/>
              <p:nvPr/>
            </p:nvSpPr>
            <p:spPr>
              <a:xfrm>
                <a:off x="7924799" y="3196981"/>
                <a:ext cx="3723861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If K &lt; 1386, all terms in the 1</a:t>
                </a:r>
                <a:r>
                  <a:rPr lang="en-US" sz="2400" baseline="30000" dirty="0"/>
                  <a:t>st</a:t>
                </a:r>
                <a:r>
                  <a:rPr lang="en-US" sz="2400" dirty="0"/>
                  <a:t> column is positive. The system is </a:t>
                </a:r>
                <a:r>
                  <a:rPr 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stable</a:t>
                </a:r>
                <a:r>
                  <a:rPr lang="en-US" sz="2400" dirty="0"/>
                  <a:t>.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If K &gt; 1386,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/>
                  <a:t> term in the 1</a:t>
                </a:r>
                <a:r>
                  <a:rPr lang="en-US" sz="2400" baseline="30000" dirty="0"/>
                  <a:t>st</a:t>
                </a:r>
                <a:r>
                  <a:rPr lang="en-US" sz="2400" dirty="0"/>
                  <a:t> column is negative. The system is </a:t>
                </a:r>
                <a:r>
                  <a:rPr 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unstable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25839F-A73A-4821-8EF3-C75BB5B4B7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799" y="3196981"/>
                <a:ext cx="3723861" cy="2308324"/>
              </a:xfrm>
              <a:prstGeom prst="rect">
                <a:avLst/>
              </a:prstGeom>
              <a:blipFill>
                <a:blip r:embed="rId5"/>
                <a:stretch>
                  <a:fillRect l="-2128" t="-2111" r="-2455" b="-6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317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71955-2E10-48D2-B241-34FB3653F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3912"/>
          </a:xfrm>
        </p:spPr>
        <p:txBody>
          <a:bodyPr/>
          <a:lstStyle/>
          <a:p>
            <a:pPr algn="ctr"/>
            <a:r>
              <a:rPr lang="en-US" dirty="0"/>
              <a:t>Steady-State Error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626EFA-C351-4687-8CDD-14D0D154D4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43" y="993913"/>
            <a:ext cx="5260171" cy="3352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6B1675-0D3D-42F0-918D-8A8729839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731" y="1086677"/>
            <a:ext cx="6120138" cy="32469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E95676-167E-4796-9D7F-36E970CC1363}"/>
              </a:ext>
            </a:extLst>
          </p:cNvPr>
          <p:cNvSpPr txBox="1"/>
          <p:nvPr/>
        </p:nvSpPr>
        <p:spPr>
          <a:xfrm>
            <a:off x="1023258" y="4386473"/>
            <a:ext cx="3591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Step Input Response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8118B8-9930-4B73-8CD0-BA422A420122}"/>
              </a:ext>
            </a:extLst>
          </p:cNvPr>
          <p:cNvSpPr txBox="1"/>
          <p:nvPr/>
        </p:nvSpPr>
        <p:spPr>
          <a:xfrm>
            <a:off x="7241130" y="4386473"/>
            <a:ext cx="3591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Ramp Input Response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CC967E-C120-48EF-B98E-450A1EF03353}"/>
                  </a:ext>
                </a:extLst>
              </p:cNvPr>
              <p:cNvSpPr txBox="1"/>
              <p:nvPr/>
            </p:nvSpPr>
            <p:spPr>
              <a:xfrm>
                <a:off x="1724203" y="5078003"/>
                <a:ext cx="85050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/>
                  <a:t>Steady-state error (SSE) is the difference between the input and the output for a prescribed test input as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CC967E-C120-48EF-B98E-450A1EF03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4203" y="5078003"/>
                <a:ext cx="8505055" cy="830997"/>
              </a:xfrm>
              <a:prstGeom prst="rect">
                <a:avLst/>
              </a:prstGeom>
              <a:blipFill>
                <a:blip r:embed="rId4"/>
                <a:stretch>
                  <a:fillRect l="-1147" t="-5882" r="-1075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48145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1D9BF-3997-4BE6-9D38-E896CF418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 fontScale="90000"/>
          </a:bodyPr>
          <a:lstStyle/>
          <a:p>
            <a:r>
              <a:rPr lang="en-US" dirty="0"/>
              <a:t>Test Waveform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8A6754-28FC-4EA9-B36D-769A042AF5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56917"/>
            <a:ext cx="4315427" cy="494416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30E5AD-D247-44E8-A9D6-F42517999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89" y="956917"/>
            <a:ext cx="5863211" cy="534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6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70910-F290-4F9C-8C24-F021D3D1D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7408"/>
          </a:xfrm>
        </p:spPr>
        <p:txBody>
          <a:bodyPr/>
          <a:lstStyle/>
          <a:p>
            <a:pPr algn="ctr"/>
            <a:r>
              <a:rPr lang="en-US" dirty="0"/>
              <a:t>SSE for Unity Negative Feedback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27CF8-B742-4ACD-893F-774FF7532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7409"/>
            <a:ext cx="2620617" cy="477078"/>
          </a:xfrm>
        </p:spPr>
        <p:txBody>
          <a:bodyPr/>
          <a:lstStyle/>
          <a:p>
            <a:r>
              <a:rPr lang="en-US" u="sng" dirty="0"/>
              <a:t>In terms of T(s)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85CBF2-BE94-4A8F-A126-615F37127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3009" y="1401650"/>
            <a:ext cx="3007371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5A6339-B565-44A5-84E3-BB6CAAF11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061" y="1858850"/>
            <a:ext cx="2660076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CC49E8-7BA6-4E24-900C-EDD601092F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009" y="2147319"/>
            <a:ext cx="3399184" cy="457200"/>
          </a:xfrm>
          <a:prstGeom prst="rect">
            <a:avLst/>
          </a:prstGeom>
        </p:spPr>
      </p:pic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DD23F5DB-552C-405B-BDAD-7987E1125002}"/>
              </a:ext>
            </a:extLst>
          </p:cNvPr>
          <p:cNvCxnSpPr>
            <a:cxnSpLocks/>
            <a:stCxn id="7" idx="1"/>
            <a:endCxn id="5" idx="3"/>
          </p:cNvCxnSpPr>
          <p:nvPr/>
        </p:nvCxnSpPr>
        <p:spPr>
          <a:xfrm rot="10800000">
            <a:off x="4220381" y="1630250"/>
            <a:ext cx="1181681" cy="45720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A7B65775-3109-4CC7-AADF-B6E0F52B1E67}"/>
              </a:ext>
            </a:extLst>
          </p:cNvPr>
          <p:cNvCxnSpPr>
            <a:stCxn id="5" idx="1"/>
            <a:endCxn id="9" idx="1"/>
          </p:cNvCxnSpPr>
          <p:nvPr/>
        </p:nvCxnSpPr>
        <p:spPr>
          <a:xfrm rot="10800000" flipV="1">
            <a:off x="1213009" y="1630249"/>
            <a:ext cx="12700" cy="745669"/>
          </a:xfrm>
          <a:prstGeom prst="bentConnector3">
            <a:avLst>
              <a:gd name="adj1" fmla="val 2739134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BD9D09A2-E9F6-4B72-BB61-FA9E4E50C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76779"/>
            <a:ext cx="4820198" cy="3657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5CC3076-D40F-4CE0-901E-6DE8637157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709" y="3111019"/>
            <a:ext cx="4398692" cy="6400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E95E939-84A3-465A-8CC3-0968695B87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98" y="3124271"/>
            <a:ext cx="3229169" cy="6400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27B9674-5F0B-4F72-8323-B6DEB188FD1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092" y="2420958"/>
            <a:ext cx="3038899" cy="571580"/>
          </a:xfrm>
          <a:prstGeom prst="rect">
            <a:avLst/>
          </a:prstGeom>
          <a:noFill/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864378C-9B5F-403E-A683-D96AA2836655}"/>
              </a:ext>
            </a:extLst>
          </p:cNvPr>
          <p:cNvCxnSpPr>
            <a:stCxn id="25" idx="1"/>
            <a:endCxn id="19" idx="3"/>
          </p:cNvCxnSpPr>
          <p:nvPr/>
        </p:nvCxnSpPr>
        <p:spPr>
          <a:xfrm flipH="1">
            <a:off x="5658398" y="2706748"/>
            <a:ext cx="2281694" cy="152911"/>
          </a:xfrm>
          <a:prstGeom prst="line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C19D55D-9896-4708-B178-5004FA37FBA6}"/>
              </a:ext>
            </a:extLst>
          </p:cNvPr>
          <p:cNvSpPr txBox="1"/>
          <p:nvPr/>
        </p:nvSpPr>
        <p:spPr>
          <a:xfrm>
            <a:off x="838200" y="3893953"/>
            <a:ext cx="2766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u="sng" dirty="0"/>
              <a:t>In terms of G(s)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CE0060A-EE6A-4777-87C7-4A560DBB52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0" y="4446087"/>
            <a:ext cx="2732569" cy="4572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61228AF-61F8-4BB7-8C16-DCF24B74E7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709" y="4417173"/>
            <a:ext cx="2696066" cy="1005840"/>
          </a:xfrm>
          <a:prstGeom prst="rect">
            <a:avLst/>
          </a:prstGeom>
        </p:spPr>
      </p:pic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465EA794-2F45-4CB5-BE9D-04A44721333A}"/>
              </a:ext>
            </a:extLst>
          </p:cNvPr>
          <p:cNvCxnSpPr>
            <a:stCxn id="5" idx="1"/>
            <a:endCxn id="33" idx="1"/>
          </p:cNvCxnSpPr>
          <p:nvPr/>
        </p:nvCxnSpPr>
        <p:spPr>
          <a:xfrm rot="10800000" flipH="1" flipV="1">
            <a:off x="1213009" y="1630249"/>
            <a:ext cx="12700" cy="3289843"/>
          </a:xfrm>
          <a:prstGeom prst="bentConnector3">
            <a:avLst>
              <a:gd name="adj1" fmla="val -5660874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1BADF71A-96E5-47C3-B2A8-A947E242C6B8}"/>
              </a:ext>
            </a:extLst>
          </p:cNvPr>
          <p:cNvCxnSpPr>
            <a:stCxn id="31" idx="3"/>
            <a:endCxn id="5" idx="3"/>
          </p:cNvCxnSpPr>
          <p:nvPr/>
        </p:nvCxnSpPr>
        <p:spPr>
          <a:xfrm flipH="1" flipV="1">
            <a:off x="4220380" y="1630250"/>
            <a:ext cx="3945149" cy="3044437"/>
          </a:xfrm>
          <a:prstGeom prst="bentConnector3">
            <a:avLst>
              <a:gd name="adj1" fmla="val -79694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3D5C08D1-E5E9-4FA6-BA75-4D48B406FF0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008" y="5498451"/>
            <a:ext cx="308344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8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F9EEC-51E3-4A79-BF80-20D829570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56C90-5EC9-409C-AC93-54C0A05AE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971261" cy="538163"/>
          </a:xfrm>
        </p:spPr>
        <p:txBody>
          <a:bodyPr/>
          <a:lstStyle/>
          <a:p>
            <a:r>
              <a:rPr lang="en-US" u="sng" dirty="0"/>
              <a:t>Step Input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57C0C1-EC13-440D-B9A0-8A840FD15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06" y="1219200"/>
            <a:ext cx="1648055" cy="409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A0C3D4-1D7B-464F-965A-DC9F9E9745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06" y="1522816"/>
            <a:ext cx="6169972" cy="1005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8C46D2-087E-4ED2-807A-A7E5915701B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356" y="681037"/>
            <a:ext cx="3083444" cy="914400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A71B8A-5022-4E2E-9DF1-409BDB44054A}"/>
              </a:ext>
            </a:extLst>
          </p:cNvPr>
          <p:cNvSpPr txBox="1"/>
          <p:nvPr/>
        </p:nvSpPr>
        <p:spPr>
          <a:xfrm>
            <a:off x="838201" y="2491412"/>
            <a:ext cx="2223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u="sng" dirty="0"/>
              <a:t>Ramp Input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CD8AD3-A3A6-4670-AE57-9D9A71C48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06" y="3006000"/>
            <a:ext cx="1737360" cy="4239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E6B871-7A21-4C4A-8DE1-0D7489A33F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06" y="3283228"/>
            <a:ext cx="7867767" cy="10058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E6B2255-60BD-4B33-BC2A-618FA3C86AFB}"/>
              </a:ext>
            </a:extLst>
          </p:cNvPr>
          <p:cNvSpPr txBox="1"/>
          <p:nvPr/>
        </p:nvSpPr>
        <p:spPr>
          <a:xfrm>
            <a:off x="838200" y="4338227"/>
            <a:ext cx="2700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u="sng" dirty="0"/>
              <a:t>Parabolic Input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A78AA0-D049-48AB-8713-5F5D68FAFF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06" y="4867334"/>
            <a:ext cx="1737360" cy="4413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F4DC1A-4132-49F6-8782-204E42BDECF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06" y="5146078"/>
            <a:ext cx="9109162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4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40BF-BA8D-4CC2-8981-A75429312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6D634A-A1A0-4285-8F23-F6897589DF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61391"/>
            <a:ext cx="5811061" cy="3620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09D0FB-56A0-45F7-9386-CC5294C4AF5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23392"/>
            <a:ext cx="3067478" cy="457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1A693D-8841-4CC7-B6DF-C8A2C3D0C52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80656"/>
            <a:ext cx="3153215" cy="362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BBDC35-C9CB-443C-AA4D-79EBB6471A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37920"/>
            <a:ext cx="1667108" cy="4667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0ABE94-6920-4009-89E1-C6A1DC2C9E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99973"/>
            <a:ext cx="3399184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3B7691-C868-42F3-A45E-8F7DBA2F0C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250" y="3183677"/>
            <a:ext cx="2715004" cy="9716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31FF7B-3CC0-401D-96B1-53255E7C87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22073"/>
            <a:ext cx="1162212" cy="4858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E4708CD-21E2-4B1A-BA99-F24C92777A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412" y="4348577"/>
            <a:ext cx="1438476" cy="6382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76AC45C-ECCF-4078-8B15-3EBCF2CF80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762" y="5177344"/>
            <a:ext cx="1047896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44BFC-17B1-45A8-A14E-BF0DEF821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1C34C0-8ABF-4452-AB00-02C69C814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029700" cy="8667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00F706-8863-4BB6-864B-34BE0737918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47812"/>
            <a:ext cx="5743799" cy="17373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B604A2-2DA9-4089-830B-77BD48CE9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11" y="1743647"/>
            <a:ext cx="781159" cy="4286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02C1BA-7C4A-45A7-96F3-B9D953ED10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692" y="1748410"/>
            <a:ext cx="552527" cy="4191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5B6FBF-8BD4-433A-BAAE-0BB4708F5D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11" y="2260609"/>
            <a:ext cx="847843" cy="390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D98BBB-B3C4-4C9D-B5D7-4ECB67010D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692" y="2241556"/>
            <a:ext cx="609685" cy="4286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883139-A529-4EF0-B80F-AC8FD92211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11" y="2739466"/>
            <a:ext cx="1009791" cy="4286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BE1423-3DCB-44F7-BEF2-3A48FFEBAE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692" y="2725176"/>
            <a:ext cx="857370" cy="457264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2DFCE82-89DC-48A9-BFE0-C9339793BFBA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7834370" y="1957989"/>
            <a:ext cx="768322" cy="1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9DF3912-946F-48FB-A915-33A2A4849EA4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>
            <a:off x="7901054" y="2455899"/>
            <a:ext cx="701638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0E94987-1545-47C3-BDCD-72AB9B4CB3D8}"/>
              </a:ext>
            </a:extLst>
          </p:cNvPr>
          <p:cNvCxnSpPr>
            <a:stCxn id="17" idx="3"/>
            <a:endCxn id="19" idx="1"/>
          </p:cNvCxnSpPr>
          <p:nvPr/>
        </p:nvCxnSpPr>
        <p:spPr>
          <a:xfrm flipV="1">
            <a:off x="8063002" y="2953808"/>
            <a:ext cx="539690" cy="1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FB8D9C24-4C14-4E6C-A0CC-7EF71CF052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73621"/>
            <a:ext cx="3553321" cy="110505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BB09005-E1C1-472E-8700-DE7267E1D5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025" y="3385930"/>
            <a:ext cx="1409897" cy="89547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4E62D46-4034-4338-9831-0B813BE6FA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922" y="3381616"/>
            <a:ext cx="771633" cy="88594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9BE2434-705C-4842-8E28-E91B20E00E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24583"/>
            <a:ext cx="3181794" cy="110505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D01DD52-535C-4054-A5F1-68DD85DD20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641" y="4540325"/>
            <a:ext cx="638264" cy="85737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85E324B-D471-43E5-B379-03F01E1661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300" y="4825077"/>
            <a:ext cx="733527" cy="31436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4053CEA-5D1E-476E-863D-2862586BC4D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29637"/>
            <a:ext cx="3705742" cy="117173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9CFFBEA-C409-4396-9E37-4DBCD66F410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374" y="5656615"/>
            <a:ext cx="790685" cy="89547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EAF408E-F35F-46A2-9B2F-A38790DC3A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747" y="5957436"/>
            <a:ext cx="733527" cy="3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2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1EF83-CE1D-4266-8448-E0BFC6DEE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8BEBF03-23F1-4359-AE99-1D3A82EA0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9029700" cy="866775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803F41-4FF5-4103-A5D6-2D8A35F85F3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47812"/>
            <a:ext cx="6513648" cy="15544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0264CA-EBF2-47BD-AE8D-63902E29C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34140"/>
            <a:ext cx="3863340" cy="11887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BA9339-D54B-4E19-9BD9-4D30B3E761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165" y="3134140"/>
            <a:ext cx="1529255" cy="914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316860-0AC5-4727-87FF-73C1F1043A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54708"/>
            <a:ext cx="3398520" cy="11887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AFB5E2-6740-4EF0-8B43-FF0E55FB72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869" y="4354708"/>
            <a:ext cx="1950719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BA495E-511F-42FE-8237-E74C4A4EFD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75276"/>
            <a:ext cx="3595492" cy="1097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9BC9E34-D72B-4690-9913-61412FF059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692" y="5543428"/>
            <a:ext cx="1749973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3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DECF6-6B0C-48AF-A33F-0CCD31E8D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4886"/>
          </a:xfrm>
        </p:spPr>
        <p:txBody>
          <a:bodyPr/>
          <a:lstStyle/>
          <a:p>
            <a:pPr algn="ctr"/>
            <a:r>
              <a:rPr lang="en-US" dirty="0"/>
              <a:t>Static Error Constant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F4B981-473D-4833-8225-D05813478C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4887"/>
            <a:ext cx="3624623" cy="11887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2F03A1-9DD5-4AF3-B95C-4F36A0734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013913"/>
            <a:ext cx="2866170" cy="822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E42D16-0B31-4B7A-9260-8BEDCA34FA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30429"/>
            <a:ext cx="3442655" cy="11887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26F4DB-0021-4DB0-842E-6F732BE72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613309"/>
            <a:ext cx="3119594" cy="822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0BD9DB-2F2C-4185-B9E4-47F7BFCFC1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25971"/>
            <a:ext cx="3844997" cy="1188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657430-8AEC-4AD3-B683-D8EDA0A5B1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196409"/>
            <a:ext cx="3305636" cy="847843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190BBD1-2DEE-425C-BC31-D67732792882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4462823" y="1425393"/>
            <a:ext cx="1633176" cy="38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9AAD6C3-FAB4-4002-BCE3-391E8852B5B2}"/>
              </a:ext>
            </a:extLst>
          </p:cNvPr>
          <p:cNvCxnSpPr>
            <a:stCxn id="9" idx="3"/>
            <a:endCxn id="11" idx="1"/>
          </p:cNvCxnSpPr>
          <p:nvPr/>
        </p:nvCxnSpPr>
        <p:spPr>
          <a:xfrm>
            <a:off x="4280855" y="3024789"/>
            <a:ext cx="181514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B877742-2F43-4288-98FF-2DF8F41FD10C}"/>
              </a:ext>
            </a:extLst>
          </p:cNvPr>
          <p:cNvCxnSpPr>
            <a:stCxn id="13" idx="3"/>
            <a:endCxn id="15" idx="1"/>
          </p:cNvCxnSpPr>
          <p:nvPr/>
        </p:nvCxnSpPr>
        <p:spPr>
          <a:xfrm>
            <a:off x="4683197" y="4620331"/>
            <a:ext cx="141280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2A68BD3D-F491-4C3F-8643-85C5A2C838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840727"/>
            <a:ext cx="2265354" cy="3657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D18286-6AEA-4734-9C45-A776A9DD89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429000"/>
            <a:ext cx="2194560" cy="3201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ED0A750-32DF-4668-A9CA-CDAC72E802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5105834"/>
            <a:ext cx="2926080" cy="29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6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AAD65-DB6C-4DDE-9241-3758514CA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8789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F87035-70C2-47FA-89B5-AE72805DB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7895"/>
            <a:ext cx="10607040" cy="71912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0831BA-647C-4EBA-A751-01F3A4C4EF6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7017"/>
            <a:ext cx="6194067" cy="12801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A3FB34-94C0-4E58-A184-C8533F84F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86259"/>
            <a:ext cx="2286000" cy="640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E33BE2-A6C3-4B26-8F33-5A1EA6556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56" y="3042892"/>
            <a:ext cx="2227005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DAB172-6375-454B-BAA5-1991F9670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648" y="3317212"/>
            <a:ext cx="1406143" cy="36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CC31BF8-7274-4658-A28B-03C3C4A99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83261"/>
            <a:ext cx="2513485" cy="640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D35069-A710-406C-9BF3-F9B56425E7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527" y="4323017"/>
            <a:ext cx="665019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7E422F-B7C2-4604-AB2F-C931B2E65E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26855"/>
            <a:ext cx="2677052" cy="7315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941DAB3-A546-4FFB-BDAA-6C472BC47A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757" y="5319896"/>
            <a:ext cx="658368" cy="3657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1A9579B-2776-4F6A-A4C2-22E1A8990B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91" y="3268372"/>
            <a:ext cx="1322174" cy="457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C3EE7EA-9EA2-4214-913B-B5F95B597C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91" y="4262758"/>
            <a:ext cx="1427208" cy="457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DB071C2-4103-46DF-B255-230B779CDB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91" y="5270396"/>
            <a:ext cx="1798319" cy="4572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B33ECC8-39D2-4F09-ACC5-5A88E956F9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265" y="3042892"/>
            <a:ext cx="1448275" cy="9144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866F95C-4825-4FB7-86C1-2589BFE2301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792" y="3273007"/>
            <a:ext cx="1213394" cy="36576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FCB43B-51AD-4895-8168-37F8CB0EF7C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299" y="4034158"/>
            <a:ext cx="844509" cy="9144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5A2040D-5399-46F0-9E7E-86325F69428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312" y="4342464"/>
            <a:ext cx="727544" cy="27432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58601AA-3F31-473F-9A1D-FEC82331337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514" y="5041599"/>
            <a:ext cx="866588" cy="9144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4793BF1-ABD8-4BE2-8CB5-D2A5D63F609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206" y="5335135"/>
            <a:ext cx="796834" cy="274320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53EC047-89D3-4238-8966-3339C7713774}"/>
              </a:ext>
            </a:extLst>
          </p:cNvPr>
          <p:cNvCxnSpPr/>
          <p:nvPr/>
        </p:nvCxnSpPr>
        <p:spPr>
          <a:xfrm>
            <a:off x="7262190" y="3042892"/>
            <a:ext cx="0" cy="3106117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13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847F9-B776-4B51-9EBB-B3F64849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3048800-E3F8-40F1-A492-3536F98FD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29"/>
            <a:ext cx="10424160" cy="7067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F3A8A5-E456-4EE8-B4CE-AA81E5B3B2B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87747"/>
            <a:ext cx="7131171" cy="1463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9215F5-C67B-4542-ADEE-E745D3C7F3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86259"/>
            <a:ext cx="2286000" cy="640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4C1C57-A1AE-433A-A155-F0B248623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83261"/>
            <a:ext cx="2513485" cy="64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3A9C78-D6F0-4687-A7D2-DC493FF56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26855"/>
            <a:ext cx="2677052" cy="731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CEF502-F7A1-4702-8574-3123E71DEE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91" y="3268372"/>
            <a:ext cx="1322174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3F53E0-C0CE-4980-859B-32C272A41F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91" y="4262758"/>
            <a:ext cx="1427208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17F7D9-AE8C-4788-8111-9B25BF5B7A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91" y="5270396"/>
            <a:ext cx="1798319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FDD201-3071-4C2E-9EF0-6ED63E9737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265" y="3042892"/>
            <a:ext cx="1448275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00FCCA-AC6A-4A9F-9BF5-59AF715936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299" y="4034158"/>
            <a:ext cx="844509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9476D18-C8D6-418B-8B48-483AE0E32D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514" y="5041599"/>
            <a:ext cx="866588" cy="9144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C8C2952-74F8-48A2-9D50-4393B04B9332}"/>
              </a:ext>
            </a:extLst>
          </p:cNvPr>
          <p:cNvCxnSpPr/>
          <p:nvPr/>
        </p:nvCxnSpPr>
        <p:spPr>
          <a:xfrm>
            <a:off x="7262190" y="3042892"/>
            <a:ext cx="0" cy="3106117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DD78C92F-B44E-4A9F-816F-2AD866FA51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302" y="3331707"/>
            <a:ext cx="822960" cy="3102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F1B4F9-9F99-49DA-96E3-CEC34C3FB7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12" y="4113635"/>
            <a:ext cx="2468880" cy="7552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D34ED1-FB5B-41AD-8EAF-B48F53702B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97" y="4295189"/>
            <a:ext cx="1306287" cy="3657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F40B8DC-C40D-42F3-96FC-3BCA825220A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757" y="5319896"/>
            <a:ext cx="658368" cy="3657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CE69FA6-73E4-4C7A-8BB6-C677D90310C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265" y="3272624"/>
            <a:ext cx="640080" cy="355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8E26A5-7939-41B7-8715-EAF94B877E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589" y="4278574"/>
            <a:ext cx="1356360" cy="3657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7296C1F-32CC-4B4E-8BDF-A41DFCD14EA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206" y="5335135"/>
            <a:ext cx="796834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9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847F9-B776-4B51-9EBB-B3F64849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3048800-E3F8-40F1-A492-3536F98FD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29"/>
            <a:ext cx="10424160" cy="7067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F3A8A5-E456-4EE8-B4CE-AA81E5B3B2B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199" y="1370767"/>
            <a:ext cx="7394283" cy="1463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9215F5-C67B-4542-ADEE-E745D3C7F3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86259"/>
            <a:ext cx="2286000" cy="640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4C1C57-A1AE-433A-A155-F0B248623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83261"/>
            <a:ext cx="2513485" cy="64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3A9C78-D6F0-4687-A7D2-DC493FF56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26855"/>
            <a:ext cx="2677052" cy="731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CEF502-F7A1-4702-8574-3123E71DEE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91" y="3268372"/>
            <a:ext cx="1322174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3F53E0-C0CE-4980-859B-32C272A41F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91" y="4262758"/>
            <a:ext cx="1427208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17F7D9-AE8C-4788-8111-9B25BF5B7A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091" y="5270396"/>
            <a:ext cx="1798319" cy="45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FDD201-3071-4C2E-9EF0-6ED63E9737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265" y="3042892"/>
            <a:ext cx="1448275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00FCCA-AC6A-4A9F-9BF5-59AF715936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299" y="4034158"/>
            <a:ext cx="844509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9476D18-C8D6-418B-8B48-483AE0E32D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514" y="5041599"/>
            <a:ext cx="866588" cy="9144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C8C2952-74F8-48A2-9D50-4393B04B9332}"/>
              </a:ext>
            </a:extLst>
          </p:cNvPr>
          <p:cNvCxnSpPr>
            <a:cxnSpLocks/>
          </p:cNvCxnSpPr>
          <p:nvPr/>
        </p:nvCxnSpPr>
        <p:spPr>
          <a:xfrm>
            <a:off x="7262190" y="3042892"/>
            <a:ext cx="0" cy="3477178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DD78C92F-B44E-4A9F-816F-2AD866FA51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302" y="3331707"/>
            <a:ext cx="822960" cy="31029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CE69FA6-73E4-4C7A-8BB6-C677D90310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265" y="3272624"/>
            <a:ext cx="640080" cy="355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A97DA0A-07AC-4457-95FC-F9DB0F52F8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201" y="4331693"/>
            <a:ext cx="822960" cy="310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860927-2ED2-4B18-9CEE-62F0145D2F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252" y="5133039"/>
            <a:ext cx="3345804" cy="7315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FB38D2-3D84-4B3D-A566-BC603472DD3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252" y="5941296"/>
            <a:ext cx="1005840" cy="34528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D6FCAB-DC88-4C08-9F78-9C714A5949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68" y="4286390"/>
            <a:ext cx="640080" cy="355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FD70F09-7CD6-4FB2-8C31-916FFE0176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611" y="5940101"/>
            <a:ext cx="2103120" cy="40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4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C5603-9732-41C5-B2C9-2572BABB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9"/>
          </a:xfrm>
        </p:spPr>
        <p:txBody>
          <a:bodyPr/>
          <a:lstStyle/>
          <a:p>
            <a:pPr algn="ctr"/>
            <a:r>
              <a:rPr lang="en-US" dirty="0"/>
              <a:t>System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9D1F-4B7F-4485-A7C4-83BCED132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0358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Number of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pure integrations </a:t>
            </a:r>
            <a:r>
              <a:rPr lang="en-US" dirty="0"/>
              <a:t>in the forward path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8F0341-E259-49BE-87F3-B5884CE51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17" y="1417983"/>
            <a:ext cx="10262365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9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DE64-C97C-41C2-A04F-B6A3E3A92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4886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A74878-F5C7-424B-B6F8-0AE780CE36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4886"/>
            <a:ext cx="7891673" cy="457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FD7058-C318-4C7D-BB17-E5B1C1544A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873" y="834886"/>
            <a:ext cx="1915885" cy="457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802559-AEBE-439F-A86A-5ED961E0202C}"/>
                  </a:ext>
                </a:extLst>
              </p:cNvPr>
              <p:cNvSpPr txBox="1"/>
              <p:nvPr/>
            </p:nvSpPr>
            <p:spPr>
              <a:xfrm>
                <a:off x="838200" y="1232457"/>
                <a:ext cx="9807558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The system is stable.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The system is of Type 1.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A ramp input is the test signal.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The SSE is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1/</m:t>
                    </m:r>
                    <m:sSub>
                      <m:sSub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3200" dirty="0"/>
                  <a:t> per unit ramp.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802559-AEBE-439F-A86A-5ED961E02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232457"/>
                <a:ext cx="9807558" cy="2062103"/>
              </a:xfrm>
              <a:prstGeom prst="rect">
                <a:avLst/>
              </a:prstGeom>
              <a:blipFill>
                <a:blip r:embed="rId4"/>
                <a:stretch>
                  <a:fillRect l="-1430" t="-3846" b="-9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C34F33E4-E65F-4104-B9A3-A93B7B1268F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3787002"/>
            <a:ext cx="9486909" cy="457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CADEEA-28B9-4019-B1FA-B6A65FE11247}"/>
                  </a:ext>
                </a:extLst>
              </p:cNvPr>
              <p:cNvSpPr txBox="1"/>
              <p:nvPr/>
            </p:nvSpPr>
            <p:spPr>
              <a:xfrm>
                <a:off x="838200" y="4184572"/>
                <a:ext cx="9486909" cy="2135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The system is stable.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The system is of Type 0.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A step input is the test signal.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The SSE is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1/</m:t>
                    </m:r>
                    <m:d>
                      <m:d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sz="32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32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200" dirty="0"/>
                  <a:t> per unit step.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CADEEA-28B9-4019-B1FA-B6A65FE11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184572"/>
                <a:ext cx="9486909" cy="2135328"/>
              </a:xfrm>
              <a:prstGeom prst="rect">
                <a:avLst/>
              </a:prstGeom>
              <a:blipFill>
                <a:blip r:embed="rId6"/>
                <a:stretch>
                  <a:fillRect l="-1478" t="-3704" b="-6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473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C5932-2A95-4705-A9A8-555626657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79035-B174-46A0-AE40-CF6F17C75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47190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Find the value of </a:t>
            </a:r>
            <a:r>
              <a:rPr lang="en-US" i="1" dirty="0"/>
              <a:t>K</a:t>
            </a:r>
            <a:r>
              <a:rPr lang="en-US" dirty="0"/>
              <a:t> so that there is 10% error in the steady state.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7E18BA-9DAA-47B4-B15B-0AE235C6C4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52939"/>
            <a:ext cx="6188581" cy="1463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C0E670-EE9A-4CFE-8FFB-9178D9410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15979"/>
            <a:ext cx="3429479" cy="12384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7829C6-C933-4F79-B2F4-9C696AD7E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04" y="2968453"/>
            <a:ext cx="1733792" cy="5334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49BAC8-6881-4B6A-B301-526BAF9AD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85" y="2968453"/>
            <a:ext cx="2343477" cy="7811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57A8F9-6609-482A-8AE5-BE5DCE0AC0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85" y="3778243"/>
            <a:ext cx="2448267" cy="11526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7488F7-3A6B-4E2D-BC6B-4C4879DBF4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393" y="5120561"/>
            <a:ext cx="1819529" cy="447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81BEA15-C07D-4EDF-9958-C807E478DC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48" y="4148732"/>
            <a:ext cx="523948" cy="438211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AF0DDF3-C5BA-4A72-B766-AF498E041940}"/>
              </a:ext>
            </a:extLst>
          </p:cNvPr>
          <p:cNvCxnSpPr>
            <a:stCxn id="7" idx="3"/>
            <a:endCxn id="9" idx="1"/>
          </p:cNvCxnSpPr>
          <p:nvPr/>
        </p:nvCxnSpPr>
        <p:spPr>
          <a:xfrm flipV="1">
            <a:off x="4267679" y="3235190"/>
            <a:ext cx="961425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7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F5CEC-A22C-47D0-9214-93C82E847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651"/>
          </a:xfrm>
        </p:spPr>
        <p:txBody>
          <a:bodyPr/>
          <a:lstStyle/>
          <a:p>
            <a:pPr algn="ctr"/>
            <a:r>
              <a:rPr lang="en-US" dirty="0"/>
              <a:t>SSE for Non-unity Negative Feedback 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B216B1-3A12-41B8-87AF-D6761E7E58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27653"/>
            <a:ext cx="5113637" cy="233238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301BDF-A6C0-4C8A-ABC8-47B75AE9E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830" y="927652"/>
            <a:ext cx="3530969" cy="2888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E78CA9-C548-4CE2-8620-19749AC77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454" y="4247026"/>
            <a:ext cx="3892345" cy="23727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5FE79D-2934-47B3-8AE0-29E7790794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45685"/>
            <a:ext cx="5519464" cy="2674072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B21476D1-B09E-45D2-BD29-B02730C1F64E}"/>
              </a:ext>
            </a:extLst>
          </p:cNvPr>
          <p:cNvSpPr/>
          <p:nvPr/>
        </p:nvSpPr>
        <p:spPr>
          <a:xfrm>
            <a:off x="6395313" y="1465193"/>
            <a:ext cx="984040" cy="12573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8F3B9CA2-03D1-4307-A8F5-E2ED22D85EE1}"/>
              </a:ext>
            </a:extLst>
          </p:cNvPr>
          <p:cNvSpPr/>
          <p:nvPr/>
        </p:nvSpPr>
        <p:spPr>
          <a:xfrm>
            <a:off x="9117861" y="3866174"/>
            <a:ext cx="940905" cy="3313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89270373-1462-4E2E-BB90-83CC57794E39}"/>
              </a:ext>
            </a:extLst>
          </p:cNvPr>
          <p:cNvSpPr/>
          <p:nvPr/>
        </p:nvSpPr>
        <p:spPr>
          <a:xfrm>
            <a:off x="6541327" y="4936434"/>
            <a:ext cx="774113" cy="99391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84822CC-2D6B-4D78-9AF6-06FC256FE8F7}"/>
              </a:ext>
            </a:extLst>
          </p:cNvPr>
          <p:cNvCxnSpPr/>
          <p:nvPr/>
        </p:nvCxnSpPr>
        <p:spPr>
          <a:xfrm>
            <a:off x="609600" y="3644348"/>
            <a:ext cx="6983896" cy="0"/>
          </a:xfrm>
          <a:prstGeom prst="line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24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5EF5E-1F29-49FA-A4F1-8192A0914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147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132D1-37EC-41F4-9957-B9225D6C4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1149"/>
            <a:ext cx="10515600" cy="115293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For the system shown, find the system type, the appropriate error constant associated with the system type, and the steady-state error for a unit step input.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718BF-0CFA-48F8-A7B3-C0AA04F5BB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56522"/>
            <a:ext cx="5257800" cy="2173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7E5379-E788-4BDB-8CB2-F89AB56CE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93843"/>
            <a:ext cx="4439270" cy="9335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7C8648-E0B3-4658-A491-06555B360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91" y="3067179"/>
            <a:ext cx="3772426" cy="8573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DA4CA6-B5C1-4424-8D72-26D3A32D8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80271"/>
            <a:ext cx="3305646" cy="36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5E4A67-F643-4BDB-AB87-FC4C0B4B7E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730497"/>
            <a:ext cx="2693324" cy="7315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1B5D235-BC22-463D-82E1-4060530C36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158" y="4540034"/>
            <a:ext cx="1720312" cy="914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4ABC38D-2903-42E7-80AB-B47456664E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104" y="4547617"/>
            <a:ext cx="1005839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F4AC15-911F-421A-B998-EB694C33F5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2" y="5506181"/>
            <a:ext cx="2417019" cy="10058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561DDC1-8AE9-4F6D-B129-77F482CFE2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372" y="5500298"/>
            <a:ext cx="2986571" cy="100584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1CCB32C-95AC-47F4-AA12-7254F50FE712}"/>
              </a:ext>
            </a:extLst>
          </p:cNvPr>
          <p:cNvSpPr txBox="1"/>
          <p:nvPr/>
        </p:nvSpPr>
        <p:spPr>
          <a:xfrm>
            <a:off x="6665844" y="5649275"/>
            <a:ext cx="4687954" cy="707886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The negative value for SSE implies that the output step is 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larger</a:t>
            </a:r>
            <a:r>
              <a:rPr lang="en-US" sz="2000" dirty="0"/>
              <a:t> than the input step.</a:t>
            </a:r>
          </a:p>
        </p:txBody>
      </p:sp>
    </p:spTree>
    <p:extLst>
      <p:ext uri="{BB962C8B-B14F-4D97-AF65-F5344CB8AC3E}">
        <p14:creationId xmlns:p14="http://schemas.microsoft.com/office/powerpoint/2010/main" val="178049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4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B9C1A-5EFA-4A21-A42C-5B1DCCCBA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147"/>
          </a:xfrm>
        </p:spPr>
        <p:txBody>
          <a:bodyPr/>
          <a:lstStyle/>
          <a:p>
            <a:pPr algn="ctr"/>
            <a:r>
              <a:rPr lang="en-US" dirty="0"/>
              <a:t>Root Locus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58F3D5-F4E8-41BA-BF54-529A09C874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65" y="901146"/>
            <a:ext cx="3770919" cy="33280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AC0C99-59AF-426A-936A-A267CAB15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85" y="4700281"/>
            <a:ext cx="3074278" cy="860116"/>
          </a:xfrm>
          <a:prstGeom prst="rect">
            <a:avLst/>
          </a:prstGeom>
          <a:ln w="28575">
            <a:solidFill>
              <a:srgbClr val="00B050"/>
            </a:solidFill>
            <a:prstDash val="dash"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BFFE2B-36D1-4D66-951B-299C06D73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447" y="901146"/>
            <a:ext cx="6688588" cy="17571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1656D3-13B2-48A3-9A68-8A97C7A4B0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407" y="2828145"/>
            <a:ext cx="4402668" cy="1371600"/>
          </a:xfrm>
          <a:prstGeom prst="rect">
            <a:avLst/>
          </a:prstGeom>
          <a:ln w="28575">
            <a:solidFill>
              <a:srgbClr val="00B050"/>
            </a:solidFill>
            <a:prstDash val="dash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C11201-225D-4005-92A2-88372BE366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23" y="4369634"/>
            <a:ext cx="3216236" cy="221159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2397513-81B5-49B5-B410-67C233728570}"/>
              </a:ext>
            </a:extLst>
          </p:cNvPr>
          <p:cNvCxnSpPr/>
          <p:nvPr/>
        </p:nvCxnSpPr>
        <p:spPr>
          <a:xfrm>
            <a:off x="4664765" y="901146"/>
            <a:ext cx="0" cy="55526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08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8A44D-F5E3-4CDC-8380-A63B02D0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16B558-F60D-49DA-AA10-8CED5BD0A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6243"/>
            <a:ext cx="4417911" cy="43076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49FD44-7ED4-4670-A15B-CCB07A41A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849" y="896243"/>
            <a:ext cx="4449151" cy="43076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CC33FE-B403-497E-831C-F7A2F6E76B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4444" y="541813"/>
            <a:ext cx="3163112" cy="73874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CA3BB6-60A8-4E64-8B75-CC9DB42A2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98" y="1822366"/>
            <a:ext cx="3254003" cy="2926080"/>
          </a:xfrm>
          <a:ln w="28575">
            <a:solidFill>
              <a:srgbClr val="FF0000"/>
            </a:solidFill>
            <a:prstDash val="lgDash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EC6B701-3CE4-44B3-AC4A-08C1432F8A18}"/>
              </a:ext>
            </a:extLst>
          </p:cNvPr>
          <p:cNvSpPr txBox="1"/>
          <p:nvPr/>
        </p:nvSpPr>
        <p:spPr>
          <a:xfrm>
            <a:off x="7677556" y="5392857"/>
            <a:ext cx="44491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B050"/>
                </a:solidFill>
              </a:rPr>
              <a:t>It is this representation of the paths of the closed-loop poles (as the </a:t>
            </a:r>
            <a:r>
              <a:rPr lang="en-US" i="1" dirty="0">
                <a:solidFill>
                  <a:srgbClr val="00B050"/>
                </a:solidFill>
              </a:rPr>
              <a:t>gain</a:t>
            </a:r>
            <a:r>
              <a:rPr lang="en-US" dirty="0">
                <a:solidFill>
                  <a:srgbClr val="00B050"/>
                </a:solidFill>
              </a:rPr>
              <a:t> is varied) that we call a </a:t>
            </a:r>
            <a:r>
              <a:rPr lang="en-US" b="1" dirty="0">
                <a:solidFill>
                  <a:srgbClr val="00B050"/>
                </a:solidFill>
              </a:rPr>
              <a:t>root locus</a:t>
            </a:r>
            <a:r>
              <a:rPr lang="en-US" dirty="0">
                <a:solidFill>
                  <a:srgbClr val="00B05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678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88001-59E9-4DCF-A463-86A4917FB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4642"/>
          </a:xfrm>
        </p:spPr>
        <p:txBody>
          <a:bodyPr/>
          <a:lstStyle/>
          <a:p>
            <a:pPr algn="ctr"/>
            <a:r>
              <a:rPr lang="en-US" dirty="0"/>
              <a:t>Sketching the Root Locus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273794-C4BE-4659-8112-7ADF923E45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418" y="874643"/>
            <a:ext cx="5871161" cy="146304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C9C74C-D792-4B81-8591-1FE8EB259454}"/>
                  </a:ext>
                </a:extLst>
              </p:cNvPr>
              <p:cNvSpPr txBox="1"/>
              <p:nvPr/>
            </p:nvSpPr>
            <p:spPr>
              <a:xfrm>
                <a:off x="838199" y="2314017"/>
                <a:ext cx="10515600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00B050"/>
                    </a:solidFill>
                  </a:rPr>
                  <a:t>The number of branches equals the number of closed-loop poles.</a:t>
                </a:r>
              </a:p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00B050"/>
                    </a:solidFill>
                  </a:rPr>
                  <a:t>The root locus is symmetrical about the real axis.</a:t>
                </a:r>
              </a:p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00B050"/>
                    </a:solidFill>
                  </a:rPr>
                  <a:t>On the real axis,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, the root locus exists to the left of an odd number of real-axis, finite open-loop poles and/or finite open-loop zeros.</a:t>
                </a:r>
              </a:p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00B050"/>
                    </a:solidFill>
                  </a:rPr>
                  <a:t>The root locus begins at the finite and infinite poles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 and ends at the finite and infinite zeros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C9C74C-D792-4B81-8591-1FE8EB259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314017"/>
                <a:ext cx="10515600" cy="1938992"/>
              </a:xfrm>
              <a:prstGeom prst="rect">
                <a:avLst/>
              </a:prstGeom>
              <a:blipFill>
                <a:blip r:embed="rId3"/>
                <a:stretch>
                  <a:fillRect l="-464" t="-1887" r="-638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028D5716-248D-4612-B60E-3505BB713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391596"/>
            <a:ext cx="5257802" cy="22960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E951EE-EE60-4D06-B5B6-5A5367739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187" y="4051290"/>
            <a:ext cx="4359612" cy="263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3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B6244-1CA2-426A-95D8-B01A28EE1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21634"/>
          </a:xfrm>
        </p:spPr>
        <p:txBody>
          <a:bodyPr/>
          <a:lstStyle/>
          <a:p>
            <a:pPr algn="ctr"/>
            <a:r>
              <a:rPr lang="en-US" dirty="0"/>
              <a:t>Root Locus: Behavior at Infinity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31B089-0BEB-4A9D-8759-873FA2A59A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21635"/>
                <a:ext cx="10515600" cy="377686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A function can also have poles and/or zeros 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. </a:t>
                </a:r>
              </a:p>
              <a:p>
                <a:pPr algn="just"/>
                <a:r>
                  <a:rPr lang="en-US" dirty="0"/>
                  <a:t>If the function approaches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 as </a:t>
                </a:r>
                <a:r>
                  <a:rPr lang="en-US" i="1" dirty="0">
                    <a:solidFill>
                      <a:srgbClr val="00B0F0"/>
                    </a:solidFill>
                  </a:rPr>
                  <a:t>s</a:t>
                </a:r>
                <a:r>
                  <a:rPr lang="en-US" dirty="0"/>
                  <a:t> approaches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, then the function has a pole 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.</a:t>
                </a:r>
              </a:p>
              <a:p>
                <a:pPr algn="just"/>
                <a:r>
                  <a:rPr lang="en-US" dirty="0"/>
                  <a:t>If the function approaches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as </a:t>
                </a:r>
                <a:r>
                  <a:rPr lang="en-US" i="1" dirty="0">
                    <a:solidFill>
                      <a:srgbClr val="00B0F0"/>
                    </a:solidFill>
                  </a:rPr>
                  <a:t>s</a:t>
                </a:r>
                <a:r>
                  <a:rPr lang="en-US" dirty="0"/>
                  <a:t> approaches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, then the function has a zero 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 algn="just">
                  <a:buNone/>
                </a:pPr>
                <a:r>
                  <a:rPr lang="en-US" dirty="0"/>
                  <a:t>Example: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has a pole 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 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has a zero 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.</a:t>
                </a: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00B050"/>
                    </a:solidFill>
                  </a:rPr>
                  <a:t>The root locus approaches straight lines (as asymptotes) as the locus approaches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31B089-0BEB-4A9D-8759-873FA2A59A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21635"/>
                <a:ext cx="10515600" cy="3776869"/>
              </a:xfrm>
              <a:blipFill>
                <a:blip r:embed="rId2"/>
                <a:stretch>
                  <a:fillRect l="-1217" t="-2746" r="-1159" b="-1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3F35FBA-EFC6-4F56-B156-9D81FF284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4598504"/>
            <a:ext cx="4979504" cy="8667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9EA372-F9E8-4D21-8F6E-C6FC7214F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677" y="4597534"/>
            <a:ext cx="5203124" cy="868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EE23BB-96A9-4B91-A045-1DFC2275F9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75183"/>
            <a:ext cx="2000527" cy="274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FF1959-72BD-4785-86FA-6199E1AD7A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677" y="5475183"/>
            <a:ext cx="672084" cy="2743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4A1F06-66F8-44E0-83C8-56FE0DFEB1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393" y="5749503"/>
            <a:ext cx="2679407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8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6EDC-00CB-4B04-85FC-A0982A06B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1390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516BE-D27D-4D03-B081-4991498D9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6696"/>
            <a:ext cx="5946913" cy="43732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Sketch the root locus for the system shown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B76194-D51C-44BE-9912-641F9FF58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48" y="4399914"/>
            <a:ext cx="4563112" cy="8097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031873-DA0F-43C8-A321-3DF22517C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27938"/>
            <a:ext cx="6068272" cy="56300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99EC8F-7641-4863-A0AC-7665063D3C1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213943"/>
            <a:ext cx="6496957" cy="14839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F1DC593-2246-4DF5-9A40-B92EDD7ACD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791381"/>
            <a:ext cx="4450077" cy="7315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796EB0-4077-4ECF-BFA7-4BCB5F69A6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53" y="3560053"/>
            <a:ext cx="2894277" cy="7315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13204D0-92BE-4D67-B12D-50866B1314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196" y="3598822"/>
            <a:ext cx="779228" cy="7315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443ECC4-5F31-42B9-A208-E93AF844C2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53" y="5238481"/>
            <a:ext cx="2782957" cy="3657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977F54-6833-4AF0-87A5-42217CB61E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53" y="5617553"/>
            <a:ext cx="2960913" cy="3657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12537DC-EC56-4989-A7C7-2946D334EA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457" y="6013761"/>
            <a:ext cx="2719347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8E88A-E3D4-40E9-BC48-A83F3C4E4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BA360-7371-4DD8-B7D3-F9D42542C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68103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/>
              <a:t>Sketch the root locus and its asymptotes for a unity negative feedback system that has the forward transfer function: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BE4A03-0F6D-43C6-9A6A-D79450E8711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08688"/>
            <a:ext cx="3792403" cy="8229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71951E-2515-4258-A56F-F29BFC88CA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08168"/>
            <a:ext cx="4450077" cy="7315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A63834-A78C-4E52-91B0-957B031C69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456" y="3268122"/>
            <a:ext cx="2570387" cy="731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8C3CC8-DB09-42F0-AA63-0DA17567CE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245" y="3451002"/>
            <a:ext cx="747423" cy="365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937D6C-3793-46BF-BB95-ED3300E0E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74308"/>
            <a:ext cx="4563112" cy="8097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16E576-1653-4468-B54E-7E6083DAC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456" y="5060796"/>
            <a:ext cx="1693529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0FAD83-1B8C-4ADD-8E99-90F8D79F35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714" y="1530510"/>
            <a:ext cx="6515100" cy="523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FD7E5-0B6E-4B5F-8535-55BC46A73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48138"/>
          </a:xfrm>
        </p:spPr>
        <p:txBody>
          <a:bodyPr/>
          <a:lstStyle/>
          <a:p>
            <a:pPr algn="ctr"/>
            <a:r>
              <a:rPr lang="en-US" dirty="0"/>
              <a:t>Refining the Root Locus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039A80-C638-4CEE-A7DD-AC6CD749B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444" y="848139"/>
            <a:ext cx="5921069" cy="3657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C34AC7-B643-4DC6-97E3-9406CD14B62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623" y="1213899"/>
            <a:ext cx="3730754" cy="1097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529E4E-08E4-4447-A20A-828FABD61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444" y="2294693"/>
            <a:ext cx="2591672" cy="3657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E722A6-6EA6-48E5-8F10-A2E896E4CB25}"/>
              </a:ext>
            </a:extLst>
          </p:cNvPr>
          <p:cNvSpPr txBox="1"/>
          <p:nvPr/>
        </p:nvSpPr>
        <p:spPr>
          <a:xfrm>
            <a:off x="1749287" y="2634014"/>
            <a:ext cx="96045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Using Routh-Hurwitz criterion: Forcing a row of zeros in the Routh table will yield the gain; going back one row to the even polynomial equation and solving for the roots yields the frequency at the j</a:t>
            </a:r>
            <a:r>
              <a:rPr lang="el-GR" sz="2400" dirty="0"/>
              <a:t>ω</a:t>
            </a:r>
            <a:r>
              <a:rPr lang="en-US" sz="2400" dirty="0"/>
              <a:t>-axis crossing.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8ACFC7-A9C9-4177-8417-3962B1E50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44" y="3980434"/>
            <a:ext cx="4678453" cy="3657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6D291C-4A2E-4581-9A1B-AFECC65D7508}"/>
              </a:ext>
            </a:extLst>
          </p:cNvPr>
          <p:cNvSpPr txBox="1"/>
          <p:nvPr/>
        </p:nvSpPr>
        <p:spPr>
          <a:xfrm>
            <a:off x="1749287" y="4306757"/>
            <a:ext cx="96045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Assuming a point (on root locus) close to a </a:t>
            </a:r>
            <a:r>
              <a:rPr lang="en-US" sz="2400" i="1" dirty="0"/>
              <a:t>complex pole </a:t>
            </a:r>
            <a:r>
              <a:rPr lang="en-US" sz="2400" dirty="0"/>
              <a:t>or</a:t>
            </a:r>
            <a:r>
              <a:rPr lang="en-US" sz="2400" i="1" dirty="0"/>
              <a:t> zero</a:t>
            </a:r>
            <a:r>
              <a:rPr lang="en-US" sz="2400" dirty="0"/>
              <a:t>: The sum of angles drawn from all finite poles and zeros to this point is an odd multiple of 180°.</a:t>
            </a:r>
          </a:p>
        </p:txBody>
      </p:sp>
    </p:spTree>
    <p:extLst>
      <p:ext uri="{BB962C8B-B14F-4D97-AF65-F5344CB8AC3E}">
        <p14:creationId xmlns:p14="http://schemas.microsoft.com/office/powerpoint/2010/main" val="364117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D08C0-FCA8-4B7B-A37D-5A40836D3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4886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1DBD90-F0F5-43F2-B5A7-3D7BB62275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4876"/>
            <a:ext cx="8229600" cy="3675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64BA6A-72C7-4DB7-ABA3-5A7FC3A2252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02376"/>
            <a:ext cx="4626867" cy="1005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088CBA-1CDF-4DA6-8DFE-64DBE2100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4745"/>
            <a:ext cx="4562672" cy="8229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AFD6F9-9F0D-42F0-8DEC-0637465049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24234"/>
            <a:ext cx="1694861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5E4C8B-962E-4B14-82F3-DE9A49E22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86523"/>
            <a:ext cx="3743738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633097-AC83-4CFF-B74C-6B07DCB633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45341"/>
            <a:ext cx="3394508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8E5456-F3D0-4051-A498-DA2F1A9097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67" y="1328724"/>
            <a:ext cx="6329368" cy="5446667"/>
          </a:xfrm>
          <a:prstGeom prst="rect">
            <a:avLst/>
          </a:prstGeom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C49B201C-2220-474B-881E-9F41CC022C1B}"/>
              </a:ext>
            </a:extLst>
          </p:cNvPr>
          <p:cNvCxnSpPr>
            <a:stCxn id="13" idx="1"/>
            <a:endCxn id="15" idx="1"/>
          </p:cNvCxnSpPr>
          <p:nvPr/>
        </p:nvCxnSpPr>
        <p:spPr>
          <a:xfrm rot="10800000" flipV="1">
            <a:off x="838200" y="3915123"/>
            <a:ext cx="12700" cy="513098"/>
          </a:xfrm>
          <a:prstGeom prst="bentConnector3">
            <a:avLst>
              <a:gd name="adj1" fmla="val 2980323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78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7142B-9F5D-4518-8834-F73413A3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61047-E094-4956-8A68-E96942C28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68103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400" dirty="0"/>
              <a:t>For the system, find the frequency and gain, </a:t>
            </a:r>
            <a:r>
              <a:rPr lang="en-US" sz="2400" i="1" dirty="0"/>
              <a:t>K</a:t>
            </a:r>
            <a:r>
              <a:rPr lang="en-US" sz="2400" dirty="0"/>
              <a:t>, for which the root locus crosses the imaginary axis. For what range of </a:t>
            </a:r>
            <a:r>
              <a:rPr lang="en-US" sz="2400" i="1" dirty="0"/>
              <a:t>K</a:t>
            </a:r>
            <a:r>
              <a:rPr lang="en-US" sz="2400" dirty="0"/>
              <a:t> is the system stable?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4CA9B7-52E0-4846-9E50-2A70FE3D498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09065"/>
            <a:ext cx="5786225" cy="13517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AA544F-BFFA-4A56-9D4A-1A6AD21A1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670" y="1619166"/>
            <a:ext cx="4956780" cy="731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273DF2-8349-4C6A-9340-150E4E6D6E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716492"/>
            <a:ext cx="5786225" cy="23790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3F8E56-2021-4532-9DE1-77F757D006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5889638"/>
            <a:ext cx="3291840" cy="3977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7DA03A-57C9-4B0C-A39C-F8DCE6754132}"/>
              </a:ext>
            </a:extLst>
          </p:cNvPr>
          <p:cNvSpPr txBox="1"/>
          <p:nvPr/>
        </p:nvSpPr>
        <p:spPr>
          <a:xfrm>
            <a:off x="838197" y="5132818"/>
            <a:ext cx="57862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In this table, for positive values of gain, only the </a:t>
            </a:r>
            <a:r>
              <a:rPr lang="en-US" sz="2000" i="1" dirty="0"/>
              <a:t>s</a:t>
            </a:r>
            <a:r>
              <a:rPr lang="en-US" sz="2000" baseline="30000" dirty="0"/>
              <a:t>1</a:t>
            </a:r>
            <a:r>
              <a:rPr lang="en-US" sz="2000" dirty="0"/>
              <a:t> row can yield a row of zeros.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74A0D43-5C85-49B7-A4B2-6D59447640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6378014"/>
            <a:ext cx="1463040" cy="3135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3FD122B-C190-4C3A-8A77-B1D6F705B5E9}"/>
                  </a:ext>
                </a:extLst>
              </p:cNvPr>
              <p:cNvSpPr txBox="1"/>
              <p:nvPr/>
            </p:nvSpPr>
            <p:spPr>
              <a:xfrm>
                <a:off x="6917167" y="2782669"/>
                <a:ext cx="495678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/>
                  <a:t>Forming the even polynomial by using the </a:t>
                </a:r>
                <a:r>
                  <a:rPr lang="en-US" sz="2000" i="1" dirty="0"/>
                  <a:t>s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 row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=9.65</m:t>
                    </m:r>
                  </m:oMath>
                </a14:m>
                <a:r>
                  <a:rPr lang="en-US" sz="2000" dirty="0"/>
                  <a:t>,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3FD122B-C190-4C3A-8A77-B1D6F705B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167" y="2782669"/>
                <a:ext cx="4956780" cy="707886"/>
              </a:xfrm>
              <a:prstGeom prst="rect">
                <a:avLst/>
              </a:prstGeom>
              <a:blipFill>
                <a:blip r:embed="rId7"/>
                <a:stretch>
                  <a:fillRect l="-1353" t="-4274" r="-246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1C647AC3-A08D-4142-A31A-1D181A2942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566" y="3429000"/>
            <a:ext cx="2681110" cy="457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744A6C3-66F1-48BF-BA7D-798B107B89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566" y="3922538"/>
            <a:ext cx="3425868" cy="457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791FFAA-CD1B-4927-8641-23FCEF013E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579" y="3490555"/>
            <a:ext cx="548640" cy="30479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F33C022-67ED-4EE4-8355-2D94CA3D41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220" y="4454200"/>
            <a:ext cx="1343891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E68470C-4BF8-4980-AC48-FF2C4EF0A2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566" y="4537401"/>
            <a:ext cx="678580" cy="274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C7CEF04-49E9-4541-BBEC-976D730B616C}"/>
                  </a:ext>
                </a:extLst>
              </p:cNvPr>
              <p:cNvSpPr txBox="1"/>
              <p:nvPr/>
            </p:nvSpPr>
            <p:spPr>
              <a:xfrm>
                <a:off x="6917167" y="5375867"/>
                <a:ext cx="4956780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/>
                  <a:t>Thus the root locus crosses the jω-axis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1.59</m:t>
                    </m:r>
                  </m:oMath>
                </a14:m>
                <a:r>
                  <a:rPr lang="en-US" sz="2000" dirty="0"/>
                  <a:t> at a gain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9.65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algn="just"/>
                <a:r>
                  <a:rPr lang="en-US" sz="2000" dirty="0"/>
                  <a:t>The system is stable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65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C7CEF04-49E9-4541-BBEC-976D730B6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167" y="5375867"/>
                <a:ext cx="4956780" cy="1015663"/>
              </a:xfrm>
              <a:prstGeom prst="rect">
                <a:avLst/>
              </a:prstGeom>
              <a:blipFill>
                <a:blip r:embed="rId13"/>
                <a:stretch>
                  <a:fillRect l="-1353" t="-3614" r="-1230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B2E6B13F-E380-404F-93E4-37FFA30759AB}"/>
              </a:ext>
            </a:extLst>
          </p:cNvPr>
          <p:cNvCxnSpPr>
            <a:cxnSpLocks/>
          </p:cNvCxnSpPr>
          <p:nvPr/>
        </p:nvCxnSpPr>
        <p:spPr>
          <a:xfrm rot="10800000" flipV="1">
            <a:off x="6748671" y="2557669"/>
            <a:ext cx="5125277" cy="4133854"/>
          </a:xfrm>
          <a:prstGeom prst="bentConnector3">
            <a:avLst>
              <a:gd name="adj1" fmla="val 100162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F95E5C45-1716-4472-82F7-8815383576F1}"/>
              </a:ext>
            </a:extLst>
          </p:cNvPr>
          <p:cNvCxnSpPr>
            <a:stCxn id="11" idx="1"/>
            <a:endCxn id="15" idx="1"/>
          </p:cNvCxnSpPr>
          <p:nvPr/>
        </p:nvCxnSpPr>
        <p:spPr>
          <a:xfrm rot="10800000" flipV="1">
            <a:off x="838198" y="6088519"/>
            <a:ext cx="12700" cy="446249"/>
          </a:xfrm>
          <a:prstGeom prst="bentConnector3">
            <a:avLst>
              <a:gd name="adj1" fmla="val 3052173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55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3" grpId="0"/>
      <p:bldP spid="17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DF822-A08C-414C-B2B2-A5D0B848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733F-6B39-41CB-ADE0-3F65C6937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9816548" cy="405641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Find the angle of departure from the complex poles and sketch the root locus.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FDE8F6-C9B2-420C-A0C7-18E4FF21C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25" y="1177317"/>
            <a:ext cx="3539948" cy="2665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6E7823-C33B-4AE2-9424-D281CDAF4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374" y="3998551"/>
            <a:ext cx="3326674" cy="3611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A71025-E5BE-40BD-8E6F-F9EEFC1EB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48" y="3993474"/>
            <a:ext cx="731520" cy="3237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F35420-7F27-4693-A5E4-C3969A972E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74" y="4407902"/>
            <a:ext cx="6593905" cy="914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50D28D-FFC4-4B93-BB09-603D9DC04C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74" y="5348806"/>
            <a:ext cx="3406588" cy="365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D120C83-9130-4BD6-A2E0-301DC309A0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113" y="1079248"/>
            <a:ext cx="3836769" cy="57404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9E54E0-34EE-4ED8-A04A-DBEBEAC6334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81" y="1027387"/>
            <a:ext cx="6052930" cy="1413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8E8FFC-862C-4FB3-A96B-737DAC4B9DBD}"/>
                  </a:ext>
                </a:extLst>
              </p:cNvPr>
              <p:cNvSpPr txBox="1"/>
              <p:nvPr/>
            </p:nvSpPr>
            <p:spPr>
              <a:xfrm>
                <a:off x="4568437" y="2531849"/>
                <a:ext cx="353994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Complex poles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We take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8E8FFC-862C-4FB3-A96B-737DAC4B9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437" y="2531849"/>
                <a:ext cx="3539948" cy="830997"/>
              </a:xfrm>
              <a:prstGeom prst="rect">
                <a:avLst/>
              </a:prstGeom>
              <a:blipFill>
                <a:blip r:embed="rId9"/>
                <a:stretch>
                  <a:fillRect l="-2582"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CE1E7BFF-4F61-41BD-B6F4-1FEE0A6D98E3}"/>
              </a:ext>
            </a:extLst>
          </p:cNvPr>
          <p:cNvCxnSpPr>
            <a:stCxn id="9" idx="1"/>
            <a:endCxn id="13" idx="1"/>
          </p:cNvCxnSpPr>
          <p:nvPr/>
        </p:nvCxnSpPr>
        <p:spPr>
          <a:xfrm rot="10800000" flipV="1">
            <a:off x="803374" y="4179142"/>
            <a:ext cx="12700" cy="685960"/>
          </a:xfrm>
          <a:prstGeom prst="bentConnector3">
            <a:avLst>
              <a:gd name="adj1" fmla="val 274426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43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6607D-CB75-4A92-A2BB-D03D5B066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8E3B30-AE52-4D5F-B5CC-876FEA7064A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6502615" cy="202327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495961-C677-4431-ADBE-A080F17F19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81037"/>
            <a:ext cx="2966486" cy="82296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45C203-3472-4379-8AE4-C3EE86EA6A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621" y="2704314"/>
            <a:ext cx="5120640" cy="41342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1DF463-A6E1-4DC4-8FDF-F8F935A033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817" y="2892991"/>
            <a:ext cx="288036" cy="2743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F69C3B-80E5-4A30-8D5B-47CE436042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28" y="2892991"/>
            <a:ext cx="2057400" cy="822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D1F413-9274-4638-BFF4-4D5979B149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137" y="3715951"/>
            <a:ext cx="3758467" cy="8229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B5B8CF-FB58-44EE-BB03-7FFAE5ECE7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28" y="4639130"/>
            <a:ext cx="3229628" cy="15544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A7FD259-38EB-48A6-9DA3-8A2D284631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28" y="6240821"/>
            <a:ext cx="4226558" cy="365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57D0528-A56E-4264-9543-B1EE5DA37467}"/>
                  </a:ext>
                </a:extLst>
              </p:cNvPr>
              <p:cNvSpPr txBox="1"/>
              <p:nvPr/>
            </p:nvSpPr>
            <p:spPr>
              <a:xfrm>
                <a:off x="7632252" y="1692675"/>
                <a:ext cx="2966486" cy="8309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Poles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Zeros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57D0528-A56E-4264-9543-B1EE5DA37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252" y="1692675"/>
                <a:ext cx="2966486" cy="830997"/>
              </a:xfrm>
              <a:prstGeom prst="rect">
                <a:avLst/>
              </a:prstGeom>
              <a:blipFill>
                <a:blip r:embed="rId10"/>
                <a:stretch>
                  <a:fillRect l="-2236" t="-4255" b="-13475"/>
                </a:stretch>
              </a:blipFill>
              <a:ln w="28575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26416F4-4633-4CF0-9B83-C6417785BBF6}"/>
              </a:ext>
            </a:extLst>
          </p:cNvPr>
          <p:cNvCxnSpPr/>
          <p:nvPr/>
        </p:nvCxnSpPr>
        <p:spPr>
          <a:xfrm>
            <a:off x="6559823" y="2892991"/>
            <a:ext cx="0" cy="371359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2626B2D-A302-455E-A009-DEE3EDF35DDF}"/>
              </a:ext>
            </a:extLst>
          </p:cNvPr>
          <p:cNvSpPr txBox="1"/>
          <p:nvPr/>
        </p:nvSpPr>
        <p:spPr>
          <a:xfrm>
            <a:off x="9062486" y="670135"/>
            <a:ext cx="2837966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dirty="0"/>
              <a:t>[Given a unity feedback system that has this forward transfer function]</a:t>
            </a:r>
          </a:p>
        </p:txBody>
      </p:sp>
    </p:spTree>
    <p:extLst>
      <p:ext uri="{BB962C8B-B14F-4D97-AF65-F5344CB8AC3E}">
        <p14:creationId xmlns:p14="http://schemas.microsoft.com/office/powerpoint/2010/main" val="156381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EA202-A02F-46E7-8820-A58F2F370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04F968-47FB-4505-BCBE-01692A286F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030" y="681037"/>
            <a:ext cx="3894266" cy="36576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A4C88C-52D0-4B33-9651-A631728E7E8E}"/>
                  </a:ext>
                </a:extLst>
              </p:cNvPr>
              <p:cNvSpPr txBox="1"/>
              <p:nvPr/>
            </p:nvSpPr>
            <p:spPr>
              <a:xfrm>
                <a:off x="1387029" y="1012217"/>
                <a:ext cx="250979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+21=0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4.58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A4C88C-52D0-4B33-9651-A631728E7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7029" y="1012217"/>
                <a:ext cx="2509795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EA68C4B4-89BB-43C7-BFC2-813BBC747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07" y="2059937"/>
            <a:ext cx="381053" cy="3429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982113-10D6-46A8-81FA-A16827AE42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4" y="2059937"/>
            <a:ext cx="1171739" cy="4477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AB3B54-6131-4666-AA44-B9A3BDD612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07" y="2588077"/>
            <a:ext cx="409632" cy="4096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C4A0FA-9B6D-4E1E-982A-860D20EFB303}"/>
                  </a:ext>
                </a:extLst>
              </p:cNvPr>
              <p:cNvSpPr txBox="1"/>
              <p:nvPr/>
            </p:nvSpPr>
            <p:spPr>
              <a:xfrm>
                <a:off x="1665324" y="2588077"/>
                <a:ext cx="5022272" cy="33636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+13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+13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−21=0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=−7,3</m:t>
                      </m:r>
                    </m:oMath>
                  </m:oMathPara>
                </a14:m>
                <a:endParaRPr lang="en-US" sz="2800" dirty="0"/>
              </a:p>
              <a:p>
                <a:pPr algn="r"/>
                <a:r>
                  <a:rPr lang="en-US" sz="2400" dirty="0"/>
                  <a:t>But,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is unacceptable.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C4A0FA-9B6D-4E1E-982A-860D20EFB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324" y="2588077"/>
                <a:ext cx="5022272" cy="3363613"/>
              </a:xfrm>
              <a:prstGeom prst="rect">
                <a:avLst/>
              </a:prstGeom>
              <a:blipFill>
                <a:blip r:embed="rId7"/>
                <a:stretch>
                  <a:fillRect r="-3762" b="-4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8143B969-51F1-4E1B-9EEF-A575C8F5BC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4" y="5951690"/>
            <a:ext cx="3691465" cy="457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018F014-735E-4ACD-B8FE-5B51FAD853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860" y="681037"/>
            <a:ext cx="2852279" cy="137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0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B7481-AB6B-41E0-8FCA-E43BE0C0D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D4C574-FBA4-479B-8149-BF0E24EFE6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735" y="681037"/>
            <a:ext cx="4311065" cy="54959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D9A20A-BCC9-4943-8C6B-D05FE79FC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259882" cy="274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0548F56-EE35-4326-BF8E-47EC8291B85B}"/>
                  </a:ext>
                </a:extLst>
              </p:cNvPr>
              <p:cNvSpPr txBox="1"/>
              <p:nvPr/>
            </p:nvSpPr>
            <p:spPr>
              <a:xfrm>
                <a:off x="1517374" y="681037"/>
                <a:ext cx="6095708" cy="20914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=180°</m:t>
                      </m:r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−90°=180°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=−233.1°=126.9°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0548F56-EE35-4326-BF8E-47EC8291B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374" y="681037"/>
                <a:ext cx="6095708" cy="20914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309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40110-AF32-4271-A602-FF9635CC5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7D9C3-8B4C-4956-8F87-01178B677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124120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500" dirty="0"/>
              <a:t>Sketch the root locus for the system shown. Find the exact point and gain where the locus crosses the jω-axis. Find the breakaway point on the real axis. Find the angle of arrival. Find the range of K within which the system is stable.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F7B22-82A3-4FBC-B20A-DCC3BB8F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762540"/>
            <a:ext cx="5257800" cy="12846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A29362-09E4-4F3C-8E10-724081D76CBA}"/>
                  </a:ext>
                </a:extLst>
              </p:cNvPr>
              <p:cNvSpPr txBox="1"/>
              <p:nvPr/>
            </p:nvSpPr>
            <p:spPr>
              <a:xfrm>
                <a:off x="7222432" y="2108617"/>
                <a:ext cx="2809460" cy="8309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Poles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Zeros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A29362-09E4-4F3C-8E10-724081D76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432" y="2108617"/>
                <a:ext cx="2809460" cy="830997"/>
              </a:xfrm>
              <a:prstGeom prst="rect">
                <a:avLst/>
              </a:prstGeom>
              <a:blipFill>
                <a:blip r:embed="rId3"/>
                <a:stretch>
                  <a:fillRect l="-3004" t="-4255" b="-13475"/>
                </a:stretch>
              </a:blipFill>
              <a:ln w="28575">
                <a:solidFill>
                  <a:schemeClr val="tx1"/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DC14681-1C97-4B5B-82BD-BBDDA32E1A44}"/>
                  </a:ext>
                </a:extLst>
              </p:cNvPr>
              <p:cNvSpPr txBox="1"/>
              <p:nvPr/>
            </p:nvSpPr>
            <p:spPr>
              <a:xfrm>
                <a:off x="344557" y="3127514"/>
                <a:ext cx="5751443" cy="3254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+20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6−4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+8+20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u="sng" dirty="0"/>
                  <a:t>Routh Table: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p>
                              <m:sSupPr>
                                <m:ctrlPr>
                                  <a:rPr lang="en-US" sz="2400" b="1" i="1" smtClean="0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8+20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mr>
                        <m:mr>
                          <m:e>
                            <m:sSup>
                              <m:sSupPr>
                                <m:ctrlPr>
                                  <a:rPr lang="en-US" sz="2400" b="1" i="1" smtClean="0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p>
                            </m:sSup>
                          </m: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6−4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sSup>
                              <m:sSupPr>
                                <m:ctrlPr>
                                  <a:rPr lang="en-US" sz="2400" b="1" i="1" smtClean="0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p>
                            </m:sSup>
                          </m:e>
                          <m:e>
                            <m:f>
                              <m:f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−80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+88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+48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6−4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den>
                            </m:f>
                          </m: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We get row of zeros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DC14681-1C97-4B5B-82BD-BBDDA32E1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57" y="3127514"/>
                <a:ext cx="5751443" cy="3254096"/>
              </a:xfrm>
              <a:prstGeom prst="rect">
                <a:avLst/>
              </a:prstGeom>
              <a:blipFill>
                <a:blip r:embed="rId4"/>
                <a:stretch>
                  <a:fillRect l="-1697" b="-1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B3C5B8-DBD4-479D-8D7A-30F61B841FEF}"/>
                  </a:ext>
                </a:extLst>
              </p:cNvPr>
              <p:cNvSpPr txBox="1"/>
              <p:nvPr/>
            </p:nvSpPr>
            <p:spPr>
              <a:xfrm>
                <a:off x="6215270" y="3127514"/>
                <a:ext cx="5473147" cy="34980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Now, from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row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US" sz="2400" dirty="0"/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1+1.5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8+20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+38=0</m:t>
                      </m:r>
                    </m:oMath>
                  </m:oMathPara>
                </a14:m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3.89</m:t>
                    </m:r>
                  </m:oMath>
                </a14:m>
                <a:r>
                  <a:rPr lang="en-US" sz="2400" dirty="0"/>
                  <a:t>	[jω-axis crossing]</a:t>
                </a:r>
              </a:p>
              <a:p>
                <a:r>
                  <a:rPr lang="en-US" sz="2400" dirty="0"/>
                  <a:t>Now, for breakaway point,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+8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+20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B3C5B8-DBD4-479D-8D7A-30F61B841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270" y="3127514"/>
                <a:ext cx="5473147" cy="3498073"/>
              </a:xfrm>
              <a:prstGeom prst="rect">
                <a:avLst/>
              </a:prstGeom>
              <a:blipFill>
                <a:blip r:embed="rId5"/>
                <a:stretch>
                  <a:fillRect l="-1784" t="-1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657CBF-7F79-44E5-B05D-B61C94026882}"/>
              </a:ext>
            </a:extLst>
          </p:cNvPr>
          <p:cNvCxnSpPr>
            <a:cxnSpLocks/>
          </p:cNvCxnSpPr>
          <p:nvPr/>
        </p:nvCxnSpPr>
        <p:spPr>
          <a:xfrm>
            <a:off x="6096000" y="3127514"/>
            <a:ext cx="0" cy="349807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9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1205D1-B257-41DF-82B7-AEA472EC6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669" y="673172"/>
            <a:ext cx="4600575" cy="5743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5118D1-9126-48A4-8586-5EDE3B6EA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0C0B62-C6BA-4210-9CF2-AC69845EF3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6"/>
                <a:ext cx="8385313" cy="5534233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−4)(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−152=0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=−2.87,5.27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But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5.27</m:t>
                    </m:r>
                  </m:oMath>
                </a14:m>
                <a:r>
                  <a:rPr lang="en-US" dirty="0"/>
                  <a:t> is unacceptable.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So, the breakaway point is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−2.87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For angle of arrival,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=180°</m:t>
                      </m:r>
                    </m:oMath>
                  </m:oMathPara>
                </a14:m>
                <a:endParaRPr lang="en-US" sz="28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+90°=180°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=168.7°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0C0B62-C6BA-4210-9CF2-AC69845EF3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6"/>
                <a:ext cx="8385313" cy="5534233"/>
              </a:xfrm>
              <a:blipFill>
                <a:blip r:embed="rId3"/>
                <a:stretch>
                  <a:fillRect l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708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1E549-FB1B-49BD-999D-0F88834F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5F812D-1A89-4695-A72C-D684A00C1E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68103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This system is stable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&lt;1.5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5F812D-1A89-4695-A72C-D684A00C1E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681036"/>
              </a:xfrm>
              <a:blipFill>
                <a:blip r:embed="rId2"/>
                <a:stretch>
                  <a:fillRect l="-1217" t="-15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41DEDE5-3015-4B35-8127-77DD4B798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234" y="1283538"/>
            <a:ext cx="6281532" cy="489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8033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F0A53-FDA1-4B9D-A5B8-4CBC71F15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4837C4-4A97-426E-8EA7-7A5934F649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1704354"/>
              </a:xfr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400" dirty="0"/>
                  <a:t>Sketch the root locus for a unity negative feedback system having the following forward transfer function: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+6)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4837C4-4A97-426E-8EA7-7A5934F649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1704354"/>
              </a:xfrm>
              <a:blipFill>
                <a:blip r:embed="rId2"/>
                <a:stretch>
                  <a:fillRect l="-928" t="-5018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7BD6ED8-9479-454F-ACD0-B425DBD717C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1ECF6"/>
              </a:clrFrom>
              <a:clrTo>
                <a:srgbClr val="E1E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35939"/>
            <a:ext cx="4450077" cy="731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D4D0DA-472A-4DE8-8E7F-58C9F0321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77" y="3189549"/>
            <a:ext cx="2404457" cy="1188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C91CF5-DE99-4274-AA32-9B721B89B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587" y="3763996"/>
            <a:ext cx="1211579" cy="365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89E7F8-E1D5-4BE1-A4D4-8B423C70C7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79720"/>
            <a:ext cx="4563112" cy="8097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42A06E-60A9-4B03-81A2-5AC22A843F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77" y="5189458"/>
            <a:ext cx="127861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E6EDC2-E805-4350-AB6B-869918A93428}"/>
                  </a:ext>
                </a:extLst>
              </p:cNvPr>
              <p:cNvSpPr txBox="1"/>
              <p:nvPr/>
            </p:nvSpPr>
            <p:spPr>
              <a:xfrm>
                <a:off x="6209034" y="2490730"/>
                <a:ext cx="5144765" cy="31839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Now, for breakaway and break-in point,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+0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+0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=−2,−2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E6EDC2-E805-4350-AB6B-869918A93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034" y="2490730"/>
                <a:ext cx="5144765" cy="3183949"/>
              </a:xfrm>
              <a:prstGeom prst="rect">
                <a:avLst/>
              </a:prstGeom>
              <a:blipFill>
                <a:blip r:embed="rId8"/>
                <a:stretch>
                  <a:fillRect l="-1898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308784C-C1BE-46B0-989D-DCE51AC663F3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096000" y="2385391"/>
            <a:ext cx="0" cy="361784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81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00CAD-317D-41A7-BA9B-0A1B481E1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681036"/>
          </a:xfrm>
        </p:spPr>
        <p:txBody>
          <a:bodyPr>
            <a:normAutofit/>
          </a:bodyPr>
          <a:lstStyle/>
          <a:p>
            <a:r>
              <a:rPr lang="en-US" sz="2800" i="1" dirty="0"/>
              <a:t>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6101D1-F598-4032-B638-D85076D74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961" y="683151"/>
            <a:ext cx="6954078" cy="5491698"/>
          </a:xfrm>
        </p:spPr>
      </p:pic>
    </p:spTree>
    <p:extLst>
      <p:ext uri="{BB962C8B-B14F-4D97-AF65-F5344CB8AC3E}">
        <p14:creationId xmlns:p14="http://schemas.microsoft.com/office/powerpoint/2010/main" val="126426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2783</Words>
  <Application>Microsoft Office PowerPoint</Application>
  <PresentationFormat>Widescreen</PresentationFormat>
  <Paragraphs>423</Paragraphs>
  <Slides>153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153</vt:i4>
      </vt:variant>
    </vt:vector>
  </HeadingPairs>
  <TitlesOfParts>
    <vt:vector size="159" baseType="lpstr">
      <vt:lpstr>Arial</vt:lpstr>
      <vt:lpstr>Calibri</vt:lpstr>
      <vt:lpstr>Calibri Light</vt:lpstr>
      <vt:lpstr>Cambria Math</vt:lpstr>
      <vt:lpstr>Wingdings</vt:lpstr>
      <vt:lpstr>Office Theme</vt:lpstr>
      <vt:lpstr>Control System</vt:lpstr>
      <vt:lpstr>Introduction</vt:lpstr>
      <vt:lpstr>Why do we build control systems?</vt:lpstr>
      <vt:lpstr>System Configuration</vt:lpstr>
      <vt:lpstr>Laplace Transform Review</vt:lpstr>
      <vt:lpstr>Laplace Transform Theorems</vt:lpstr>
      <vt:lpstr>Example</vt:lpstr>
      <vt:lpstr>continued…</vt:lpstr>
      <vt:lpstr>continued…</vt:lpstr>
      <vt:lpstr>continued…</vt:lpstr>
      <vt:lpstr>continued…</vt:lpstr>
      <vt:lpstr>Transfer Function</vt:lpstr>
      <vt:lpstr>Example</vt:lpstr>
      <vt:lpstr>continued…</vt:lpstr>
      <vt:lpstr>continued…</vt:lpstr>
      <vt:lpstr>Electrical Network Transfer Functions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Translational Mechanical System</vt:lpstr>
      <vt:lpstr>Example</vt:lpstr>
      <vt:lpstr>continued…</vt:lpstr>
      <vt:lpstr>continued…</vt:lpstr>
      <vt:lpstr>Rotational Mechanical System</vt:lpstr>
      <vt:lpstr>Example</vt:lpstr>
      <vt:lpstr>continued…</vt:lpstr>
      <vt:lpstr>System with Gears</vt:lpstr>
      <vt:lpstr>continued…</vt:lpstr>
      <vt:lpstr>Example</vt:lpstr>
      <vt:lpstr>continued…</vt:lpstr>
      <vt:lpstr>continued…</vt:lpstr>
      <vt:lpstr>State-Space Representation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State-Space Representation to Transfer Function</vt:lpstr>
      <vt:lpstr>Example</vt:lpstr>
      <vt:lpstr>continued…</vt:lpstr>
      <vt:lpstr>Time Response</vt:lpstr>
      <vt:lpstr>continued…</vt:lpstr>
      <vt:lpstr>continued…</vt:lpstr>
      <vt:lpstr>1st-order System</vt:lpstr>
      <vt:lpstr>continued…</vt:lpstr>
      <vt:lpstr>continued…</vt:lpstr>
      <vt:lpstr>1st-order System with Zero</vt:lpstr>
      <vt:lpstr>continued…</vt:lpstr>
      <vt:lpstr>2nd-order System</vt:lpstr>
      <vt:lpstr>continued…</vt:lpstr>
      <vt:lpstr>continued…</vt:lpstr>
      <vt:lpstr>Example</vt:lpstr>
      <vt:lpstr>Underdamped 2nd-order System</vt:lpstr>
      <vt:lpstr>continued…</vt:lpstr>
      <vt:lpstr>continued…</vt:lpstr>
      <vt:lpstr>continued…</vt:lpstr>
      <vt:lpstr>continued…</vt:lpstr>
      <vt:lpstr>continued…</vt:lpstr>
      <vt:lpstr>Example</vt:lpstr>
      <vt:lpstr>continued…</vt:lpstr>
      <vt:lpstr>2nd-order Approximation from 3rd-order System</vt:lpstr>
      <vt:lpstr>continued…</vt:lpstr>
      <vt:lpstr>Example</vt:lpstr>
      <vt:lpstr>Effect of Adding a Zero</vt:lpstr>
      <vt:lpstr>continued…</vt:lpstr>
      <vt:lpstr>Pole-Zero Cancellation</vt:lpstr>
      <vt:lpstr>continued…</vt:lpstr>
      <vt:lpstr>continued…</vt:lpstr>
      <vt:lpstr>Example</vt:lpstr>
      <vt:lpstr>Control System</vt:lpstr>
      <vt:lpstr>Block Diagram Topologies</vt:lpstr>
      <vt:lpstr>continued…</vt:lpstr>
      <vt:lpstr>continued…</vt:lpstr>
      <vt:lpstr>Example</vt:lpstr>
      <vt:lpstr>continued…</vt:lpstr>
      <vt:lpstr>continued…</vt:lpstr>
      <vt:lpstr>continued…</vt:lpstr>
      <vt:lpstr>continued…</vt:lpstr>
      <vt:lpstr>continued…</vt:lpstr>
      <vt:lpstr>Signal-Flow Graphs</vt:lpstr>
      <vt:lpstr>Example</vt:lpstr>
      <vt:lpstr>continued…</vt:lpstr>
      <vt:lpstr>Mason’s Rule</vt:lpstr>
      <vt:lpstr>Example</vt:lpstr>
      <vt:lpstr>continued…</vt:lpstr>
      <vt:lpstr>continued…</vt:lpstr>
      <vt:lpstr>continued…</vt:lpstr>
      <vt:lpstr>continued…</vt:lpstr>
      <vt:lpstr>Signal-Flow Graphs of State Equations</vt:lpstr>
      <vt:lpstr>continued…</vt:lpstr>
      <vt:lpstr>continued…</vt:lpstr>
      <vt:lpstr>Example</vt:lpstr>
      <vt:lpstr>Alternate Representation [1] Cascade Form</vt:lpstr>
      <vt:lpstr>Alternate Representation [2] Parallel Form</vt:lpstr>
      <vt:lpstr>Alternate Representation [3] Controller Canonical Form</vt:lpstr>
      <vt:lpstr>continued…</vt:lpstr>
      <vt:lpstr>Alternate Representation [4] Observer Canonical Form</vt:lpstr>
      <vt:lpstr>continued…</vt:lpstr>
      <vt:lpstr>Stability</vt:lpstr>
      <vt:lpstr>continued…</vt:lpstr>
      <vt:lpstr>Routh-Hurwitz Criterion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Steady-State Error</vt:lpstr>
      <vt:lpstr>Test Waveform Example</vt:lpstr>
      <vt:lpstr>SSE for Unity Negative Feedback System</vt:lpstr>
      <vt:lpstr>continued…</vt:lpstr>
      <vt:lpstr>Example</vt:lpstr>
      <vt:lpstr>continued…</vt:lpstr>
      <vt:lpstr>continued…</vt:lpstr>
      <vt:lpstr>Static Error Constant</vt:lpstr>
      <vt:lpstr>Example</vt:lpstr>
      <vt:lpstr>continued…</vt:lpstr>
      <vt:lpstr>continued…</vt:lpstr>
      <vt:lpstr>System Type</vt:lpstr>
      <vt:lpstr>Example</vt:lpstr>
      <vt:lpstr>continued…</vt:lpstr>
      <vt:lpstr>SSE for Non-unity Negative Feedback System</vt:lpstr>
      <vt:lpstr>Example</vt:lpstr>
      <vt:lpstr>Root Locus</vt:lpstr>
      <vt:lpstr>continued…</vt:lpstr>
      <vt:lpstr>Sketching the Root Locus</vt:lpstr>
      <vt:lpstr>Root Locus: Behavior at Infinity</vt:lpstr>
      <vt:lpstr>Example</vt:lpstr>
      <vt:lpstr>continued…</vt:lpstr>
      <vt:lpstr>Refining the Root Locus</vt:lpstr>
      <vt:lpstr>Example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  <vt:lpstr>continued…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2026-01-29T01:07:17Z</dcterms:created>
  <dcterms:modified xsi:type="dcterms:W3CDTF">2026-01-30T07:05:03Z</dcterms:modified>
</cp:coreProperties>
</file>