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80" r:id="rId13"/>
    <p:sldId id="266" r:id="rId14"/>
    <p:sldId id="370" r:id="rId15"/>
    <p:sldId id="282" r:id="rId16"/>
    <p:sldId id="284" r:id="rId17"/>
    <p:sldId id="267" r:id="rId18"/>
    <p:sldId id="268" r:id="rId19"/>
    <p:sldId id="281" r:id="rId20"/>
    <p:sldId id="283" r:id="rId21"/>
    <p:sldId id="270" r:id="rId22"/>
    <p:sldId id="271" r:id="rId23"/>
    <p:sldId id="272" r:id="rId24"/>
    <p:sldId id="273" r:id="rId25"/>
    <p:sldId id="302" r:id="rId26"/>
    <p:sldId id="275" r:id="rId27"/>
    <p:sldId id="276" r:id="rId28"/>
    <p:sldId id="277" r:id="rId29"/>
    <p:sldId id="278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355" r:id="rId43"/>
    <p:sldId id="356" r:id="rId44"/>
    <p:sldId id="297" r:id="rId45"/>
    <p:sldId id="298" r:id="rId46"/>
    <p:sldId id="299" r:id="rId47"/>
    <p:sldId id="300" r:id="rId48"/>
    <p:sldId id="357" r:id="rId49"/>
    <p:sldId id="303" r:id="rId50"/>
    <p:sldId id="304" r:id="rId51"/>
    <p:sldId id="308" r:id="rId52"/>
    <p:sldId id="305" r:id="rId53"/>
    <p:sldId id="307" r:id="rId54"/>
    <p:sldId id="306" r:id="rId55"/>
    <p:sldId id="309" r:id="rId56"/>
    <p:sldId id="310" r:id="rId57"/>
    <p:sldId id="311" r:id="rId58"/>
    <p:sldId id="312" r:id="rId59"/>
    <p:sldId id="319" r:id="rId60"/>
    <p:sldId id="320" r:id="rId61"/>
    <p:sldId id="321" r:id="rId62"/>
    <p:sldId id="322" r:id="rId63"/>
    <p:sldId id="313" r:id="rId64"/>
    <p:sldId id="314" r:id="rId65"/>
    <p:sldId id="315" r:id="rId66"/>
    <p:sldId id="316" r:id="rId67"/>
    <p:sldId id="317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44" r:id="rId84"/>
    <p:sldId id="339" r:id="rId85"/>
    <p:sldId id="340" r:id="rId86"/>
    <p:sldId id="341" r:id="rId87"/>
    <p:sldId id="342" r:id="rId88"/>
    <p:sldId id="343" r:id="rId89"/>
    <p:sldId id="354" r:id="rId90"/>
    <p:sldId id="338" r:id="rId91"/>
    <p:sldId id="352" r:id="rId92"/>
    <p:sldId id="353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8" r:id="rId101"/>
    <p:sldId id="359" r:id="rId102"/>
    <p:sldId id="360" r:id="rId103"/>
    <p:sldId id="361" r:id="rId104"/>
    <p:sldId id="362" r:id="rId105"/>
    <p:sldId id="363" r:id="rId106"/>
    <p:sldId id="364" r:id="rId107"/>
    <p:sldId id="365" r:id="rId108"/>
    <p:sldId id="366" r:id="rId109"/>
    <p:sldId id="367" r:id="rId110"/>
    <p:sldId id="368" r:id="rId111"/>
    <p:sldId id="369" r:id="rId112"/>
    <p:sldId id="371" r:id="rId113"/>
    <p:sldId id="372" r:id="rId114"/>
    <p:sldId id="373" r:id="rId115"/>
    <p:sldId id="374" r:id="rId116"/>
    <p:sldId id="375" r:id="rId117"/>
    <p:sldId id="376" r:id="rId118"/>
    <p:sldId id="384" r:id="rId119"/>
    <p:sldId id="385" r:id="rId120"/>
    <p:sldId id="386" r:id="rId121"/>
    <p:sldId id="387" r:id="rId122"/>
    <p:sldId id="377" r:id="rId123"/>
    <p:sldId id="378" r:id="rId124"/>
    <p:sldId id="379" r:id="rId125"/>
    <p:sldId id="381" r:id="rId126"/>
    <p:sldId id="380" r:id="rId127"/>
    <p:sldId id="382" r:id="rId128"/>
    <p:sldId id="383" r:id="rId1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04" autoAdjust="0"/>
  </p:normalViewPr>
  <p:slideViewPr>
    <p:cSldViewPr snapToGrid="0">
      <p:cViewPr varScale="1">
        <p:scale>
          <a:sx n="102" d="100"/>
          <a:sy n="102" d="100"/>
        </p:scale>
        <p:origin x="87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4B856-FD0A-4CE8-BE8B-0C2BF79160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322D6B-0341-48C6-9387-360CB81C6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EDFAF-F7AC-4CF7-A515-AD54087EA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9391-417E-4748-8D9A-7AA2B6875473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6836C-AB4D-4D00-940C-2661D24E4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E7B99-22A6-4C12-91F3-9134B3062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2774-3E59-4C2C-92CD-ADB153FBC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49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C5F68-6F0F-4310-8195-5F7470E01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0E167-ADF2-4282-888D-ABF5B8CAA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9C985-EA27-4574-A739-F8787ECC3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9391-417E-4748-8D9A-7AA2B6875473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616A1-45E1-4F7D-9D22-4AFA8B836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2C462-1FCF-4550-ADED-7EA503A8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2774-3E59-4C2C-92CD-ADB153FBC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58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5FDFA-EB1F-4004-8AC5-57D1507CF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D4C44-3436-4492-81DD-74B0073EB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9DC62-408C-4102-8576-57D7D9C0E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9391-417E-4748-8D9A-7AA2B6875473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1DF82-EFBA-49BF-B2F7-E67D43300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92A7B-E392-4125-A016-245221BE8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2774-3E59-4C2C-92CD-ADB153FBC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03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14DE9-620D-468B-88FD-08B80663A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68977-6A03-4555-A014-4F4BE054D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12A2A-65FA-4D83-A495-77768D3D32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CD2416-1691-4CD8-A64A-47267C7C8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9391-417E-4748-8D9A-7AA2B6875473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6E91E5-28E8-49A7-97EA-01775EE89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4241E-00E5-4A49-B884-00F94CC15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2774-3E59-4C2C-92CD-ADB153FBC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35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CECD6-1301-4D05-9CCA-F854CCE15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127EC-1148-4CAB-8C9B-F7A1860D0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FDF8F7-D68C-4FC0-BE13-57FD898BE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9CB1C3-720C-4A47-8C11-7BE304A187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8C1D15-CB57-410E-8330-525B41863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EFF61F-BAF3-4EEF-948A-59CDCA68D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9391-417E-4748-8D9A-7AA2B6875473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A6858F-BDC4-46B9-8E95-7D5481AC2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994560-CDA0-4128-9E89-B220BC56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2774-3E59-4C2C-92CD-ADB153FBC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1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0D59B-0274-46FE-B60F-D6F524BF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5C9DE3-27CE-433B-BA79-739284519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9391-417E-4748-8D9A-7AA2B6875473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D6FA1B-914B-4F4A-B30C-C54675075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8C20D0-EDBD-4CD7-B092-114DE0D3D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2774-3E59-4C2C-92CD-ADB153FBC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89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019381-AF7A-42C8-BD05-298D581AD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9391-417E-4748-8D9A-7AA2B6875473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F53FB4-7706-4439-9F75-4509A8A94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AC02E6-72A8-4D13-AC78-BB12F523A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2774-3E59-4C2C-92CD-ADB153FBC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5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A601F-BE21-418D-A59C-2489508E2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95861-A934-459B-9C01-17DA75E93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D7634-A446-43ED-AA95-6CB79B76A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6FE03-DA60-49DB-8655-A4903D0F8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9391-417E-4748-8D9A-7AA2B6875473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0CB676-DB14-4BE3-8BC3-4C789254C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13F17-8B3F-41B4-9AE1-1CCC2B207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2774-3E59-4C2C-92CD-ADB153FBC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317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AF9C0-0274-4DF1-9DC4-9842F7DD4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2D0DB3-5120-46C6-878D-4E6D4DFBAD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5AA4E-4D6A-4751-844F-9D686F4FD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9E24-5974-4500-A545-9E594DC11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9391-417E-4748-8D9A-7AA2B6875473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FBA05A-C16E-476E-A354-F30568085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3E9857-E741-4ED9-AF3C-C1F57AACE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2774-3E59-4C2C-92CD-ADB153FBC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22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3D3D7-59F0-42B7-81CC-CFBDF8384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8C86FC-D941-47D3-8495-2C882C41B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BED3E-7C36-4B23-B1BC-A0A291361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9391-417E-4748-8D9A-7AA2B6875473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23C7F-972B-414A-B02C-46D99833D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80A0C-1316-4546-8602-B369FE02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2774-3E59-4C2C-92CD-ADB153FBC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34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D644A4-D112-4B86-A94E-C497F09F0B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498779-9E74-4900-B3A2-702DF4FBD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9855A-6CCF-47BD-9A8A-04DD64F30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9391-417E-4748-8D9A-7AA2B6875473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F0104-DFA6-4597-9115-A894BDB1D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8365A-1B59-4A35-880C-692B67046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B2774-3E59-4C2C-92CD-ADB153FBC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52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7785CA-FB33-4971-AB6E-53A3EF24A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852D4-406A-493B-A148-2AE7FDAA9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5687E-8836-4685-9388-14D982D06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59391-417E-4748-8D9A-7AA2B6875473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E262C-5412-4566-8414-634FF70435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61547-FAEF-43B4-AE37-A1494B546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B2774-3E59-4C2C-92CD-ADB153FBC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3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png"/><Relationship Id="rId4" Type="http://schemas.openxmlformats.org/officeDocument/2006/relationships/image" Target="../media/image50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5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2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3.png"/><Relationship Id="rId7" Type="http://schemas.openxmlformats.org/officeDocument/2006/relationships/image" Target="../media/image110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image" Target="../media/image104.png"/><Relationship Id="rId9" Type="http://schemas.openxmlformats.org/officeDocument/2006/relationships/image" Target="../media/image112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10" Type="http://schemas.openxmlformats.org/officeDocument/2006/relationships/image" Target="../media/image120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6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2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0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0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3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0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7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6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6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1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1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5.png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7" Type="http://schemas.openxmlformats.org/officeDocument/2006/relationships/image" Target="../media/image212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1.png"/><Relationship Id="rId5" Type="http://schemas.openxmlformats.org/officeDocument/2006/relationships/image" Target="../media/image210.png"/><Relationship Id="rId4" Type="http://schemas.openxmlformats.org/officeDocument/2006/relationships/image" Target="../media/image209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95A13-6381-43D8-A293-394705C9E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133599"/>
          </a:xfrm>
        </p:spPr>
        <p:txBody>
          <a:bodyPr>
            <a:normAutofit/>
          </a:bodyPr>
          <a:lstStyle/>
          <a:p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Signal Processing 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C3EF5D-E043-4C87-9E41-C2E0FFDA16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527313"/>
          </a:xfrm>
        </p:spPr>
        <p:txBody>
          <a:bodyPr>
            <a:normAutofit fontScale="92500" lnSpcReduction="10000"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EEE 313</a:t>
            </a:r>
          </a:p>
          <a:p>
            <a:r>
              <a:rPr lang="en-US" sz="4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Dept. of EEE, BUBT</a:t>
            </a:r>
          </a:p>
        </p:txBody>
      </p:sp>
      <p:pic>
        <p:nvPicPr>
          <p:cNvPr id="4098" name="Picture 2" descr="ETAP Power System Software Donated to BUBT. - BUBT">
            <a:extLst>
              <a:ext uri="{FF2B5EF4-FFF2-40B4-BE49-F238E27FC236}">
                <a16:creationId xmlns:a16="http://schemas.microsoft.com/office/drawing/2014/main" id="{43BF6610-865B-4547-93AD-F9C4781EF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401" y="5089962"/>
            <a:ext cx="1005198" cy="129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014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69F79-EDF2-4B83-A4DF-1333C2A60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2" y="119116"/>
            <a:ext cx="4225373" cy="868309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05D31-5B3B-4E7C-A5F9-3BBCD106A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0466" y="987425"/>
            <a:ext cx="6013174" cy="48736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Types by dimension: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1D: Audio, ECG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2D: Photograph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3D: Video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All natural signals are analog.</a:t>
            </a:r>
          </a:p>
          <a:p>
            <a:pPr marL="0" indent="0">
              <a:buNone/>
            </a:pPr>
            <a:r>
              <a:rPr lang="en-US" dirty="0"/>
              <a:t>When an analog signal is </a:t>
            </a:r>
            <a:r>
              <a:rPr lang="en-US" dirty="0">
                <a:solidFill>
                  <a:srgbClr val="FF0000"/>
                </a:solidFill>
              </a:rPr>
              <a:t>sampled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quantized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coded</a:t>
            </a:r>
            <a:r>
              <a:rPr lang="en-US" dirty="0"/>
              <a:t>, it becomes a digital signal.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C91BCA-E3E3-4078-8FFE-CF110370D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56492"/>
            <a:ext cx="2358888" cy="268239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4A7591-B29F-4D4F-8B0B-113D6FEA0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6652" y="995365"/>
            <a:ext cx="4343400" cy="3669400"/>
          </a:xfrm>
        </p:spPr>
        <p:txBody>
          <a:bodyPr>
            <a:normAutofit/>
          </a:bodyPr>
          <a:lstStyle/>
          <a:p>
            <a:r>
              <a:rPr lang="en-US" sz="3200" dirty="0"/>
              <a:t>“Stream of information that varies with some </a:t>
            </a:r>
            <a:r>
              <a:rPr lang="en-US" sz="3200" dirty="0">
                <a:solidFill>
                  <a:srgbClr val="00B0F0"/>
                </a:solidFill>
              </a:rPr>
              <a:t>variables</a:t>
            </a:r>
            <a:r>
              <a:rPr lang="en-US" sz="3200" dirty="0"/>
              <a:t>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Continuous Signal:</a:t>
            </a:r>
            <a:br>
              <a:rPr lang="en-US" sz="3200" dirty="0"/>
            </a:br>
            <a:r>
              <a:rPr lang="en-US" sz="3200" dirty="0"/>
              <a:t>sin(</a:t>
            </a:r>
            <a:r>
              <a:rPr lang="en-US" sz="3200" dirty="0" err="1"/>
              <a:t>Ωt</a:t>
            </a:r>
            <a:r>
              <a:rPr lang="en-US" sz="32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Discrete Signal:</a:t>
            </a:r>
            <a:br>
              <a:rPr lang="en-US" sz="3200" dirty="0"/>
            </a:br>
            <a:r>
              <a:rPr lang="en-US" sz="3200" dirty="0"/>
              <a:t>sin(</a:t>
            </a:r>
            <a:r>
              <a:rPr lang="en-US" sz="3200" dirty="0" err="1"/>
              <a:t>ωn</a:t>
            </a:r>
            <a:r>
              <a:rPr lang="en-US" sz="3200" dirty="0"/>
              <a:t>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63217F-9765-4A1C-B611-671C1003B570}"/>
              </a:ext>
            </a:extLst>
          </p:cNvPr>
          <p:cNvCxnSpPr/>
          <p:nvPr/>
        </p:nvCxnSpPr>
        <p:spPr>
          <a:xfrm>
            <a:off x="5764693" y="1048373"/>
            <a:ext cx="0" cy="49813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13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BCA15-AEBA-4954-B15F-378675464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92696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2021-EEE9-4C72-9FF1-1F6949AD72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192696"/>
            <a:ext cx="5333999" cy="4984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x(t) = A cos(</a:t>
            </a:r>
            <a:r>
              <a:rPr lang="en-US" sz="3200" dirty="0" err="1"/>
              <a:t>Ωt</a:t>
            </a:r>
            <a:r>
              <a:rPr lang="en-US" sz="3200" dirty="0"/>
              <a:t>)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After sampling with T</a:t>
            </a:r>
            <a:r>
              <a:rPr lang="en-US" sz="4400" baseline="-25000" dirty="0"/>
              <a:t>s</a:t>
            </a:r>
            <a:r>
              <a:rPr lang="en-US" sz="3200" dirty="0"/>
              <a:t> interval,</a:t>
            </a:r>
          </a:p>
          <a:p>
            <a:pPr marL="0" indent="0">
              <a:buNone/>
            </a:pPr>
            <a:r>
              <a:rPr lang="en-US" sz="3200" dirty="0"/>
              <a:t>x(</a:t>
            </a:r>
            <a:r>
              <a:rPr lang="en-US" sz="3200" dirty="0" err="1"/>
              <a:t>nT</a:t>
            </a:r>
            <a:r>
              <a:rPr lang="en-US" sz="4400" baseline="-25000" dirty="0" err="1"/>
              <a:t>s</a:t>
            </a:r>
            <a:r>
              <a:rPr lang="en-US" sz="3200" dirty="0"/>
              <a:t>) = A cos(</a:t>
            </a:r>
            <a:r>
              <a:rPr lang="en-US" sz="3200" dirty="0" err="1"/>
              <a:t>ΩnT</a:t>
            </a:r>
            <a:r>
              <a:rPr lang="en-US" sz="4400" baseline="-25000" dirty="0" err="1"/>
              <a:t>s</a:t>
            </a:r>
            <a:r>
              <a:rPr lang="en-US" sz="3200" dirty="0"/>
              <a:t>)</a:t>
            </a:r>
            <a:br>
              <a:rPr lang="en-US" sz="3200" dirty="0"/>
            </a:br>
            <a:r>
              <a:rPr lang="en-US" sz="3200" dirty="0"/>
              <a:t>	= A cos(2π</a:t>
            </a:r>
            <a:r>
              <a:rPr lang="en-US" sz="3200" dirty="0" err="1"/>
              <a:t>FnT</a:t>
            </a:r>
            <a:r>
              <a:rPr lang="en-US" sz="4400" baseline="-25000" dirty="0" err="1"/>
              <a:t>s</a:t>
            </a:r>
            <a:r>
              <a:rPr lang="en-US" sz="3200" dirty="0"/>
              <a:t>)</a:t>
            </a:r>
            <a:br>
              <a:rPr lang="en-US" sz="3200" dirty="0"/>
            </a:br>
            <a:r>
              <a:rPr lang="en-US" sz="3200" dirty="0"/>
              <a:t>	= A cos(2π</a:t>
            </a:r>
            <a:r>
              <a:rPr lang="en-US" sz="3200" dirty="0" err="1"/>
              <a:t>nF</a:t>
            </a:r>
            <a:r>
              <a:rPr lang="en-US" sz="3200" dirty="0"/>
              <a:t>/F</a:t>
            </a:r>
            <a:r>
              <a:rPr lang="en-US" sz="4400" baseline="-25000" dirty="0"/>
              <a:t>s</a:t>
            </a:r>
            <a:r>
              <a:rPr lang="en-US" sz="3200" dirty="0"/>
              <a:t>)</a:t>
            </a:r>
            <a:br>
              <a:rPr lang="en-US" sz="3200" dirty="0"/>
            </a:br>
            <a:r>
              <a:rPr lang="en-US" sz="3200" dirty="0"/>
              <a:t>	= A cos(2π</a:t>
            </a:r>
            <a:r>
              <a:rPr lang="en-US" sz="3200" dirty="0" err="1"/>
              <a:t>fn</a:t>
            </a:r>
            <a:r>
              <a:rPr lang="en-US" sz="3200" dirty="0"/>
              <a:t>)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D8F942-1F75-49F7-B934-8A73492B84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1372" y="1192696"/>
            <a:ext cx="5181601" cy="4984267"/>
          </a:xfrm>
        </p:spPr>
        <p:txBody>
          <a:bodyPr>
            <a:normAutofit/>
          </a:bodyPr>
          <a:lstStyle/>
          <a:p>
            <a:r>
              <a:rPr lang="en-US" dirty="0"/>
              <a:t>Ω = Analog Angular Frequency (</a:t>
            </a:r>
            <a:r>
              <a:rPr lang="en-US" dirty="0">
                <a:solidFill>
                  <a:srgbClr val="00B0F0"/>
                </a:solidFill>
              </a:rPr>
              <a:t>rad/second</a:t>
            </a:r>
            <a:r>
              <a:rPr lang="en-US" dirty="0"/>
              <a:t>) = 2πF</a:t>
            </a:r>
          </a:p>
          <a:p>
            <a:r>
              <a:rPr lang="en-US" dirty="0"/>
              <a:t>F = Analog Frequency (</a:t>
            </a:r>
            <a:r>
              <a:rPr lang="en-US" dirty="0">
                <a:solidFill>
                  <a:srgbClr val="00B0F0"/>
                </a:solidFill>
              </a:rPr>
              <a:t>cycle/second</a:t>
            </a:r>
            <a:r>
              <a:rPr lang="en-US" dirty="0"/>
              <a:t>)</a:t>
            </a:r>
          </a:p>
          <a:p>
            <a:r>
              <a:rPr lang="en-US" sz="2800" dirty="0"/>
              <a:t>F</a:t>
            </a:r>
            <a:r>
              <a:rPr lang="en-US" sz="4000" baseline="-25000" dirty="0"/>
              <a:t>s </a:t>
            </a:r>
            <a:r>
              <a:rPr lang="en-US" dirty="0"/>
              <a:t>= Sampling Frequency (</a:t>
            </a:r>
            <a:r>
              <a:rPr lang="en-US" dirty="0">
                <a:solidFill>
                  <a:srgbClr val="00B0F0"/>
                </a:solidFill>
              </a:rPr>
              <a:t>sample/second</a:t>
            </a:r>
            <a:r>
              <a:rPr lang="en-US" dirty="0"/>
              <a:t>) = 1 / T</a:t>
            </a:r>
            <a:r>
              <a:rPr lang="en-US" sz="4000" baseline="-25000" dirty="0"/>
              <a:t>s</a:t>
            </a:r>
          </a:p>
          <a:p>
            <a:r>
              <a:rPr lang="en-US" dirty="0"/>
              <a:t>f = Discrete Time Frequency (</a:t>
            </a:r>
            <a:r>
              <a:rPr lang="en-US" dirty="0">
                <a:solidFill>
                  <a:srgbClr val="00B0F0"/>
                </a:solidFill>
              </a:rPr>
              <a:t>cycle/sample</a:t>
            </a:r>
            <a:r>
              <a:rPr lang="en-US" dirty="0"/>
              <a:t>) = </a:t>
            </a:r>
            <a:r>
              <a:rPr lang="en-US" sz="2800" dirty="0"/>
              <a:t>F / F</a:t>
            </a:r>
            <a:r>
              <a:rPr lang="en-US" sz="4000" baseline="-25000" dirty="0"/>
              <a:t>s</a:t>
            </a:r>
          </a:p>
          <a:p>
            <a:pPr marL="0" indent="0">
              <a:buNone/>
            </a:pPr>
            <a:r>
              <a:rPr lang="en-US" i="1" u="sng" dirty="0"/>
              <a:t>Example:</a:t>
            </a:r>
            <a:r>
              <a:rPr lang="en-US" dirty="0"/>
              <a:t> f = 1/70 means “70 samples are collected in 1 cycle”.</a:t>
            </a:r>
            <a:br>
              <a:rPr lang="en-US" sz="2800" dirty="0"/>
            </a:b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249EB36-81AD-43FF-AE58-5D457F396227}"/>
              </a:ext>
            </a:extLst>
          </p:cNvPr>
          <p:cNvCxnSpPr>
            <a:cxnSpLocks/>
          </p:cNvCxnSpPr>
          <p:nvPr/>
        </p:nvCxnSpPr>
        <p:spPr>
          <a:xfrm>
            <a:off x="6724063" y="1282636"/>
            <a:ext cx="0" cy="42787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89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3701C-CF28-4EC6-AD36-75AED6A6E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212035"/>
            <a:ext cx="3586438" cy="1845365"/>
          </a:xfrm>
        </p:spPr>
        <p:txBody>
          <a:bodyPr>
            <a:no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Nyquist's Sampling Theorem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79BBF3-4439-4061-BBA5-9DEA8735B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1872" y="987425"/>
            <a:ext cx="4797274" cy="48736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lossless reconstruction,</a:t>
            </a:r>
          </a:p>
          <a:p>
            <a:pPr marL="0" indent="0">
              <a:buNone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4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s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≥ 2F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or, </a:t>
            </a:r>
            <a:r>
              <a:rPr lang="en-US" sz="3200" dirty="0"/>
              <a:t>F / F</a:t>
            </a:r>
            <a:r>
              <a:rPr lang="en-US" sz="4400" baseline="-25000" dirty="0"/>
              <a:t>s</a:t>
            </a:r>
            <a:r>
              <a:rPr lang="en-US" baseline="-25000" dirty="0"/>
              <a:t> </a:t>
            </a:r>
            <a:r>
              <a:rPr lang="en-US" sz="3200" dirty="0"/>
              <a:t>≤ 1 / 2</a:t>
            </a:r>
            <a:br>
              <a:rPr lang="en-US" sz="3200" dirty="0"/>
            </a:br>
            <a:r>
              <a:rPr lang="en-US" sz="2800" dirty="0"/>
              <a:t>or, </a:t>
            </a:r>
            <a:r>
              <a:rPr lang="en-US" dirty="0"/>
              <a:t>f ≤ 1 / 2</a:t>
            </a:r>
          </a:p>
          <a:p>
            <a:pPr marL="0" indent="0">
              <a:buNone/>
            </a:pPr>
            <a:r>
              <a:rPr lang="en-US" dirty="0"/>
              <a:t>So, f</a:t>
            </a:r>
            <a:r>
              <a:rPr lang="en-US" sz="4000" baseline="-25000" dirty="0"/>
              <a:t>max</a:t>
            </a:r>
            <a:r>
              <a:rPr lang="en-US" dirty="0"/>
              <a:t> can be 1 / 2.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sz="2800" i="1" u="sng" dirty="0"/>
              <a:t>Note:</a:t>
            </a:r>
            <a:r>
              <a:rPr lang="en-US" sz="2800" i="1" dirty="0"/>
              <a:t> </a:t>
            </a:r>
            <a:r>
              <a:rPr lang="en-US" sz="2800" dirty="0"/>
              <a:t>Smaller f is better. Because smaller f means: more samples are taken in each cycle.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C1CD1E-977D-48DD-B392-A10B83F29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898401" cy="2527852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“A bandlimited continuous-time signal can be perfectly reconstructed from its samples if the waveform is </a:t>
            </a:r>
            <a:r>
              <a:rPr lang="en-US" sz="2800" dirty="0">
                <a:solidFill>
                  <a:srgbClr val="00B0F0"/>
                </a:solidFill>
              </a:rPr>
              <a:t>sampled</a:t>
            </a:r>
            <a:r>
              <a:rPr lang="en-US" sz="2800" dirty="0"/>
              <a:t> over </a:t>
            </a:r>
            <a:r>
              <a:rPr lang="en-US" sz="2800" dirty="0">
                <a:solidFill>
                  <a:srgbClr val="FF0000"/>
                </a:solidFill>
              </a:rPr>
              <a:t>twice</a:t>
            </a:r>
            <a:r>
              <a:rPr lang="en-US" sz="2800" dirty="0"/>
              <a:t> as fast as its </a:t>
            </a:r>
            <a:r>
              <a:rPr lang="en-US" sz="2800" dirty="0">
                <a:solidFill>
                  <a:schemeClr val="accent6"/>
                </a:solidFill>
              </a:rPr>
              <a:t>highest frequency component</a:t>
            </a:r>
            <a:r>
              <a:rPr lang="en-US" sz="2800" dirty="0"/>
              <a:t>.”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0772EA-B286-4D47-8168-35E4CF513D59}"/>
              </a:ext>
            </a:extLst>
          </p:cNvPr>
          <p:cNvCxnSpPr>
            <a:cxnSpLocks/>
          </p:cNvCxnSpPr>
          <p:nvPr/>
        </p:nvCxnSpPr>
        <p:spPr>
          <a:xfrm>
            <a:off x="6334537" y="938317"/>
            <a:ext cx="0" cy="36469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51801847-9DD6-4CF8-87D2-7CD47F604D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95" t="12391" r="4590" b="22102"/>
          <a:stretch/>
        </p:blipFill>
        <p:spPr>
          <a:xfrm>
            <a:off x="24025" y="4585252"/>
            <a:ext cx="6747847" cy="227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4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032CC-46C8-40EA-BFC1-7854FDD6D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1"/>
            <a:ext cx="11194774" cy="569842"/>
          </a:xfrm>
        </p:spPr>
        <p:txBody>
          <a:bodyPr>
            <a:normAutofit/>
          </a:bodyPr>
          <a:lstStyle/>
          <a:p>
            <a:r>
              <a:rPr lang="en-US" sz="2800" i="1" dirty="0"/>
              <a:t>Nyquist (continued)…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FDCDE2D-753A-46B7-B92B-157433DDE3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9026" y="569843"/>
            <a:ext cx="5754053" cy="285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2CD4C81-AD84-4189-B467-6224C6B059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32517" y="569842"/>
            <a:ext cx="5800457" cy="285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4E76F04-5576-4A80-81ED-CEF811AFE4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5577" y="3604246"/>
            <a:ext cx="6100845" cy="2958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DC74E7-4D84-4818-BF4B-D52533436683}"/>
              </a:ext>
            </a:extLst>
          </p:cNvPr>
          <p:cNvSpPr txBox="1"/>
          <p:nvPr/>
        </p:nvSpPr>
        <p:spPr>
          <a:xfrm>
            <a:off x="159025" y="3428999"/>
            <a:ext cx="147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36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1.1 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119C63-32C1-4102-B165-27A252A1244E}"/>
              </a:ext>
            </a:extLst>
          </p:cNvPr>
          <p:cNvSpPr txBox="1"/>
          <p:nvPr/>
        </p:nvSpPr>
        <p:spPr>
          <a:xfrm>
            <a:off x="10561983" y="3428999"/>
            <a:ext cx="147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36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1.9 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425FB0-86CC-4CA9-82D8-44367012635A}"/>
              </a:ext>
            </a:extLst>
          </p:cNvPr>
          <p:cNvSpPr txBox="1"/>
          <p:nvPr/>
        </p:nvSpPr>
        <p:spPr>
          <a:xfrm rot="16200000">
            <a:off x="2151924" y="4718854"/>
            <a:ext cx="141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36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2 F</a:t>
            </a:r>
          </a:p>
        </p:txBody>
      </p:sp>
    </p:spTree>
    <p:extLst>
      <p:ext uri="{BB962C8B-B14F-4D97-AF65-F5344CB8AC3E}">
        <p14:creationId xmlns:p14="http://schemas.microsoft.com/office/powerpoint/2010/main" val="3023898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E33A8-82FE-457C-8163-D92BC0418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4156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Periodicity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E344E0-BBF3-4172-A7CE-EFFC55802E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54157"/>
                <a:ext cx="10515600" cy="5222806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𝐴</m:t>
                      </m:r>
                      <m:func>
                        <m:funcPr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effectLst/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dirty="0">
                  <a:effectLst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dirty="0">
                    <a:effectLst/>
                  </a:rPr>
                  <a:t>Previously, period was time. But here, period is </a:t>
                </a:r>
                <a:r>
                  <a:rPr lang="en-US" dirty="0">
                    <a:solidFill>
                      <a:srgbClr val="00B0F0"/>
                    </a:solidFill>
                    <a:effectLst/>
                  </a:rPr>
                  <a:t>sample</a:t>
                </a:r>
                <a:r>
                  <a:rPr lang="en-US" dirty="0">
                    <a:effectLst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dirty="0">
                    <a:effectLst/>
                  </a:rPr>
                  <a:t>Also, ω = </a:t>
                </a:r>
                <a:r>
                  <a:rPr lang="el-GR" dirty="0">
                    <a:effectLst/>
                  </a:rPr>
                  <a:t>2π</a:t>
                </a:r>
                <a:r>
                  <a:rPr lang="en-US" dirty="0">
                    <a:effectLst/>
                  </a:rPr>
                  <a:t>f = </a:t>
                </a:r>
                <a:r>
                  <a:rPr lang="el-GR" dirty="0">
                    <a:effectLst/>
                  </a:rPr>
                  <a:t>2π</a:t>
                </a:r>
                <a:r>
                  <a:rPr lang="en-US" dirty="0">
                    <a:effectLst/>
                  </a:rPr>
                  <a:t>k/N, and k is integer.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𝐴</m:t>
                      </m:r>
                      <m:func>
                        <m:funcPr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effectLst/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</m:e>
                      </m:func>
                    </m:oMath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𝐴</m:t>
                      </m:r>
                      <m:func>
                        <m:funcPr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effectLst/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</m:e>
                      </m:func>
                    </m:oMath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𝐴</m:t>
                      </m:r>
                      <m:func>
                        <m:funcPr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effectLst/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func>
                    </m:oMath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𝐴</m:t>
                      </m:r>
                      <m:func>
                        <m:funcPr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effectLst/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dirty="0">
                  <a:effectLst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i="1" u="sng" dirty="0">
                    <a:effectLst/>
                  </a:rPr>
                  <a:t>Note:</a:t>
                </a:r>
                <a:r>
                  <a:rPr lang="en-US" i="1" dirty="0">
                    <a:effectLst/>
                  </a:rPr>
                  <a:t> </a:t>
                </a:r>
                <a:r>
                  <a:rPr lang="en-US" dirty="0">
                    <a:effectLst/>
                  </a:rPr>
                  <a:t>f (= k/N) must be </a:t>
                </a:r>
                <a:r>
                  <a:rPr lang="en-US" dirty="0">
                    <a:solidFill>
                      <a:srgbClr val="FF0000"/>
                    </a:solidFill>
                    <a:effectLst/>
                  </a:rPr>
                  <a:t>rational</a:t>
                </a:r>
                <a:r>
                  <a:rPr lang="en-US" dirty="0">
                    <a:effectLst/>
                  </a:rPr>
                  <a:t> number.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E344E0-BBF3-4172-A7CE-EFFC55802E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54157"/>
                <a:ext cx="10515600" cy="5222806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975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74132C1-51CD-41F0-AEC9-8502295802B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3600" u="sng" dirty="0">
                    <a:effectLst/>
                  </a:rPr>
                  <a:t>Question:</a:t>
                </a:r>
                <a:r>
                  <a:rPr lang="en-US" sz="3600" dirty="0">
                    <a:effectLst/>
                  </a:rPr>
                  <a:t> Is “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effectLst/>
                        <a:latin typeface="Cambria Math" panose="02040503050406030204" pitchFamily="18" charset="0"/>
                      </a:rPr>
                      <m:t>15</m:t>
                    </m:r>
                    <m:func>
                      <m:funcPr>
                        <m:ctrlPr>
                          <a:rPr lang="en-US" sz="36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 b="0" i="0" smtClean="0">
                            <a:effectLst/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3600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36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36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rad>
                            <m:r>
                              <m:rPr>
                                <m:sty m:val="p"/>
                              </m:rPr>
                              <a:rPr lang="en-US" sz="3600" b="0" i="0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πn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3600" dirty="0">
                    <a:effectLst/>
                  </a:rPr>
                  <a:t>” a valid representation of discrete-time signal? Also find for “</a:t>
                </a:r>
                <a14:m>
                  <m:oMath xmlns:m="http://schemas.openxmlformats.org/officeDocument/2006/math">
                    <m:r>
                      <a:rPr lang="en-US" sz="3600" b="0" i="0">
                        <a:latin typeface="Cambria Math" panose="02040503050406030204" pitchFamily="18" charset="0"/>
                      </a:rPr>
                      <m:t>15</m:t>
                    </m:r>
                    <m:func>
                      <m:func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 b="0" i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600" b="0" i="0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m:rPr>
                                <m:sty m:val="p"/>
                              </m:rPr>
                              <a:rPr lang="en-US" sz="36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3600" dirty="0">
                    <a:effectLst/>
                  </a:rPr>
                  <a:t>”.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74132C1-51CD-41F0-AEC9-8502295802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797" t="-461" b="-11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F9EA40-D44A-49E4-8E71-5C92DB2CC8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889974" cy="4351338"/>
              </a:xfrm>
            </p:spPr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b="0" i="0" smtClean="0">
                        <a:effectLst/>
                        <a:latin typeface="Cambria Math" panose="02040503050406030204" pitchFamily="18" charset="0"/>
                      </a:rPr>
                      <m:t>15</m:t>
                    </m:r>
                    <m:func>
                      <m:funcPr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effectLst/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rad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=15</m:t>
                    </m:r>
                    <m:func>
                      <m:funcPr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f>
                              <m:fPr>
                                <m:ctrlP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endParaRPr lang="en-US" dirty="0">
                  <a:effectLst/>
                </a:endParaRP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Here, </a:t>
                </a:r>
                <a14:m>
                  <m:oMath xmlns:m="http://schemas.openxmlformats.org/officeDocument/2006/math"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>
                    <a:effectLst/>
                  </a:rPr>
                  <a:t> , which can not be a rational number.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So, </a:t>
                </a:r>
                <a:r>
                  <a:rPr lang="en-US" dirty="0">
                    <a:solidFill>
                      <a:srgbClr val="FF0000"/>
                    </a:solidFill>
                    <a:effectLst/>
                  </a:rPr>
                  <a:t>NOT</a:t>
                </a:r>
                <a:r>
                  <a:rPr lang="en-US" dirty="0">
                    <a:effectLst/>
                  </a:rPr>
                  <a:t> a valid representation.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15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=15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Here,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r>
                  <a:rPr lang="en-US" dirty="0"/>
                  <a:t> , which can not be a rational number (because π is irrational)</a:t>
                </a:r>
              </a:p>
              <a:p>
                <a:pPr marL="0" indent="0">
                  <a:buNone/>
                </a:pPr>
                <a:r>
                  <a:rPr lang="en-US" dirty="0"/>
                  <a:t>So, </a:t>
                </a:r>
                <a:r>
                  <a:rPr lang="en-US" dirty="0">
                    <a:solidFill>
                      <a:srgbClr val="FF0000"/>
                    </a:solidFill>
                  </a:rPr>
                  <a:t>NOT</a:t>
                </a:r>
                <a:r>
                  <a:rPr lang="en-US" dirty="0"/>
                  <a:t> a valid representation.</a:t>
                </a:r>
              </a:p>
              <a:p>
                <a:pPr marL="0" indent="0" algn="ctr">
                  <a:buNone/>
                </a:pPr>
                <a:endParaRPr lang="en-US" dirty="0">
                  <a:effectLst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F9EA40-D44A-49E4-8E71-5C92DB2CC8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889974" cy="4351338"/>
              </a:xfrm>
              <a:blipFill>
                <a:blip r:embed="rId3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55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C3E12E3-DE52-4CFF-8872-E1ED28346A6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1825624"/>
              </a:xfrm>
            </p:spPr>
            <p:txBody>
              <a:bodyPr>
                <a:noAutofit/>
              </a:bodyPr>
              <a:lstStyle/>
              <a:p>
                <a:r>
                  <a:rPr lang="en-US" sz="2800" u="sng" dirty="0">
                    <a:effectLst/>
                  </a:rPr>
                  <a:t>Question:</a:t>
                </a:r>
                <a:r>
                  <a:rPr lang="en-US" sz="2800" dirty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</a:rPr>
                      <m:t>)=20</m:t>
                    </m:r>
                    <m:func>
                      <m:funcPr>
                        <m:ctrlPr>
                          <a:rPr lang="en-US" sz="28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effectLst/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sz="2800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</a:rPr>
                          <m:t>+30</m:t>
                        </m:r>
                        <m:func>
                          <m:funcPr>
                            <m:ctrlP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effectLst/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2800" b="0" i="1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r>
                  <a:rPr lang="en-US" sz="2800" dirty="0">
                    <a:effectLst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</a:rPr>
                      <m:t>=2000</m:t>
                    </m:r>
                  </m:oMath>
                </a14:m>
                <a:r>
                  <a:rPr lang="en-US" sz="2800" dirty="0">
                    <a:effectLst/>
                  </a:rPr>
                  <a:t> Hz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</a:rPr>
                      <m:t>=3000</m:t>
                    </m:r>
                  </m:oMath>
                </a14:m>
                <a:r>
                  <a:rPr lang="en-US" sz="2800" dirty="0">
                    <a:effectLst/>
                  </a:rPr>
                  <a:t> Hz. What is the minimum sampling frequency for lossless reconstruction? Find the expression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800" dirty="0">
                    <a:effectLst/>
                  </a:rPr>
                  <a:t> for 4000 Hz sampling frequency.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C3E12E3-DE52-4CFF-8872-E1ED28346A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1825624"/>
              </a:xfrm>
              <a:blipFill>
                <a:blip r:embed="rId2"/>
                <a:stretch>
                  <a:fillRect l="-1217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2B2EBE-CE68-43C1-836B-4DA04FF1EE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𝑚𝑖𝑛</m:t>
                        </m:r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dirty="0">
                    <a:effectLst/>
                  </a:rPr>
                  <a:t> must be </a:t>
                </a:r>
                <a:r>
                  <a:rPr lang="en-US" dirty="0">
                    <a:solidFill>
                      <a:srgbClr val="FF0000"/>
                    </a:solidFill>
                    <a:effectLst/>
                  </a:rPr>
                  <a:t>twice</a:t>
                </a:r>
                <a:r>
                  <a:rPr lang="en-US" dirty="0">
                    <a:effectLst/>
                  </a:rPr>
                  <a:t> the maximum frequency component in </a:t>
                </a:r>
                <a14:m>
                  <m:oMath xmlns:m="http://schemas.openxmlformats.org/officeDocument/2006/math"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>
                    <a:effectLst/>
                  </a:rPr>
                  <a:t>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>
                    <a:effectLst/>
                  </a:rPr>
                  <a:t>So, it should be 6000 Hz.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>
                    <a:effectLst/>
                  </a:rPr>
                  <a:t>Now,	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8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</a:rPr>
                      <m:t>=20</m:t>
                    </m:r>
                    <m:func>
                      <m:funcPr>
                        <m:ctrlPr>
                          <a:rPr lang="en-US" sz="28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effectLst/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sz="2800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</a:rPr>
                          <m:t>+30</m:t>
                        </m:r>
                        <m:func>
                          <m:funcPr>
                            <m:ctrlPr>
                              <a:rPr lang="en-US" sz="2800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effectLst/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2800" b="0" i="1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br>
                  <a:rPr lang="en-US" dirty="0">
                    <a:effectLst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</a:rPr>
                        <m:t>20</m:t>
                      </m:r>
                      <m:func>
                        <m:funcPr>
                          <m:ctrlPr>
                            <a:rPr lang="en-US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effectLst/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i="1"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effectLst/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</a:rPr>
                            <m:t>+30</m:t>
                          </m:r>
                          <m:func>
                            <m:funcPr>
                              <m:ctrlPr>
                                <a:rPr lang="en-US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effectLst/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effectLst/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</a:rPr>
                        <m:t>20</m:t>
                      </m:r>
                      <m:func>
                        <m:funcPr>
                          <m:ctrlPr>
                            <a:rPr lang="en-US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effectLst/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2000</m:t>
                              </m:r>
                              <m:r>
                                <a:rPr lang="en-US" i="1">
                                  <a:effectLst/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</a:rPr>
                            <m:t>+30</m:t>
                          </m:r>
                          <m:func>
                            <m:funcPr>
                              <m:ctrlPr>
                                <a:rPr lang="en-US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effectLst/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3000</m:t>
                                  </m:r>
                                  <m:r>
                                    <a:rPr lang="en-US" i="1">
                                      <a:effectLst/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>
                  <a:effectLst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>
                    <a:effectLst/>
                  </a:rPr>
                  <a:t>So,		</a:t>
                </a:r>
                <a14:m>
                  <m:oMath xmlns:m="http://schemas.openxmlformats.org/officeDocument/2006/math"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</a:rPr>
                      <m:t>20</m:t>
                    </m:r>
                    <m:func>
                      <m:func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effectLst/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f>
                              <m:fPr>
                                <m:type m:val="skw"/>
                                <m:ctrlP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2000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4000</m:t>
                                </m:r>
                              </m:den>
                            </m:f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i="1">
                            <a:effectLst/>
                            <a:latin typeface="Cambria Math" panose="02040503050406030204" pitchFamily="18" charset="0"/>
                          </a:rPr>
                          <m:t>+30</m:t>
                        </m:r>
                        <m:func>
                          <m:func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effectLst/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en-US" b="0" i="1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3000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4000</m:t>
                                    </m:r>
                                  </m:den>
                                </m:f>
                                <m: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br>
                  <a:rPr lang="en-US" dirty="0">
                    <a:effectLst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effectLst/>
                          <a:latin typeface="Cambria Math" panose="02040503050406030204" pitchFamily="18" charset="0"/>
                        </a:rPr>
                        <m:t>20</m:t>
                      </m:r>
                      <m:func>
                        <m:funcPr>
                          <m:ctrlPr>
                            <a:rPr lang="en-US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effectLst/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</a:rPr>
                            <m:t>+30</m:t>
                          </m:r>
                          <m:func>
                            <m:funcPr>
                              <m:ctrlPr>
                                <a:rPr lang="en-US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effectLst/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>
                  <a:effectLst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2B2EBE-CE68-43C1-836B-4DA04FF1EE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 t="-1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941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30C9BF-F6ED-4B7A-BDB3-9A4F33F79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119271"/>
            <a:ext cx="11168270" cy="543338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1A8A9C-E8FC-4787-B401-0F5EA54CD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079" y="949893"/>
            <a:ext cx="5425456" cy="31776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40CF54-00B8-4E77-877B-B78DE2393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65" y="950449"/>
            <a:ext cx="5743509" cy="31771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3F2EFE4-AB09-4BF8-9FCF-E7F0676335C7}"/>
                  </a:ext>
                </a:extLst>
              </p:cNvPr>
              <p:cNvSpPr txBox="1"/>
              <p:nvPr/>
            </p:nvSpPr>
            <p:spPr>
              <a:xfrm>
                <a:off x="193465" y="3999357"/>
                <a:ext cx="5743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Red: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20</m:t>
                    </m:r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2000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</m:oMath>
                </a14:m>
                <a:br>
                  <a:rPr lang="en-US" sz="2400" dirty="0"/>
                </a:br>
                <a:r>
                  <a:rPr lang="en-US" sz="2400" dirty="0"/>
                  <a:t>Blue: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3000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3F2EFE4-AB09-4BF8-9FCF-E7F067633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465" y="3999357"/>
                <a:ext cx="5743509" cy="830997"/>
              </a:xfrm>
              <a:prstGeom prst="rect">
                <a:avLst/>
              </a:prstGeom>
              <a:blipFill>
                <a:blip r:embed="rId4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C0F6215-C81C-4B95-BA80-BBC0B459891D}"/>
                  </a:ext>
                </a:extLst>
              </p:cNvPr>
              <p:cNvSpPr txBox="1"/>
              <p:nvPr/>
            </p:nvSpPr>
            <p:spPr>
              <a:xfrm>
                <a:off x="6573079" y="3999357"/>
                <a:ext cx="54254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Green: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20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2000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+30</m:t>
                        </m:r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3000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C0F6215-C81C-4B95-BA80-BBC0B4598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3079" y="3999357"/>
                <a:ext cx="5425456" cy="830997"/>
              </a:xfrm>
              <a:prstGeom prst="rect">
                <a:avLst/>
              </a:prstGeom>
              <a:blipFill>
                <a:blip r:embed="rId5"/>
                <a:stretch>
                  <a:fillRect t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4679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A96A1-23F6-4A79-AEDF-2DA270556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"/>
            <a:ext cx="10515600" cy="1179442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Time-Shifting of DT Sequence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DEF747-1F88-45EF-A679-D7E1E233D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970103"/>
            <a:ext cx="5157787" cy="614572"/>
          </a:xfrm>
        </p:spPr>
        <p:txBody>
          <a:bodyPr>
            <a:normAutofit/>
          </a:bodyPr>
          <a:lstStyle/>
          <a:p>
            <a:pPr algn="ctr"/>
            <a:r>
              <a:rPr lang="en-US" sz="3200" u="sng" dirty="0"/>
              <a:t>Delay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671C6B-591E-4B6D-925D-51C6EAA5B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584675"/>
            <a:ext cx="5157787" cy="46049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y[n] = x[n - d], where d is integer.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Let, x[n] = [… 2 5 </a:t>
            </a:r>
            <a:r>
              <a:rPr lang="en-US" u="sng" dirty="0">
                <a:solidFill>
                  <a:srgbClr val="FF0000"/>
                </a:solidFill>
              </a:rPr>
              <a:t>7</a:t>
            </a:r>
            <a:r>
              <a:rPr lang="en-US" dirty="0"/>
              <a:t> 6 9 1 …]</a:t>
            </a:r>
          </a:p>
          <a:p>
            <a:pPr marL="0" indent="0">
              <a:buNone/>
            </a:pPr>
            <a:r>
              <a:rPr lang="en-US" dirty="0"/>
              <a:t>y[</a:t>
            </a:r>
            <a:r>
              <a:rPr lang="en-US" dirty="0">
                <a:solidFill>
                  <a:srgbClr val="00B050"/>
                </a:solidFill>
              </a:rPr>
              <a:t>n</a:t>
            </a:r>
            <a:r>
              <a:rPr lang="en-US" dirty="0"/>
              <a:t>] = x[</a:t>
            </a:r>
            <a:r>
              <a:rPr lang="en-US" dirty="0">
                <a:solidFill>
                  <a:srgbClr val="00B050"/>
                </a:solidFill>
              </a:rPr>
              <a:t>n</a:t>
            </a:r>
            <a:r>
              <a:rPr lang="en-US" dirty="0"/>
              <a:t>-1]</a:t>
            </a:r>
          </a:p>
          <a:p>
            <a:pPr marL="0" indent="0">
              <a:buNone/>
            </a:pPr>
            <a:r>
              <a:rPr lang="en-US" dirty="0"/>
              <a:t>y[</a:t>
            </a:r>
            <a:r>
              <a:rPr lang="en-US" dirty="0">
                <a:solidFill>
                  <a:srgbClr val="00B050"/>
                </a:solidFill>
              </a:rPr>
              <a:t>-1</a:t>
            </a:r>
            <a:r>
              <a:rPr lang="en-US" dirty="0"/>
              <a:t>] = x[</a:t>
            </a:r>
            <a:r>
              <a:rPr lang="en-US" dirty="0">
                <a:solidFill>
                  <a:srgbClr val="00B050"/>
                </a:solidFill>
              </a:rPr>
              <a:t>-1</a:t>
            </a:r>
            <a:r>
              <a:rPr lang="en-US" dirty="0"/>
              <a:t>-1] = x[-2] = 2</a:t>
            </a:r>
          </a:p>
          <a:p>
            <a:pPr marL="0" indent="0">
              <a:buNone/>
            </a:pPr>
            <a:r>
              <a:rPr lang="en-US" dirty="0"/>
              <a:t>y[</a:t>
            </a:r>
            <a:r>
              <a:rPr lang="en-US" dirty="0">
                <a:solidFill>
                  <a:srgbClr val="00B050"/>
                </a:solidFill>
              </a:rPr>
              <a:t>0</a:t>
            </a:r>
            <a:r>
              <a:rPr lang="en-US" dirty="0"/>
              <a:t>] = x[</a:t>
            </a:r>
            <a:r>
              <a:rPr lang="en-US" dirty="0">
                <a:solidFill>
                  <a:srgbClr val="00B050"/>
                </a:solidFill>
              </a:rPr>
              <a:t>0</a:t>
            </a:r>
            <a:r>
              <a:rPr lang="en-US" dirty="0"/>
              <a:t>-1] = x[-1] = </a:t>
            </a:r>
            <a:r>
              <a:rPr lang="en-US" dirty="0">
                <a:solidFill>
                  <a:srgbClr val="FF0000"/>
                </a:solidFill>
              </a:rPr>
              <a:t>5</a:t>
            </a:r>
          </a:p>
          <a:p>
            <a:pPr marL="0" indent="0">
              <a:buNone/>
            </a:pPr>
            <a:r>
              <a:rPr lang="en-US" dirty="0"/>
              <a:t>y[</a:t>
            </a:r>
            <a:r>
              <a:rPr lang="en-US" dirty="0">
                <a:solidFill>
                  <a:srgbClr val="00B050"/>
                </a:solidFill>
              </a:rPr>
              <a:t>1</a:t>
            </a:r>
            <a:r>
              <a:rPr lang="en-US" dirty="0"/>
              <a:t>] = x[</a:t>
            </a:r>
            <a:r>
              <a:rPr lang="en-US" dirty="0">
                <a:solidFill>
                  <a:srgbClr val="00B050"/>
                </a:solidFill>
              </a:rPr>
              <a:t>1</a:t>
            </a:r>
            <a:r>
              <a:rPr lang="en-US" dirty="0"/>
              <a:t>-1] = x[0] = 7</a:t>
            </a:r>
          </a:p>
          <a:p>
            <a:pPr marL="0" indent="0">
              <a:buNone/>
            </a:pPr>
            <a:r>
              <a:rPr lang="en-US" dirty="0"/>
              <a:t>y[</a:t>
            </a:r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en-US" dirty="0"/>
              <a:t>] = x[</a:t>
            </a:r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en-US" dirty="0"/>
              <a:t>-1] = x[1] = 6	</a:t>
            </a:r>
            <a:r>
              <a:rPr lang="en-US" sz="2400" i="1" dirty="0"/>
              <a:t>and so on.</a:t>
            </a:r>
          </a:p>
          <a:p>
            <a:pPr marL="0" indent="0">
              <a:buNone/>
            </a:pPr>
            <a:r>
              <a:rPr lang="en-US" dirty="0"/>
              <a:t>So, y[n] = [… 2 </a:t>
            </a:r>
            <a:r>
              <a:rPr lang="en-US" u="sng" dirty="0">
                <a:solidFill>
                  <a:srgbClr val="FF0000"/>
                </a:solidFill>
              </a:rPr>
              <a:t>5</a:t>
            </a:r>
            <a:r>
              <a:rPr lang="en-US" dirty="0"/>
              <a:t> 7 6 9 1 …]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A4CFFB-024F-4F7B-A172-346E2F34A7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970103"/>
            <a:ext cx="5183188" cy="614572"/>
          </a:xfrm>
        </p:spPr>
        <p:txBody>
          <a:bodyPr>
            <a:normAutofit/>
          </a:bodyPr>
          <a:lstStyle/>
          <a:p>
            <a:pPr algn="ctr"/>
            <a:r>
              <a:rPr lang="en-US" sz="3200" u="sng" dirty="0"/>
              <a:t>Advance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2D7606-D26C-4D4C-8523-FB942276C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584674"/>
            <a:ext cx="5555974" cy="4935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y[n] = x[n + a], where a is integer.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Let, x[n] = [… 2 5 </a:t>
            </a:r>
            <a:r>
              <a:rPr lang="en-US" u="sng" dirty="0">
                <a:solidFill>
                  <a:srgbClr val="FF0000"/>
                </a:solidFill>
              </a:rPr>
              <a:t>7</a:t>
            </a:r>
            <a:r>
              <a:rPr lang="en-US" dirty="0"/>
              <a:t> 6 9 1 …]</a:t>
            </a:r>
          </a:p>
          <a:p>
            <a:pPr marL="0" indent="0">
              <a:buNone/>
            </a:pPr>
            <a:r>
              <a:rPr lang="en-US" dirty="0"/>
              <a:t>y[</a:t>
            </a:r>
            <a:r>
              <a:rPr lang="en-US" dirty="0">
                <a:solidFill>
                  <a:srgbClr val="00B050"/>
                </a:solidFill>
              </a:rPr>
              <a:t>n</a:t>
            </a:r>
            <a:r>
              <a:rPr lang="en-US" dirty="0"/>
              <a:t>] = x[</a:t>
            </a:r>
            <a:r>
              <a:rPr lang="en-US" dirty="0">
                <a:solidFill>
                  <a:srgbClr val="00B050"/>
                </a:solidFill>
              </a:rPr>
              <a:t>n</a:t>
            </a:r>
            <a:r>
              <a:rPr lang="en-US" dirty="0"/>
              <a:t>+1]</a:t>
            </a:r>
          </a:p>
          <a:p>
            <a:pPr marL="0" indent="0">
              <a:buNone/>
            </a:pPr>
            <a:r>
              <a:rPr lang="en-US" dirty="0"/>
              <a:t>y[</a:t>
            </a:r>
            <a:r>
              <a:rPr lang="en-US" dirty="0">
                <a:solidFill>
                  <a:srgbClr val="00B050"/>
                </a:solidFill>
              </a:rPr>
              <a:t>-1</a:t>
            </a:r>
            <a:r>
              <a:rPr lang="en-US" dirty="0"/>
              <a:t>] = x[</a:t>
            </a:r>
            <a:r>
              <a:rPr lang="en-US" dirty="0">
                <a:solidFill>
                  <a:srgbClr val="00B050"/>
                </a:solidFill>
              </a:rPr>
              <a:t>-1</a:t>
            </a:r>
            <a:r>
              <a:rPr lang="en-US" dirty="0"/>
              <a:t>+1] = x[0] = 7</a:t>
            </a:r>
          </a:p>
          <a:p>
            <a:pPr marL="0" indent="0">
              <a:buNone/>
            </a:pPr>
            <a:r>
              <a:rPr lang="en-US" dirty="0"/>
              <a:t>y[</a:t>
            </a:r>
            <a:r>
              <a:rPr lang="en-US" dirty="0">
                <a:solidFill>
                  <a:srgbClr val="00B050"/>
                </a:solidFill>
              </a:rPr>
              <a:t>0</a:t>
            </a:r>
            <a:r>
              <a:rPr lang="en-US" dirty="0"/>
              <a:t>] = x[</a:t>
            </a:r>
            <a:r>
              <a:rPr lang="en-US" dirty="0">
                <a:solidFill>
                  <a:srgbClr val="00B050"/>
                </a:solidFill>
              </a:rPr>
              <a:t>0</a:t>
            </a:r>
            <a:r>
              <a:rPr lang="en-US" dirty="0"/>
              <a:t>+1] = x[1] = </a:t>
            </a:r>
            <a:r>
              <a:rPr lang="en-US" dirty="0">
                <a:solidFill>
                  <a:srgbClr val="FF0000"/>
                </a:solidFill>
              </a:rPr>
              <a:t>6</a:t>
            </a:r>
          </a:p>
          <a:p>
            <a:pPr marL="0" indent="0">
              <a:buNone/>
            </a:pPr>
            <a:r>
              <a:rPr lang="en-US" dirty="0"/>
              <a:t>y[</a:t>
            </a:r>
            <a:r>
              <a:rPr lang="en-US" dirty="0">
                <a:solidFill>
                  <a:srgbClr val="00B050"/>
                </a:solidFill>
              </a:rPr>
              <a:t>1</a:t>
            </a:r>
            <a:r>
              <a:rPr lang="en-US" dirty="0"/>
              <a:t>] = x[</a:t>
            </a:r>
            <a:r>
              <a:rPr lang="en-US" dirty="0">
                <a:solidFill>
                  <a:srgbClr val="00B050"/>
                </a:solidFill>
              </a:rPr>
              <a:t>1</a:t>
            </a:r>
            <a:r>
              <a:rPr lang="en-US" dirty="0"/>
              <a:t>+1] = x[2] = 9</a:t>
            </a:r>
          </a:p>
          <a:p>
            <a:pPr marL="0" indent="0">
              <a:buNone/>
            </a:pPr>
            <a:r>
              <a:rPr lang="en-US" dirty="0"/>
              <a:t>y[</a:t>
            </a:r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en-US" dirty="0"/>
              <a:t>] = x[</a:t>
            </a:r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en-US" dirty="0"/>
              <a:t>+1] = x[3] = 1	</a:t>
            </a:r>
            <a:r>
              <a:rPr lang="en-US" sz="2400" i="1" dirty="0"/>
              <a:t>and so on.</a:t>
            </a:r>
          </a:p>
          <a:p>
            <a:pPr marL="0" indent="0">
              <a:buNone/>
            </a:pPr>
            <a:r>
              <a:rPr lang="en-US" dirty="0"/>
              <a:t>So, y[n] = [… 2 5 7 </a:t>
            </a:r>
            <a:r>
              <a:rPr lang="en-US" u="sng" dirty="0">
                <a:solidFill>
                  <a:srgbClr val="FF0000"/>
                </a:solidFill>
              </a:rPr>
              <a:t>6</a:t>
            </a:r>
            <a:r>
              <a:rPr lang="en-US" dirty="0"/>
              <a:t> 9 1 …]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F6A3C4B-E67D-4BA5-99FC-3CBC3868B34F}"/>
              </a:ext>
            </a:extLst>
          </p:cNvPr>
          <p:cNvCxnSpPr/>
          <p:nvPr/>
        </p:nvCxnSpPr>
        <p:spPr>
          <a:xfrm>
            <a:off x="6056241" y="1179443"/>
            <a:ext cx="0" cy="51791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78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CA95C-BB15-4759-BEC7-8316F56B8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8546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Properties of Discrete-Time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43D719-52FC-471A-B3E0-3C5F452C4C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4313" y="1285461"/>
                <a:ext cx="11304104" cy="4891502"/>
              </a:xfrm>
            </p:spPr>
            <p:txBody>
              <a:bodyPr/>
              <a:lstStyle/>
              <a:p>
                <a:pPr marL="514350" indent="-514350">
                  <a:buAutoNum type="arabicParenBoth"/>
                </a:pPr>
                <a:r>
                  <a:rPr lang="en-US" sz="3200" b="1" u="sng" dirty="0"/>
                  <a:t>Memory</a:t>
                </a:r>
              </a:p>
              <a:p>
                <a:pPr marL="0" indent="0">
                  <a:buNone/>
                </a:pPr>
                <a:r>
                  <a:rPr lang="en-US" dirty="0"/>
                  <a:t>A system is memoryless if output depends only on </a:t>
                </a:r>
                <a:r>
                  <a:rPr lang="en-US" dirty="0">
                    <a:solidFill>
                      <a:srgbClr val="FF0000"/>
                    </a:solidFill>
                  </a:rPr>
                  <a:t>present value</a:t>
                </a:r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Let,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, where </a:t>
                </a:r>
                <a:r>
                  <a:rPr lang="en-US" dirty="0">
                    <a:solidFill>
                      <a:srgbClr val="00B0F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T{x[n]}</a:t>
                </a:r>
                <a:r>
                  <a: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dirty="0"/>
                  <a:t>means a transform in a system.</a:t>
                </a:r>
              </a:p>
              <a:p>
                <a:pPr marL="0" indent="0">
                  <a:buNone/>
                </a:pPr>
                <a:r>
                  <a:rPr lang="en-US" dirty="0"/>
                  <a:t>Now,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e>
                    </m:d>
                  </m:oMath>
                </a14:m>
                <a:r>
                  <a:rPr lang="en-US" dirty="0"/>
                  <a:t> and so on.</a:t>
                </a:r>
              </a:p>
              <a:p>
                <a:pPr marL="0" indent="0">
                  <a:buNone/>
                </a:pPr>
                <a:r>
                  <a:rPr lang="en-US" dirty="0"/>
                  <a:t>It is </a:t>
                </a:r>
                <a:r>
                  <a:rPr lang="en-US" dirty="0">
                    <a:solidFill>
                      <a:srgbClr val="00B050"/>
                    </a:solidFill>
                  </a:rPr>
                  <a:t>memoryless</a:t>
                </a:r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br>
                  <a:rPr lang="en-US" dirty="0"/>
                </a:br>
                <a:r>
                  <a:rPr lang="en-US" dirty="0"/>
                  <a:t>Now let,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b="0" dirty="0"/>
                  <a:t>Thus,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dirty="0"/>
                  <a:t>, it depends on past value.</a:t>
                </a:r>
              </a:p>
              <a:p>
                <a:pPr marL="0" indent="0">
                  <a:buNone/>
                </a:pPr>
                <a:r>
                  <a:rPr lang="en-US" dirty="0"/>
                  <a:t>It </a:t>
                </a:r>
                <a:r>
                  <a:rPr lang="en-US" dirty="0">
                    <a:solidFill>
                      <a:srgbClr val="00B050"/>
                    </a:solidFill>
                  </a:rPr>
                  <a:t>needs</a:t>
                </a:r>
                <a:r>
                  <a:rPr lang="en-US" dirty="0"/>
                  <a:t> memory.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43D719-52FC-471A-B3E0-3C5F452C4C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4313" y="1285461"/>
                <a:ext cx="11304104" cy="4891502"/>
              </a:xfrm>
              <a:blipFill>
                <a:blip r:embed="rId2"/>
                <a:stretch>
                  <a:fillRect l="-1402" t="-2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294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0E3EA-62F2-4688-B321-AE7F59607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2" y="1"/>
            <a:ext cx="11035748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35BED4-5B19-4265-9DEC-C3CFEE4DAF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147852" cy="549592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Now let,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b="0" dirty="0"/>
                  <a:t>Thus,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</m:oMath>
                </a14:m>
                <a:r>
                  <a:rPr lang="en-US" dirty="0"/>
                  <a:t>, it depends on future value.</a:t>
                </a:r>
              </a:p>
              <a:p>
                <a:pPr marL="0" indent="0">
                  <a:buNone/>
                </a:pPr>
                <a:r>
                  <a:rPr lang="en-US" dirty="0"/>
                  <a:t>It </a:t>
                </a:r>
                <a:r>
                  <a:rPr lang="en-US" dirty="0">
                    <a:solidFill>
                      <a:srgbClr val="00B050"/>
                    </a:solidFill>
                  </a:rPr>
                  <a:t>needs</a:t>
                </a:r>
                <a:r>
                  <a:rPr lang="en-US" dirty="0"/>
                  <a:t> memory.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u="sng" dirty="0"/>
                  <a:t>Question:</a:t>
                </a:r>
                <a:r>
                  <a:rPr lang="en-US" dirty="0"/>
                  <a:t> x[n] = [9 6 5 1 </a:t>
                </a:r>
                <a:r>
                  <a:rPr lang="en-US" u="sng" dirty="0">
                    <a:solidFill>
                      <a:srgbClr val="FF0000"/>
                    </a:solidFill>
                  </a:rPr>
                  <a:t>4</a:t>
                </a:r>
                <a:r>
                  <a:rPr lang="en-US" dirty="0"/>
                  <a:t> 0 7 0 3 …];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+1]</m:t>
                    </m:r>
                  </m:oMath>
                </a14:m>
                <a:r>
                  <a:rPr lang="en-US" dirty="0"/>
                  <a:t>. Find y[-1], y[0], y[1], y[2], y[3]. Is this system memoryless?</a:t>
                </a:r>
              </a:p>
              <a:p>
                <a:pPr marL="0" indent="0">
                  <a:buNone/>
                </a:pPr>
                <a:r>
                  <a:rPr lang="en-US" dirty="0"/>
                  <a:t>y[-1] = x[-1] – x[0] = 1 – 4 = -3</a:t>
                </a:r>
                <a:br>
                  <a:rPr lang="en-US" dirty="0"/>
                </a:br>
                <a:r>
                  <a:rPr lang="en-US" dirty="0"/>
                  <a:t>y[0] = x[0] – x[1] = 4 – 0 = 4</a:t>
                </a:r>
                <a:br>
                  <a:rPr lang="en-US" dirty="0"/>
                </a:br>
                <a:r>
                  <a:rPr lang="en-US" dirty="0"/>
                  <a:t>y[1] = x[1] – x[2] = 0 – 7 = -7</a:t>
                </a:r>
                <a:br>
                  <a:rPr lang="en-US" dirty="0"/>
                </a:br>
                <a:r>
                  <a:rPr lang="en-US" dirty="0"/>
                  <a:t>y[2] = x[2] – x[3] = 7 – 0 = 7</a:t>
                </a:r>
                <a:br>
                  <a:rPr lang="en-US" dirty="0"/>
                </a:br>
                <a:r>
                  <a:rPr lang="en-US" dirty="0"/>
                  <a:t>y[3] = x[3] – x[4] = 0 – 3 = -3</a:t>
                </a:r>
              </a:p>
              <a:p>
                <a:pPr marL="0" indent="0">
                  <a:buNone/>
                </a:pPr>
                <a:r>
                  <a:rPr lang="en-US" dirty="0"/>
                  <a:t>The system depends on future values. So, </a:t>
                </a:r>
                <a:r>
                  <a:rPr lang="en-US" dirty="0">
                    <a:solidFill>
                      <a:srgbClr val="00B050"/>
                    </a:solidFill>
                  </a:rPr>
                  <a:t>not memoryless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35BED4-5B19-4265-9DEC-C3CFEE4DAF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147852" cy="5495926"/>
              </a:xfrm>
              <a:blipFill>
                <a:blip r:embed="rId2"/>
                <a:stretch>
                  <a:fillRect l="-1262" t="-1887" r="-901" b="-2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213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8F19B-B1D3-4BB3-B2A2-424015B9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1353800" cy="58309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405C72-59E7-4393-84DF-B1E0469D47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9175" y="681037"/>
                <a:ext cx="11141764" cy="549592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3200" b="1" u="sng" dirty="0">
                    <a:effectLst/>
                  </a:rPr>
                  <a:t>(2) Linearity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A system is linear if it satisfies </a:t>
                </a:r>
                <a:r>
                  <a:rPr lang="en-US" dirty="0">
                    <a:solidFill>
                      <a:srgbClr val="FF0000"/>
                    </a:solidFill>
                    <a:effectLst/>
                  </a:rPr>
                  <a:t>additivity</a:t>
                </a:r>
                <a:r>
                  <a:rPr lang="en-US" dirty="0">
                    <a:effectLst/>
                  </a:rPr>
                  <a:t> &amp; </a:t>
                </a:r>
                <a:r>
                  <a:rPr lang="en-US" dirty="0">
                    <a:solidFill>
                      <a:srgbClr val="FF0000"/>
                    </a:solidFill>
                    <a:effectLst/>
                  </a:rPr>
                  <a:t>homogeneity of degree one</a:t>
                </a:r>
                <a:r>
                  <a:rPr lang="en-US" dirty="0">
                    <a:effectLst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	(a) Additivity: For every pair of signal x</a:t>
                </a:r>
                <a:r>
                  <a:rPr lang="en-US" sz="3200" baseline="-25000" dirty="0">
                    <a:effectLst/>
                  </a:rPr>
                  <a:t>1</a:t>
                </a:r>
                <a:r>
                  <a:rPr lang="en-US" dirty="0">
                    <a:effectLst/>
                  </a:rPr>
                  <a:t>[n] and x</a:t>
                </a:r>
                <a:r>
                  <a:rPr lang="en-US" sz="3200" baseline="-25000" dirty="0">
                    <a:effectLst/>
                  </a:rPr>
                  <a:t>2</a:t>
                </a:r>
                <a:r>
                  <a:rPr lang="en-US" dirty="0">
                    <a:effectLst/>
                  </a:rPr>
                  <a:t>[n],</a:t>
                </a:r>
                <a:br>
                  <a:rPr lang="en-US" dirty="0">
                    <a:effectLst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effectLst/>
                </a:endParaRP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	(b) Homogeneity of degree one: For every signal x[n] and scalar a,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𝑎𝑥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effectLst/>
                </a:endParaRP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Combining these two, </a:t>
                </a:r>
                <a14:m>
                  <m:oMath xmlns:m="http://schemas.openxmlformats.org/officeDocument/2006/math"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𝑎𝑥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𝑏</m:t>
                        </m:r>
                        <m:sSub>
                          <m:sSubPr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𝑏𝑇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dirty="0">
                  <a:effectLst/>
                </a:endParaRPr>
              </a:p>
              <a:p>
                <a:pPr marL="0" indent="0">
                  <a:buNone/>
                </a:pPr>
                <a:endParaRPr lang="en-US" dirty="0">
                  <a:effectLst/>
                </a:endParaRP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For example, let, </a:t>
                </a:r>
                <a14:m>
                  <m:oMath xmlns:m="http://schemas.openxmlformats.org/officeDocument/2006/math"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>
                    <a:effectLst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Now,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d>
                      <m:d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begChr m:val="["/>
                            <m:endChr m:val="]"/>
                            <m:ctrlPr>
                              <a:rPr lang="en-US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>
                    <a:effectLst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So, it’s </a:t>
                </a:r>
                <a:r>
                  <a:rPr lang="en-US" dirty="0">
                    <a:solidFill>
                      <a:srgbClr val="00B050"/>
                    </a:solidFill>
                    <a:effectLst/>
                  </a:rPr>
                  <a:t>non-linear</a:t>
                </a:r>
                <a:r>
                  <a:rPr lang="en-US" dirty="0">
                    <a:effectLst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405C72-59E7-4393-84DF-B1E0469D47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9175" y="681037"/>
                <a:ext cx="11141764" cy="5495926"/>
              </a:xfrm>
              <a:blipFill>
                <a:blip r:embed="rId2"/>
                <a:stretch>
                  <a:fillRect l="-1368" t="-2331" b="-1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067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476EE-40CC-4FCA-A78D-5A02E4BB4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23912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65851-46F8-4091-A921-C6088DA0D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368" y="823913"/>
            <a:ext cx="5120639" cy="541061"/>
          </a:xfrm>
        </p:spPr>
        <p:txBody>
          <a:bodyPr>
            <a:normAutofit/>
          </a:bodyPr>
          <a:lstStyle/>
          <a:p>
            <a:pPr algn="ctr"/>
            <a:r>
              <a:rPr lang="en-US" sz="2800" b="0" u="sng" dirty="0"/>
              <a:t>Additivity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950ABAD-90E0-4B2D-A5B9-D3AD22F535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69" y="1364974"/>
            <a:ext cx="5120640" cy="5354370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270C7C-4726-45F0-AEB7-88B22B0DAA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8992" y="823913"/>
            <a:ext cx="5120639" cy="541061"/>
          </a:xfrm>
        </p:spPr>
        <p:txBody>
          <a:bodyPr>
            <a:normAutofit/>
          </a:bodyPr>
          <a:lstStyle/>
          <a:p>
            <a:pPr algn="ctr"/>
            <a:r>
              <a:rPr lang="en-US" sz="2800" b="0" u="sng" dirty="0"/>
              <a:t>Homogeneity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78CB04A-52F2-4DA5-9C82-1358BEFE499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993" y="1364974"/>
            <a:ext cx="5120640" cy="3485736"/>
          </a:xfr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2ADE10E-119F-42F4-B5ED-1D595BF365CA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096000" y="823913"/>
            <a:ext cx="0" cy="5895431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09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7A535-D074-42CD-BF84-C85F10F6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7351FD-9842-48B0-B077-9656CED76E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852" y="681037"/>
                <a:ext cx="10730948" cy="549592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u="sng" dirty="0"/>
                  <a:t>Question:</a:t>
                </a:r>
                <a:r>
                  <a:rPr lang="en-US" dirty="0"/>
                  <a:t> x</a:t>
                </a:r>
                <a:r>
                  <a:rPr lang="en-US" sz="3600" baseline="-25000" dirty="0"/>
                  <a:t>1</a:t>
                </a:r>
                <a:r>
                  <a:rPr lang="en-US" dirty="0"/>
                  <a:t>[n] = [ </a:t>
                </a:r>
                <a:r>
                  <a:rPr lang="en-US" u="sng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/>
                  <a:t> 0 4 6 …]; x</a:t>
                </a:r>
                <a:r>
                  <a:rPr lang="en-US" sz="3600" baseline="-25000" dirty="0"/>
                  <a:t>2</a:t>
                </a:r>
                <a:r>
                  <a:rPr lang="en-US" dirty="0"/>
                  <a:t>[n] = [ </a:t>
                </a:r>
                <a:r>
                  <a:rPr lang="en-US" u="sng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/>
                  <a:t> 3 2 7 …]. Using these sequences, show if linearity holds for the following system: y[n] = T{x[n]} = x</a:t>
                </a:r>
                <a:r>
                  <a:rPr lang="en-US" sz="3200" baseline="30000" dirty="0"/>
                  <a:t>2</a:t>
                </a:r>
                <a:r>
                  <a:rPr lang="en-US" dirty="0"/>
                  <a:t>[n].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𝑎𝑥</m:t>
                              </m:r>
                            </m:e>
                            <m:sub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  <m:bar>
                            <m:bar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2+1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ba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   </m:t>
                          </m:r>
                          <m:sSup>
                            <m:sSup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0+3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   </m:t>
                          </m:r>
                          <m:sSup>
                            <m:sSup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4+2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   </m:t>
                          </m:r>
                          <m:sSup>
                            <m:sSup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6+7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 …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=[ </m:t>
                      </m:r>
                      <m:bar>
                        <m:barPr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ba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   9   36   169 …]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𝑏𝑇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bar>
                            <m:ba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ba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…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bar>
                            <m:ba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ba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9   20   85 …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So,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3600" baseline="-2500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The system is </a:t>
                </a:r>
                <a:r>
                  <a:rPr lang="en-US" dirty="0">
                    <a:solidFill>
                      <a:srgbClr val="00B050"/>
                    </a:solidFill>
                  </a:rPr>
                  <a:t>non-linear</a:t>
                </a:r>
                <a:r>
                  <a:rPr lang="en-US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7351FD-9842-48B0-B077-9656CED76E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852" y="681037"/>
                <a:ext cx="10730948" cy="5495926"/>
              </a:xfrm>
              <a:blipFill>
                <a:blip r:embed="rId2"/>
                <a:stretch>
                  <a:fillRect l="-1136" t="-1887" r="-1533" b="-2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120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7A535-D074-42CD-BF84-C85F10F6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7351FD-9842-48B0-B077-9656CED76E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852" y="681037"/>
                <a:ext cx="10730948" cy="549592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u="sng" dirty="0"/>
                  <a:t>Question:</a:t>
                </a:r>
                <a:r>
                  <a:rPr lang="en-US" dirty="0"/>
                  <a:t> x</a:t>
                </a:r>
                <a:r>
                  <a:rPr lang="en-US" sz="3600" baseline="-25000" dirty="0"/>
                  <a:t>1</a:t>
                </a:r>
                <a:r>
                  <a:rPr lang="en-US" dirty="0"/>
                  <a:t>[n] = [ </a:t>
                </a:r>
                <a:r>
                  <a:rPr lang="en-US" u="sng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/>
                  <a:t> 0 4 6 …]; x</a:t>
                </a:r>
                <a:r>
                  <a:rPr lang="en-US" sz="3600" baseline="-25000" dirty="0"/>
                  <a:t>2</a:t>
                </a:r>
                <a:r>
                  <a:rPr lang="en-US" dirty="0"/>
                  <a:t>[n] = [ </a:t>
                </a:r>
                <a:r>
                  <a:rPr lang="en-US" u="sng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/>
                  <a:t> 3 2 7 …]. Using these sequences, show if linearity holds for the following system: y[n] = T{x[n]} = 2x[n].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𝑎𝑥</m:t>
                              </m:r>
                            </m:e>
                            <m:sub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  <m:bar>
                            <m:bar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2+1</m:t>
                                  </m:r>
                                </m:e>
                              </m:d>
                            </m:e>
                          </m:ba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   2</m:t>
                          </m:r>
                          <m:d>
                            <m:d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0+3</m:t>
                              </m:r>
                            </m:e>
                          </m:d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   2</m:t>
                          </m:r>
                          <m:d>
                            <m:d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4+2</m:t>
                              </m:r>
                            </m:e>
                          </m:d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   2</m:t>
                          </m:r>
                          <m:d>
                            <m:d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6+7</m:t>
                              </m:r>
                            </m:e>
                          </m:d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…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  <m:bar>
                            <m:bar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ba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6   12   26…</m:t>
                          </m:r>
                        </m:e>
                      </m:d>
                    </m:oMath>
                  </m:oMathPara>
                </a14:m>
                <a:endParaRPr lang="en-US" b="0" dirty="0">
                  <a:effectLst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𝑏𝑇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=[ </m:t>
                      </m:r>
                      <m:bar>
                        <m:bar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(4+2)</m:t>
                          </m:r>
                        </m:e>
                      </m:ba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0+6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8+4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12+14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…]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=[ </m:t>
                      </m:r>
                      <m:bar>
                        <m:bar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ba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   12   26…]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So,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3600" baseline="-2500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The system is </a:t>
                </a:r>
                <a:r>
                  <a:rPr lang="en-US" dirty="0">
                    <a:solidFill>
                      <a:srgbClr val="00B050"/>
                    </a:solidFill>
                  </a:rPr>
                  <a:t>linear</a:t>
                </a:r>
                <a:r>
                  <a:rPr lang="en-US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7351FD-9842-48B0-B077-9656CED76E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852" y="681037"/>
                <a:ext cx="10730948" cy="5495926"/>
              </a:xfrm>
              <a:blipFill>
                <a:blip r:embed="rId2"/>
                <a:stretch>
                  <a:fillRect l="-1136" t="-1887" r="-1533" b="-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538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1D0F4-8676-4AF6-AB00-FE2D1807B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EC2C4E-70B8-40A4-9612-552A5C7645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1" y="681036"/>
                <a:ext cx="5430078" cy="601131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200" b="1" u="sng" dirty="0">
                    <a:effectLst/>
                  </a:rPr>
                  <a:t>(3) Time-Invariance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dirty="0">
                    <a:effectLst/>
                  </a:rPr>
                  <a:t>A system is time-invariant if for all </a:t>
                </a:r>
                <a:r>
                  <a:rPr lang="en-US" dirty="0" err="1">
                    <a:effectLst/>
                  </a:rPr>
                  <a:t>n</a:t>
                </a:r>
                <a:r>
                  <a:rPr lang="en-US" sz="3600" i="1" baseline="-25000" dirty="0" err="1">
                    <a:effectLst/>
                  </a:rPr>
                  <a:t>d</a:t>
                </a:r>
                <a:r>
                  <a:rPr lang="en-US" dirty="0">
                    <a:effectLst/>
                  </a:rPr>
                  <a:t>, the input with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effectLst/>
                  </a:rPr>
                  <a:t> produces output with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effectLst/>
                  </a:rPr>
                  <a:t>.</a:t>
                </a:r>
                <a:endParaRPr lang="en-US" dirty="0"/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dirty="0">
                    <a:effectLst/>
                  </a:rPr>
                  <a:t>In other words:</a:t>
                </a:r>
                <a:endParaRPr lang="en-US" dirty="0"/>
              </a:p>
              <a:p>
                <a:pPr marL="0" indent="0" algn="just">
                  <a:buNone/>
                </a:pPr>
                <a:r>
                  <a:rPr lang="en-US" dirty="0">
                    <a:effectLst/>
                  </a:rPr>
                  <a:t>	(a) Get your output with no input delay, then delay the output.</a:t>
                </a:r>
                <a:br>
                  <a:rPr lang="en-US" dirty="0">
                    <a:effectLst/>
                  </a:rPr>
                </a:br>
                <a:r>
                  <a:rPr lang="en-US" dirty="0">
                    <a:effectLst/>
                  </a:rPr>
                  <a:t>	(b) Delay the input, then get output.</a:t>
                </a:r>
              </a:p>
              <a:p>
                <a:pPr marL="0" indent="0" algn="just">
                  <a:buNone/>
                </a:pPr>
                <a:r>
                  <a:rPr lang="en-US" dirty="0">
                    <a:effectLst/>
                  </a:rPr>
                  <a:t>If both cases are </a:t>
                </a:r>
                <a:r>
                  <a:rPr lang="en-US" dirty="0">
                    <a:solidFill>
                      <a:srgbClr val="00B0F0"/>
                    </a:solidFill>
                    <a:effectLst/>
                  </a:rPr>
                  <a:t>matched</a:t>
                </a:r>
                <a:r>
                  <a:rPr lang="en-US" dirty="0">
                    <a:effectLst/>
                  </a:rPr>
                  <a:t>, the system is time-invariant.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EC2C4E-70B8-40A4-9612-552A5C7645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1" y="681036"/>
                <a:ext cx="5430078" cy="6011311"/>
              </a:xfrm>
              <a:blipFill>
                <a:blip r:embed="rId2"/>
                <a:stretch>
                  <a:fillRect l="-2921" t="-2130" r="-2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1188FFD-BF4D-4695-B871-A564F6A72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999" y="1384852"/>
            <a:ext cx="5736001" cy="391504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FF03CE-2342-43C4-870F-BEDDA89328A6}"/>
              </a:ext>
            </a:extLst>
          </p:cNvPr>
          <p:cNvCxnSpPr/>
          <p:nvPr/>
        </p:nvCxnSpPr>
        <p:spPr>
          <a:xfrm>
            <a:off x="6321287" y="1126435"/>
            <a:ext cx="0" cy="55659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52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F2472-FD09-4302-97A9-A9BDEA848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54C6BF-A89D-464F-BF66-5EE1F9DD0C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940904"/>
                <a:ext cx="11887200" cy="523605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effectLst/>
                  </a:rPr>
                  <a:t>Let, </a:t>
                </a:r>
                <a14:m>
                  <m:oMath xmlns:m="http://schemas.openxmlformats.org/officeDocument/2006/math"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>
                  <a:effectLst/>
                </a:endParaRP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x[n] = [… a b c </a:t>
                </a:r>
                <a:r>
                  <a:rPr lang="en-US" u="sng" dirty="0">
                    <a:solidFill>
                      <a:srgbClr val="FF0000"/>
                    </a:solidFill>
                    <a:effectLst/>
                  </a:rPr>
                  <a:t>d</a:t>
                </a:r>
                <a:r>
                  <a:rPr lang="en-US" dirty="0">
                    <a:effectLst/>
                  </a:rPr>
                  <a:t> e f g </a:t>
                </a:r>
                <a:r>
                  <a:rPr lang="en-US" dirty="0"/>
                  <a:t>h</a:t>
                </a:r>
                <a:r>
                  <a:rPr lang="en-US" dirty="0">
                    <a:effectLst/>
                  </a:rPr>
                  <a:t> …]</a:t>
                </a:r>
              </a:p>
              <a:p>
                <a:pPr marL="0" indent="0">
                  <a:buNone/>
                </a:pPr>
                <a:br>
                  <a:rPr lang="en-US" dirty="0"/>
                </a:br>
                <a:r>
                  <a:rPr lang="en-US" dirty="0">
                    <a:effectLst/>
                  </a:rPr>
                  <a:t>y[n] = [… b </a:t>
                </a:r>
                <a:r>
                  <a:rPr lang="en-US" u="sng" dirty="0">
                    <a:solidFill>
                      <a:srgbClr val="FF0000"/>
                    </a:solidFill>
                    <a:effectLst/>
                  </a:rPr>
                  <a:t>d</a:t>
                </a:r>
                <a:r>
                  <a:rPr lang="en-US" dirty="0">
                    <a:effectLst/>
                  </a:rPr>
                  <a:t> f </a:t>
                </a:r>
                <a:r>
                  <a:rPr lang="en-US" dirty="0"/>
                  <a:t>h</a:t>
                </a:r>
                <a:r>
                  <a:rPr lang="en-US" dirty="0">
                    <a:effectLst/>
                  </a:rPr>
                  <a:t> …]			; y[0]=x[0], y[-1]=x[-2], y[1]=x[2], y[2]=x[4]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y</a:t>
                </a:r>
                <a:r>
                  <a:rPr lang="en-US" sz="3600" baseline="-25000" dirty="0">
                    <a:effectLst/>
                  </a:rPr>
                  <a:t>1</a:t>
                </a:r>
                <a:r>
                  <a:rPr lang="en-US" dirty="0">
                    <a:effectLst/>
                  </a:rPr>
                  <a:t>[n] = y[n-1] = [… </a:t>
                </a:r>
                <a:r>
                  <a:rPr lang="en-US" u="sng" dirty="0">
                    <a:solidFill>
                      <a:srgbClr val="FF0000"/>
                    </a:solidFill>
                    <a:effectLst/>
                  </a:rPr>
                  <a:t>b</a:t>
                </a:r>
                <a:r>
                  <a:rPr lang="en-US" dirty="0">
                    <a:effectLst/>
                  </a:rPr>
                  <a:t> d f </a:t>
                </a:r>
                <a:r>
                  <a:rPr lang="en-US" dirty="0"/>
                  <a:t>h</a:t>
                </a:r>
                <a:r>
                  <a:rPr lang="en-US" dirty="0">
                    <a:effectLst/>
                  </a:rPr>
                  <a:t> …]	[output is delayed]; </a:t>
                </a:r>
                <a:r>
                  <a:rPr lang="en-US" sz="2400" dirty="0">
                    <a:effectLst/>
                  </a:rPr>
                  <a:t>y</a:t>
                </a:r>
                <a:r>
                  <a:rPr lang="en-US" sz="3200" baseline="-25000" dirty="0">
                    <a:effectLst/>
                  </a:rPr>
                  <a:t>1</a:t>
                </a:r>
                <a:r>
                  <a:rPr lang="en-US" sz="2400" dirty="0">
                    <a:effectLst/>
                  </a:rPr>
                  <a:t>[0]=y[-1], y</a:t>
                </a:r>
                <a:r>
                  <a:rPr lang="en-US" sz="3200" baseline="-25000" dirty="0">
                    <a:effectLst/>
                  </a:rPr>
                  <a:t>1</a:t>
                </a:r>
                <a:r>
                  <a:rPr lang="en-US" sz="2400" dirty="0">
                    <a:effectLst/>
                  </a:rPr>
                  <a:t>[1]=y[0], y</a:t>
                </a:r>
                <a:r>
                  <a:rPr lang="en-US" sz="3200" baseline="-25000" dirty="0">
                    <a:effectLst/>
                  </a:rPr>
                  <a:t>1</a:t>
                </a:r>
                <a:r>
                  <a:rPr lang="en-US" sz="2400" dirty="0">
                    <a:effectLst/>
                  </a:rPr>
                  <a:t>[2]=y[1]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x[n-1] = [… a b </a:t>
                </a:r>
                <a:r>
                  <a:rPr lang="en-US" u="sng" dirty="0">
                    <a:solidFill>
                      <a:srgbClr val="FF0000"/>
                    </a:solidFill>
                    <a:effectLst/>
                  </a:rPr>
                  <a:t>c</a:t>
                </a:r>
                <a:r>
                  <a:rPr lang="en-US" dirty="0">
                    <a:effectLst/>
                  </a:rPr>
                  <a:t> d e f g h …]	[input is delayed]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y</a:t>
                </a:r>
                <a:r>
                  <a:rPr lang="en-US" sz="3600" baseline="-25000" dirty="0">
                    <a:effectLst/>
                  </a:rPr>
                  <a:t>2</a:t>
                </a:r>
                <a:r>
                  <a:rPr lang="en-US" dirty="0">
                    <a:effectLst/>
                  </a:rPr>
                  <a:t>[n] = [… a </a:t>
                </a:r>
                <a:r>
                  <a:rPr lang="en-US" u="sng" dirty="0">
                    <a:solidFill>
                      <a:srgbClr val="FF0000"/>
                    </a:solidFill>
                    <a:effectLst/>
                  </a:rPr>
                  <a:t>c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e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g</a:t>
                </a:r>
                <a:r>
                  <a:rPr lang="en-US" dirty="0">
                    <a:effectLst/>
                  </a:rPr>
                  <a:t> …]		[output for delayed input]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>
                    <a:effectLst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So, it’s </a:t>
                </a:r>
                <a:r>
                  <a:rPr lang="en-US" dirty="0">
                    <a:solidFill>
                      <a:srgbClr val="00B050"/>
                    </a:solidFill>
                    <a:effectLst/>
                  </a:rPr>
                  <a:t>time-variant</a:t>
                </a:r>
                <a:r>
                  <a:rPr lang="en-US" dirty="0">
                    <a:effectLst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54C6BF-A89D-464F-BF66-5EE1F9DD0C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940904"/>
                <a:ext cx="11887200" cy="5236059"/>
              </a:xfrm>
              <a:blipFill>
                <a:blip r:embed="rId2"/>
                <a:stretch>
                  <a:fillRect l="-1026" t="-1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016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F2472-FD09-4302-97A9-A9BDEA848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54C6BF-A89D-464F-BF66-5EE1F9DD0C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799" y="940904"/>
                <a:ext cx="11502887" cy="523605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effectLst/>
                  </a:rPr>
                  <a:t>Let, </a:t>
                </a:r>
                <a14:m>
                  <m:oMath xmlns:m="http://schemas.openxmlformats.org/officeDocument/2006/math"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>
                  <a:effectLst/>
                </a:endParaRP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x[n] = [… 2 4 </a:t>
                </a:r>
                <a:r>
                  <a:rPr lang="en-US" dirty="0"/>
                  <a:t>3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8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6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4</a:t>
                </a:r>
                <a:r>
                  <a:rPr lang="en-US" dirty="0">
                    <a:effectLst/>
                  </a:rPr>
                  <a:t> </a:t>
                </a:r>
                <a:r>
                  <a:rPr lang="en-US" u="sng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1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4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9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5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9</a:t>
                </a:r>
                <a:r>
                  <a:rPr lang="en-US" dirty="0">
                    <a:effectLst/>
                  </a:rPr>
                  <a:t> 7 …]</a:t>
                </a:r>
                <a:br>
                  <a:rPr lang="en-US" dirty="0">
                    <a:effectLst/>
                  </a:rPr>
                </a:br>
                <a:endParaRPr lang="en-US" dirty="0">
                  <a:effectLst/>
                </a:endParaRP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y[n] = [… 2 </a:t>
                </a:r>
                <a:r>
                  <a:rPr lang="en-US" dirty="0"/>
                  <a:t>8</a:t>
                </a:r>
                <a:r>
                  <a:rPr lang="en-US" dirty="0">
                    <a:effectLst/>
                  </a:rPr>
                  <a:t> </a:t>
                </a:r>
                <a:r>
                  <a:rPr lang="en-US" u="sng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9</a:t>
                </a:r>
                <a:r>
                  <a:rPr lang="en-US" dirty="0">
                    <a:effectLst/>
                  </a:rPr>
                  <a:t> 7 …]			;</a:t>
                </a:r>
                <a:r>
                  <a:rPr lang="en-US" sz="2400" dirty="0">
                    <a:effectLst/>
                  </a:rPr>
                  <a:t> y[0]=x[0], y[-1]=x[-3], y[1]=x[3], y[2]=x[6]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y</a:t>
                </a:r>
                <a:r>
                  <a:rPr lang="en-US" sz="3600" baseline="-25000" dirty="0">
                    <a:effectLst/>
                  </a:rPr>
                  <a:t>1</a:t>
                </a:r>
                <a:r>
                  <a:rPr lang="en-US" dirty="0">
                    <a:effectLst/>
                  </a:rPr>
                  <a:t>[n] = y[n-1] = [… 2 </a:t>
                </a:r>
                <a:r>
                  <a:rPr lang="en-US" u="sng" dirty="0">
                    <a:solidFill>
                      <a:srgbClr val="FF0000"/>
                    </a:solidFill>
                    <a:effectLst/>
                  </a:rPr>
                  <a:t>8</a:t>
                </a:r>
                <a:r>
                  <a:rPr lang="en-US" dirty="0">
                    <a:effectLst/>
                  </a:rPr>
                  <a:t> 2 9 7…]		[output is delayed]; </a:t>
                </a:r>
                <a:r>
                  <a:rPr lang="en-US" sz="2400" dirty="0">
                    <a:effectLst/>
                  </a:rPr>
                  <a:t>y</a:t>
                </a:r>
                <a:r>
                  <a:rPr lang="en-US" sz="3200" baseline="-25000" dirty="0">
                    <a:effectLst/>
                  </a:rPr>
                  <a:t>1</a:t>
                </a:r>
                <a:r>
                  <a:rPr lang="en-US" sz="2400" dirty="0">
                    <a:effectLst/>
                  </a:rPr>
                  <a:t>[-1]=y[-2], y</a:t>
                </a:r>
                <a:r>
                  <a:rPr lang="en-US" sz="3200" baseline="-25000" dirty="0">
                    <a:effectLst/>
                  </a:rPr>
                  <a:t>1</a:t>
                </a:r>
                <a:r>
                  <a:rPr lang="en-US" sz="2400" dirty="0">
                    <a:effectLst/>
                  </a:rPr>
                  <a:t>[0]=y[-1]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x[n-1] = [… 2 4 </a:t>
                </a:r>
                <a:r>
                  <a:rPr lang="en-US" dirty="0"/>
                  <a:t>3 8 6 </a:t>
                </a:r>
                <a:r>
                  <a:rPr lang="en-US" u="sng" dirty="0">
                    <a:solidFill>
                      <a:srgbClr val="FF0000"/>
                    </a:solidFill>
                  </a:rPr>
                  <a:t>4</a:t>
                </a:r>
                <a:r>
                  <a:rPr lang="en-US" dirty="0"/>
                  <a:t> 2 1 4 9 5 9 7 </a:t>
                </a:r>
                <a:r>
                  <a:rPr lang="en-US" dirty="0">
                    <a:effectLst/>
                  </a:rPr>
                  <a:t>…]	[input is delayed]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y</a:t>
                </a:r>
                <a:r>
                  <a:rPr lang="en-US" sz="3600" baseline="-25000" dirty="0">
                    <a:effectLst/>
                  </a:rPr>
                  <a:t>2</a:t>
                </a:r>
                <a:r>
                  <a:rPr lang="en-US" dirty="0">
                    <a:effectLst/>
                  </a:rPr>
                  <a:t>[n] = [… 3 </a:t>
                </a:r>
                <a:r>
                  <a:rPr lang="en-US" u="sng" dirty="0">
                    <a:solidFill>
                      <a:srgbClr val="FF0000"/>
                    </a:solidFill>
                  </a:rPr>
                  <a:t>4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4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9</a:t>
                </a:r>
                <a:r>
                  <a:rPr lang="en-US" dirty="0">
                    <a:effectLst/>
                  </a:rPr>
                  <a:t> …]			[output for delayed input]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>
                    <a:effectLst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So, it’s </a:t>
                </a:r>
                <a:r>
                  <a:rPr lang="en-US" dirty="0">
                    <a:solidFill>
                      <a:srgbClr val="00B050"/>
                    </a:solidFill>
                    <a:effectLst/>
                  </a:rPr>
                  <a:t>time-variant</a:t>
                </a:r>
                <a:r>
                  <a:rPr lang="en-US" dirty="0">
                    <a:effectLst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54C6BF-A89D-464F-BF66-5EE1F9DD0C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799" y="940904"/>
                <a:ext cx="11502887" cy="5236059"/>
              </a:xfrm>
              <a:blipFill>
                <a:blip r:embed="rId2"/>
                <a:stretch>
                  <a:fillRect l="-1060" t="-1863" r="-5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925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F2472-FD09-4302-97A9-A9BDEA848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54C6BF-A89D-464F-BF66-5EE1F9DD0C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940904"/>
                <a:ext cx="11887200" cy="523605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effectLst/>
                  </a:rPr>
                  <a:t>Let, </a:t>
                </a:r>
                <a14:m>
                  <m:oMath xmlns:m="http://schemas.openxmlformats.org/officeDocument/2006/math"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>
                  <a:effectLst/>
                </a:endParaRP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x[n] = [… 4 1 </a:t>
                </a:r>
                <a:r>
                  <a:rPr lang="en-US" u="sng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>
                    <a:effectLst/>
                  </a:rPr>
                  <a:t> 5 0 1 …]</a:t>
                </a:r>
                <a:br>
                  <a:rPr lang="en-US" dirty="0">
                    <a:effectLst/>
                  </a:rPr>
                </a:br>
                <a:endParaRPr lang="en-US" dirty="0">
                  <a:effectLst/>
                </a:endParaRP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y[n] = [… 20  5  </a:t>
                </a:r>
                <a:r>
                  <a:rPr lang="en-US" u="sng" dirty="0">
                    <a:solidFill>
                      <a:srgbClr val="FF0000"/>
                    </a:solidFill>
                    <a:effectLst/>
                  </a:rPr>
                  <a:t>10</a:t>
                </a:r>
                <a:r>
                  <a:rPr lang="en-US" dirty="0">
                    <a:effectLst/>
                  </a:rPr>
                  <a:t>  25  0  5 …]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y</a:t>
                </a:r>
                <a:r>
                  <a:rPr lang="en-US" sz="3600" baseline="-25000" dirty="0">
                    <a:effectLst/>
                  </a:rPr>
                  <a:t>1</a:t>
                </a:r>
                <a:r>
                  <a:rPr lang="en-US" dirty="0">
                    <a:effectLst/>
                  </a:rPr>
                  <a:t>[n] = y[n-1] = [… 20  </a:t>
                </a:r>
                <a:r>
                  <a:rPr lang="en-US" u="sng" dirty="0">
                    <a:solidFill>
                      <a:srgbClr val="FF0000"/>
                    </a:solidFill>
                  </a:rPr>
                  <a:t>5</a:t>
                </a:r>
                <a:r>
                  <a:rPr lang="en-US" dirty="0"/>
                  <a:t>  10  25  0  5</a:t>
                </a:r>
                <a:r>
                  <a:rPr lang="en-US" dirty="0">
                    <a:effectLst/>
                  </a:rPr>
                  <a:t> …]	</a:t>
                </a:r>
                <a:r>
                  <a:rPr lang="en-US" sz="2400" dirty="0">
                    <a:effectLst/>
                  </a:rPr>
                  <a:t>[output is delayed]; y</a:t>
                </a:r>
                <a:r>
                  <a:rPr lang="en-US" baseline="-25000" dirty="0">
                    <a:effectLst/>
                  </a:rPr>
                  <a:t>1</a:t>
                </a:r>
                <a:r>
                  <a:rPr lang="en-US" sz="2400" dirty="0">
                    <a:effectLst/>
                  </a:rPr>
                  <a:t>[0]=y[-</a:t>
                </a:r>
                <a:r>
                  <a:rPr lang="en-US" sz="2400" dirty="0"/>
                  <a:t>1], y</a:t>
                </a:r>
                <a:r>
                  <a:rPr lang="en-US" baseline="-25000" dirty="0"/>
                  <a:t>1</a:t>
                </a:r>
                <a:r>
                  <a:rPr lang="en-US" sz="2400" dirty="0"/>
                  <a:t>[1]=y[0]</a:t>
                </a:r>
                <a:endParaRPr lang="en-US" sz="2400" dirty="0">
                  <a:effectLst/>
                </a:endParaRP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x[n-1] = [… 4 </a:t>
                </a:r>
                <a:r>
                  <a:rPr lang="en-US" u="sng" dirty="0">
                    <a:solidFill>
                      <a:srgbClr val="FF0000"/>
                    </a:solidFill>
                    <a:effectLst/>
                  </a:rPr>
                  <a:t>1</a:t>
                </a:r>
                <a:r>
                  <a:rPr lang="en-US" dirty="0">
                    <a:effectLst/>
                  </a:rPr>
                  <a:t> 2 5 0 1 …]				[input is delayed]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y</a:t>
                </a:r>
                <a:r>
                  <a:rPr lang="en-US" sz="3600" baseline="-25000" dirty="0">
                    <a:effectLst/>
                  </a:rPr>
                  <a:t>2</a:t>
                </a:r>
                <a:r>
                  <a:rPr lang="en-US" dirty="0">
                    <a:effectLst/>
                  </a:rPr>
                  <a:t>[n] = [… 20  </a:t>
                </a:r>
                <a:r>
                  <a:rPr lang="en-US" u="sng" dirty="0">
                    <a:solidFill>
                      <a:srgbClr val="FF0000"/>
                    </a:solidFill>
                  </a:rPr>
                  <a:t>5</a:t>
                </a:r>
                <a:r>
                  <a:rPr lang="en-US" dirty="0"/>
                  <a:t>  10  25  0  5</a:t>
                </a:r>
                <a:r>
                  <a:rPr lang="en-US" dirty="0">
                    <a:effectLst/>
                  </a:rPr>
                  <a:t> …]			[output for delayed input]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>
                    <a:effectLst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So, it’s </a:t>
                </a:r>
                <a:r>
                  <a:rPr lang="en-US" dirty="0">
                    <a:solidFill>
                      <a:srgbClr val="00B050"/>
                    </a:solidFill>
                    <a:effectLst/>
                  </a:rPr>
                  <a:t>time-invariant</a:t>
                </a:r>
                <a:r>
                  <a:rPr lang="en-US" dirty="0">
                    <a:effectLst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54C6BF-A89D-464F-BF66-5EE1F9DD0C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940904"/>
                <a:ext cx="11887200" cy="5236059"/>
              </a:xfrm>
              <a:blipFill>
                <a:blip r:embed="rId2"/>
                <a:stretch>
                  <a:fillRect l="-1026" t="-1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819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403D0-68EF-49F2-A371-7084CDCF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967408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Linear Time-Invariant (LTI)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CCFAC3-CCC6-4B24-A8E2-541F90D0EE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67410"/>
                <a:ext cx="10515600" cy="554593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effectLst/>
                    <a:ea typeface="Cambria Math" panose="02040503050406030204" pitchFamily="18" charset="0"/>
                  </a:rPr>
                  <a:t>Unit impulse,	</a:t>
                </a:r>
                <a14:m>
                  <m:oMath xmlns:m="http://schemas.openxmlformats.org/officeDocument/2006/math"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 smtClean="0">
                                <a:effectLst/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  <m:e>
                            <m:r>
                              <a:rPr lang="en-US" i="1" smtClean="0">
                                <a:effectLst/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 smtClean="0">
                                <a:effectLst/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en-US" i="1" smtClean="0">
                                <a:effectLst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endParaRPr lang="en-US" dirty="0">
                  <a:effectLst/>
                </a:endParaRP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Now let,	</a:t>
                </a:r>
                <a14:m>
                  <m:oMath xmlns:m="http://schemas.openxmlformats.org/officeDocument/2006/math">
                    <m:r>
                      <a:rPr lang="en-US" i="1" dirty="0" smtClean="0">
                        <a:effectLst/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dirty="0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bar>
                          <m:barPr>
                            <m:ctrlPr>
                              <a:rPr lang="en-US" i="1" dirty="0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bar>
                        <m:r>
                          <a:rPr lang="en-US" i="1" dirty="0" smtClean="0">
                            <a:effectLst/>
                            <a:latin typeface="Cambria Math" panose="02040503050406030204" pitchFamily="18" charset="0"/>
                          </a:rPr>
                          <m:t> 7 9 2 4 1</m:t>
                        </m:r>
                        <m:r>
                          <a:rPr lang="en-US" b="0" i="1" dirty="0" smtClean="0">
                            <a:effectLst/>
                            <a:latin typeface="Cambria Math" panose="02040503050406030204" pitchFamily="18" charset="0"/>
                          </a:rPr>
                          <m:t>…</m:t>
                        </m:r>
                      </m:e>
                    </m:d>
                  </m:oMath>
                </a14:m>
                <a:endParaRPr lang="en-US" b="0" i="1" dirty="0">
                  <a:effectLst/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br>
                  <a:rPr lang="en-US" b="0" i="1" dirty="0">
                    <a:effectLst/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+7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+9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en-US" b="0" i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>
                  <a:effectLst/>
                </a:endParaRPr>
              </a:p>
              <a:p>
                <a:pPr marL="0" indent="0">
                  <a:buNone/>
                </a:pPr>
                <a:r>
                  <a:rPr lang="en-US" dirty="0">
                    <a:effectLst/>
                  </a:rPr>
                  <a:t>Now,</a:t>
                </a:r>
                <a:br>
                  <a:rPr lang="en-US" dirty="0">
                    <a:effectLst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=−∞</m:t>
                              </m:r>
                            </m:sub>
                            <m:sup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=∞</m:t>
                              </m:r>
                            </m:sup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CCFAC3-CCC6-4B24-A8E2-541F90D0EE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67410"/>
                <a:ext cx="10515600" cy="5545932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5D209D3-5BD3-4D54-B3E5-F068A39191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0400" y="967410"/>
            <a:ext cx="2862469" cy="102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80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C46EE-8CEE-43EE-9EED-418FBBD0D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10AF6E-CC9D-4F2A-92B0-43A5F4FCCB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If linearity holds, then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=−∞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=∞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e>
                          </m:nary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And, for time-invariance, the impulse response,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So, for LTI system,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10AF6E-CC9D-4F2A-92B0-43A5F4FCCB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  <a:blipFill>
                <a:blip r:embed="rId2"/>
                <a:stretch>
                  <a:fillRect l="-1217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595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DE9C7-A3D3-453F-A4C3-CA144BFEB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027"/>
            <a:ext cx="10515600" cy="1086677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Convolution Sum Formula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59D05D-A10C-4809-9B95-94765BE73B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45704"/>
                <a:ext cx="10515600" cy="493125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Using convolution sum, we can predict output for any kind of input without physically putting on the equipment.</a:t>
                </a:r>
                <a:br>
                  <a:rPr lang="en-US" dirty="0"/>
                </a:br>
                <a:endParaRPr lang="en-US" dirty="0"/>
              </a:p>
              <a:p>
                <a:pPr marL="0" indent="0">
                  <a:buNone/>
                </a:pPr>
                <a:r>
                  <a:rPr lang="en-US" u="sng" dirty="0"/>
                  <a:t>Some properties of convolution:</a:t>
                </a:r>
              </a:p>
              <a:p>
                <a:r>
                  <a:rPr lang="en-US" dirty="0"/>
                  <a:t>Commutative: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Associative: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Distributive: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59D05D-A10C-4809-9B95-94765BE73B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45704"/>
                <a:ext cx="10515600" cy="4931259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86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2B883-9DF3-4200-9D68-5118507AA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8788"/>
          </a:xfrm>
        </p:spPr>
        <p:txBody>
          <a:bodyPr>
            <a:normAutofit/>
          </a:bodyPr>
          <a:lstStyle/>
          <a:p>
            <a:r>
              <a:rPr lang="en-US" sz="3200" b="1" u="sng" dirty="0">
                <a:latin typeface="+mn-lt"/>
              </a:rPr>
              <a:t>(4) Stability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0EE5AC-1626-47A0-8933-7C086B0279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93914"/>
                <a:ext cx="10515600" cy="51830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A system is stable if bounded input produces bounded output. [BIBO]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;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know,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=−∞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=∞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e>
                    </m:nary>
                  </m:oMath>
                </a14:m>
                <a:r>
                  <a:rPr lang="en-US" dirty="0"/>
                  <a:t> for LTI system.</a:t>
                </a:r>
              </a:p>
              <a:p>
                <a:pPr marL="0" indent="0">
                  <a:buNone/>
                </a:pPr>
                <a:r>
                  <a:rPr lang="en-US" dirty="0"/>
                  <a:t>For stability of LTI system,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=−∞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=∞</m:t>
                        </m:r>
                      </m:sup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[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]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&lt;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e>
                    </m:nary>
                  </m:oMath>
                </a14:m>
                <a:r>
                  <a:rPr lang="en-US" dirty="0"/>
                  <a:t> (Necessary &amp; Sufficient condition)</a:t>
                </a:r>
              </a:p>
              <a:p>
                <a:pPr marL="0" indent="0">
                  <a:buNone/>
                </a:pPr>
                <a:r>
                  <a:rPr lang="en-US" dirty="0"/>
                  <a:t>This means, impulse response must be </a:t>
                </a:r>
                <a:r>
                  <a:rPr lang="en-US" dirty="0">
                    <a:solidFill>
                      <a:srgbClr val="00B050"/>
                    </a:solidFill>
                  </a:rPr>
                  <a:t>absolutely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00B0F0"/>
                    </a:solidFill>
                  </a:rPr>
                  <a:t>summable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0EE5AC-1626-47A0-8933-7C086B0279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93914"/>
                <a:ext cx="10515600" cy="5183050"/>
              </a:xfrm>
              <a:blipFill>
                <a:blip r:embed="rId2"/>
                <a:stretch>
                  <a:fillRect l="-1217" t="-1882" b="-2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8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FA9AA-8902-4E8D-A9C7-5F47330F4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20416"/>
          </a:xfrm>
        </p:spPr>
        <p:txBody>
          <a:bodyPr>
            <a:noAutofit/>
          </a:bodyPr>
          <a:lstStyle/>
          <a:p>
            <a:r>
              <a:rPr lang="en-US" sz="3600" dirty="0"/>
              <a:t>Question: Find if the following systems are stable or not: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D88E4-FF41-4F0F-8B81-025A859D9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0417"/>
            <a:ext cx="10515600" cy="515654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y[n] = x[n] – x[n+1]</a:t>
            </a:r>
          </a:p>
          <a:p>
            <a:pPr marL="0" indent="0">
              <a:buNone/>
            </a:pPr>
            <a:r>
              <a:rPr lang="en-US" dirty="0"/>
              <a:t>	If input is bounded, then difference between bounded values will also be bounded. So, the system is </a:t>
            </a:r>
            <a:r>
              <a:rPr lang="en-US" dirty="0">
                <a:solidFill>
                  <a:srgbClr val="00B050"/>
                </a:solidFill>
              </a:rPr>
              <a:t>stable</a:t>
            </a:r>
            <a:r>
              <a:rPr lang="en-US" dirty="0"/>
              <a:t>.</a:t>
            </a:r>
          </a:p>
          <a:p>
            <a:r>
              <a:rPr lang="en-US" dirty="0"/>
              <a:t>y[n] = x[n] + 7</a:t>
            </a:r>
          </a:p>
          <a:p>
            <a:pPr marL="0" indent="0">
              <a:buNone/>
            </a:pPr>
            <a:r>
              <a:rPr lang="en-US" dirty="0"/>
              <a:t>	If input is bounded, then addition of bounded values will also be bounded. So, the system is </a:t>
            </a:r>
            <a:r>
              <a:rPr lang="en-US" dirty="0">
                <a:solidFill>
                  <a:srgbClr val="00B050"/>
                </a:solidFill>
              </a:rPr>
              <a:t>stable</a:t>
            </a:r>
            <a:r>
              <a:rPr lang="en-US" dirty="0"/>
              <a:t>.</a:t>
            </a:r>
          </a:p>
          <a:p>
            <a:r>
              <a:rPr lang="en-US" dirty="0"/>
              <a:t>y[n] = log (x[n])</a:t>
            </a:r>
          </a:p>
          <a:p>
            <a:pPr marL="0" indent="0">
              <a:buNone/>
            </a:pPr>
            <a:r>
              <a:rPr lang="en-US" dirty="0"/>
              <a:t>	If 0 is found anywhere in the sequence x[n], then output becomes log(0) = – ∞. So, the system is </a:t>
            </a:r>
            <a:r>
              <a:rPr lang="en-US" dirty="0">
                <a:solidFill>
                  <a:srgbClr val="00B050"/>
                </a:solidFill>
              </a:rPr>
              <a:t>unstable</a:t>
            </a:r>
            <a:r>
              <a:rPr lang="en-US" dirty="0"/>
              <a:t>.</a:t>
            </a:r>
          </a:p>
          <a:p>
            <a:r>
              <a:rPr lang="en-US" dirty="0"/>
              <a:t>y[n] = n x[n]</a:t>
            </a:r>
          </a:p>
          <a:p>
            <a:pPr marL="0" indent="0">
              <a:buNone/>
            </a:pPr>
            <a:r>
              <a:rPr lang="en-US" dirty="0"/>
              <a:t>	Even if input is bounded, we don’t know the boundary of n. So, the system is </a:t>
            </a:r>
            <a:r>
              <a:rPr lang="en-US" dirty="0">
                <a:solidFill>
                  <a:srgbClr val="00B050"/>
                </a:solidFill>
              </a:rPr>
              <a:t>unstable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161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C5A93-40DD-4F0F-BCAF-688EB2284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775"/>
            <a:ext cx="10515600" cy="649355"/>
          </a:xfrm>
        </p:spPr>
        <p:txBody>
          <a:bodyPr>
            <a:normAutofit/>
          </a:bodyPr>
          <a:lstStyle/>
          <a:p>
            <a:r>
              <a:rPr lang="en-US" sz="3200" b="1" u="sng" dirty="0">
                <a:latin typeface="+mn-lt"/>
              </a:rPr>
              <a:t>(5) Causality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37E16-19FD-4992-A7AE-79B40B728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5130"/>
            <a:ext cx="10515600" cy="5381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system is causal if output depends on </a:t>
            </a:r>
            <a:r>
              <a:rPr lang="en-US"/>
              <a:t>present and/or </a:t>
            </a:r>
            <a:r>
              <a:rPr lang="en-US" dirty="0"/>
              <a:t>past input.</a:t>
            </a:r>
          </a:p>
          <a:p>
            <a:pPr marL="0" indent="0">
              <a:buNone/>
            </a:pPr>
            <a:r>
              <a:rPr lang="en-US" dirty="0"/>
              <a:t>y[n] = 4x[n]				System is causal.</a:t>
            </a:r>
          </a:p>
          <a:p>
            <a:pPr marL="0" indent="0">
              <a:buNone/>
            </a:pPr>
            <a:r>
              <a:rPr lang="en-US" dirty="0"/>
              <a:t>y[n] = 2x[n-1]			System is causal.</a:t>
            </a:r>
          </a:p>
          <a:p>
            <a:pPr marL="0" indent="0">
              <a:buNone/>
            </a:pPr>
            <a:r>
              <a:rPr lang="en-US" dirty="0"/>
              <a:t>y[n] = 7x[n] + 5x[n-1]		System is causal.</a:t>
            </a:r>
          </a:p>
          <a:p>
            <a:pPr marL="0" indent="0">
              <a:buNone/>
            </a:pPr>
            <a:r>
              <a:rPr lang="en-US" dirty="0"/>
              <a:t>y[n] = 7x[n] + 5x[n+1]		System is non-causal.</a:t>
            </a:r>
          </a:p>
          <a:p>
            <a:pPr marL="0" indent="0">
              <a:buNone/>
            </a:pPr>
            <a:r>
              <a:rPr lang="en-US" dirty="0"/>
              <a:t>y[n] = 5x[n+1]			System is anti-causal &amp; non-causal.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u="sng" dirty="0"/>
              <a:t>Note:</a:t>
            </a:r>
            <a:br>
              <a:rPr lang="en-US" dirty="0"/>
            </a:br>
            <a:r>
              <a:rPr lang="en-US" dirty="0"/>
              <a:t>1. All anti-causal systems are non-causal, but not the opposite.</a:t>
            </a:r>
            <a:br>
              <a:rPr lang="en-US" dirty="0"/>
            </a:br>
            <a:r>
              <a:rPr lang="en-US" dirty="0"/>
              <a:t>2. All memoryless systems are causal.</a:t>
            </a:r>
            <a:br>
              <a:rPr lang="en-US" dirty="0"/>
            </a:br>
            <a:r>
              <a:rPr lang="en-US" dirty="0"/>
              <a:t>3. Real-time system can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be </a:t>
            </a:r>
            <a:r>
              <a:rPr lang="en-US" dirty="0">
                <a:solidFill>
                  <a:srgbClr val="00B050"/>
                </a:solidFill>
              </a:rPr>
              <a:t>non-causal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135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2FF40-5F05-48A4-9E63-EE4B038FA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7D507B-7FB8-4977-B39B-9F78B2FC83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We know,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=−∞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=∞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e>
                    </m:nary>
                  </m:oMath>
                </a14:m>
                <a:r>
                  <a:rPr lang="en-US" dirty="0"/>
                  <a:t> for LTI system.</a:t>
                </a:r>
              </a:p>
              <a:p>
                <a:pPr marL="0" indent="0" algn="ctr">
                  <a:buNone/>
                </a:pPr>
                <a:r>
                  <a:rPr lang="en-US" dirty="0"/>
                  <a:t>or,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=…+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For casual system, future values don’t exist.</a:t>
                </a:r>
              </a:p>
              <a:p>
                <a:pPr marL="0" indent="0">
                  <a:buNone/>
                </a:pPr>
                <a:r>
                  <a:rPr lang="en-US" dirty="0"/>
                  <a:t>So, h[-1] = h[-2] = h[-3] = … = 0</a:t>
                </a:r>
              </a:p>
              <a:p>
                <a:pPr marL="0" indent="0">
                  <a:buNone/>
                </a:pPr>
                <a:r>
                  <a:rPr lang="en-US" dirty="0"/>
                  <a:t>Simply, for any LTI system to be </a:t>
                </a:r>
                <a:r>
                  <a:rPr lang="en-US" dirty="0">
                    <a:solidFill>
                      <a:srgbClr val="00B050"/>
                    </a:solidFill>
                  </a:rPr>
                  <a:t>causal</a:t>
                </a:r>
                <a:r>
                  <a:rPr lang="en-US" dirty="0"/>
                  <a:t>:</a:t>
                </a:r>
              </a:p>
              <a:p>
                <a:pPr marL="0" indent="0" algn="ctr">
                  <a:buNone/>
                </a:pPr>
                <a:r>
                  <a:rPr lang="en-US" dirty="0"/>
                  <a:t>h[k] = 0, when k &lt; 0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7D507B-7FB8-4977-B39B-9F78B2FC83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  <a:blipFill>
                <a:blip r:embed="rId2"/>
                <a:stretch>
                  <a:fillRect l="-1217" t="-14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475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E0471-B5A2-45A0-ACD2-BCA234F4B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58956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Question: x[n]=[ </a:t>
            </a:r>
            <a:r>
              <a:rPr lang="en-US" u="sng" dirty="0">
                <a:solidFill>
                  <a:srgbClr val="FF0000"/>
                </a:solidFill>
              </a:rPr>
              <a:t>1</a:t>
            </a:r>
            <a:r>
              <a:rPr lang="en-US" dirty="0"/>
              <a:t> 2 3 ], h[n]=[ </a:t>
            </a:r>
            <a:r>
              <a:rPr lang="en-US" u="sng" dirty="0">
                <a:solidFill>
                  <a:srgbClr val="FF0000"/>
                </a:solidFill>
              </a:rPr>
              <a:t>4</a:t>
            </a:r>
            <a:r>
              <a:rPr lang="en-US" dirty="0"/>
              <a:t> 5 6 ]. Find the convolution.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57292-0993-4549-BEA3-92E9CB1064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369904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y[0] = 4</a:t>
            </a:r>
          </a:p>
          <a:p>
            <a:pPr marL="0" indent="0">
              <a:buNone/>
            </a:pPr>
            <a:r>
              <a:rPr lang="en-US" dirty="0"/>
              <a:t>y[1] = 5+8 = 13</a:t>
            </a:r>
          </a:p>
          <a:p>
            <a:pPr marL="0" indent="0">
              <a:buNone/>
            </a:pPr>
            <a:r>
              <a:rPr lang="en-US" dirty="0"/>
              <a:t>y[2] = 6+10+12 = 28</a:t>
            </a:r>
          </a:p>
          <a:p>
            <a:pPr marL="0" indent="0">
              <a:buNone/>
            </a:pPr>
            <a:r>
              <a:rPr lang="en-US" dirty="0"/>
              <a:t>y[3] = 12+15 = 27</a:t>
            </a:r>
          </a:p>
          <a:p>
            <a:pPr marL="0" indent="0">
              <a:buNone/>
            </a:pPr>
            <a:r>
              <a:rPr lang="en-US" dirty="0"/>
              <a:t>y[4] = 18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So, y[n] = [ </a:t>
            </a:r>
            <a:r>
              <a:rPr lang="en-US" u="sng" dirty="0">
                <a:solidFill>
                  <a:srgbClr val="FF0000"/>
                </a:solidFill>
              </a:rPr>
              <a:t>4</a:t>
            </a:r>
            <a:r>
              <a:rPr lang="en-US" dirty="0"/>
              <a:t>  13  28  27  18 ]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56C5FC2-6D63-4A30-BE86-445622D6530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5918637"/>
              </p:ext>
            </p:extLst>
          </p:nvPr>
        </p:nvGraphicFramePr>
        <p:xfrm>
          <a:off x="6387548" y="1152939"/>
          <a:ext cx="5512896" cy="554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9112">
                  <a:extLst>
                    <a:ext uri="{9D8B030D-6E8A-4147-A177-3AD203B41FA5}">
                      <a16:colId xmlns:a16="http://schemas.microsoft.com/office/drawing/2014/main" val="917186207"/>
                    </a:ext>
                  </a:extLst>
                </a:gridCol>
                <a:gridCol w="689112">
                  <a:extLst>
                    <a:ext uri="{9D8B030D-6E8A-4147-A177-3AD203B41FA5}">
                      <a16:colId xmlns:a16="http://schemas.microsoft.com/office/drawing/2014/main" val="2950215251"/>
                    </a:ext>
                  </a:extLst>
                </a:gridCol>
                <a:gridCol w="689112">
                  <a:extLst>
                    <a:ext uri="{9D8B030D-6E8A-4147-A177-3AD203B41FA5}">
                      <a16:colId xmlns:a16="http://schemas.microsoft.com/office/drawing/2014/main" val="3193193038"/>
                    </a:ext>
                  </a:extLst>
                </a:gridCol>
                <a:gridCol w="689112">
                  <a:extLst>
                    <a:ext uri="{9D8B030D-6E8A-4147-A177-3AD203B41FA5}">
                      <a16:colId xmlns:a16="http://schemas.microsoft.com/office/drawing/2014/main" val="4082407071"/>
                    </a:ext>
                  </a:extLst>
                </a:gridCol>
                <a:gridCol w="689112">
                  <a:extLst>
                    <a:ext uri="{9D8B030D-6E8A-4147-A177-3AD203B41FA5}">
                      <a16:colId xmlns:a16="http://schemas.microsoft.com/office/drawing/2014/main" val="1673040450"/>
                    </a:ext>
                  </a:extLst>
                </a:gridCol>
                <a:gridCol w="689112">
                  <a:extLst>
                    <a:ext uri="{9D8B030D-6E8A-4147-A177-3AD203B41FA5}">
                      <a16:colId xmlns:a16="http://schemas.microsoft.com/office/drawing/2014/main" val="1872490293"/>
                    </a:ext>
                  </a:extLst>
                </a:gridCol>
                <a:gridCol w="689112">
                  <a:extLst>
                    <a:ext uri="{9D8B030D-6E8A-4147-A177-3AD203B41FA5}">
                      <a16:colId xmlns:a16="http://schemas.microsoft.com/office/drawing/2014/main" val="1758875159"/>
                    </a:ext>
                  </a:extLst>
                </a:gridCol>
                <a:gridCol w="689112">
                  <a:extLst>
                    <a:ext uri="{9D8B030D-6E8A-4147-A177-3AD203B41FA5}">
                      <a16:colId xmlns:a16="http://schemas.microsoft.com/office/drawing/2014/main" val="3029810498"/>
                    </a:ext>
                  </a:extLst>
                </a:gridCol>
              </a:tblGrid>
              <a:tr h="375794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454968"/>
                  </a:ext>
                </a:extLst>
              </a:tr>
              <a:tr h="37579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10518"/>
                  </a:ext>
                </a:extLst>
              </a:tr>
              <a:tr h="375794">
                <a:tc gridSpan="8"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174106"/>
                  </a:ext>
                </a:extLst>
              </a:tr>
              <a:tr h="375794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268535"/>
                  </a:ext>
                </a:extLst>
              </a:tr>
              <a:tr h="375794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333293"/>
                  </a:ext>
                </a:extLst>
              </a:tr>
              <a:tr h="375794">
                <a:tc gridSpan="8"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151890"/>
                  </a:ext>
                </a:extLst>
              </a:tr>
              <a:tr h="375794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167216"/>
                  </a:ext>
                </a:extLst>
              </a:tr>
              <a:tr h="375794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538355"/>
                  </a:ext>
                </a:extLst>
              </a:tr>
              <a:tr h="375794">
                <a:tc gridSpan="8"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558342"/>
                  </a:ext>
                </a:extLst>
              </a:tr>
              <a:tr h="375794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159111"/>
                  </a:ext>
                </a:extLst>
              </a:tr>
              <a:tr h="375794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957129"/>
                  </a:ext>
                </a:extLst>
              </a:tr>
              <a:tr h="375794">
                <a:tc gridSpan="8"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930978"/>
                  </a:ext>
                </a:extLst>
              </a:tr>
              <a:tr h="375794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913470"/>
                  </a:ext>
                </a:extLst>
              </a:tr>
              <a:tr h="375794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942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49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E0471-B5A2-45A0-ACD2-BCA234F4B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58956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Question: x[n]=[ 1 2 </a:t>
            </a:r>
            <a:r>
              <a:rPr lang="en-US" u="sng" dirty="0">
                <a:solidFill>
                  <a:srgbClr val="FF0000"/>
                </a:solidFill>
              </a:rPr>
              <a:t>3</a:t>
            </a:r>
            <a:r>
              <a:rPr lang="en-US" dirty="0"/>
              <a:t> 4 5 ], h[n]=[ 4 </a:t>
            </a:r>
            <a:r>
              <a:rPr lang="en-US" u="sng" dirty="0">
                <a:solidFill>
                  <a:srgbClr val="FF0000"/>
                </a:solidFill>
              </a:rPr>
              <a:t>5</a:t>
            </a:r>
            <a:r>
              <a:rPr lang="en-US" dirty="0"/>
              <a:t> 6 ]. Find the convolution.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57292-0993-4549-BEA3-92E9CB1064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1258957"/>
            <a:ext cx="5257799" cy="49180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y[0] = 12+15+16 = 43</a:t>
            </a:r>
          </a:p>
          <a:p>
            <a:pPr marL="0" indent="0">
              <a:buNone/>
            </a:pPr>
            <a:r>
              <a:rPr lang="en-US" dirty="0"/>
              <a:t>y[1] = 18+20+20 = 58</a:t>
            </a:r>
          </a:p>
          <a:p>
            <a:pPr marL="0" indent="0">
              <a:buNone/>
            </a:pPr>
            <a:r>
              <a:rPr lang="en-US" dirty="0"/>
              <a:t>y[2] = 24+25 = 49</a:t>
            </a:r>
          </a:p>
          <a:p>
            <a:pPr marL="0" indent="0">
              <a:buNone/>
            </a:pPr>
            <a:r>
              <a:rPr lang="en-US" dirty="0"/>
              <a:t>y[3] = 30</a:t>
            </a:r>
          </a:p>
          <a:p>
            <a:pPr marL="0" indent="0">
              <a:buNone/>
            </a:pPr>
            <a:r>
              <a:rPr lang="en-US" dirty="0"/>
              <a:t>y[-1] = 6+10+12 = 28</a:t>
            </a:r>
          </a:p>
          <a:p>
            <a:pPr marL="0" indent="0">
              <a:buNone/>
            </a:pPr>
            <a:r>
              <a:rPr lang="en-US" dirty="0"/>
              <a:t>y[-2] = 5+8 = 13</a:t>
            </a:r>
          </a:p>
          <a:p>
            <a:pPr marL="0" indent="0">
              <a:buNone/>
            </a:pPr>
            <a:r>
              <a:rPr lang="en-US" dirty="0"/>
              <a:t>y[-3] = 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So, y[n] = [4  13  28  </a:t>
            </a:r>
            <a:r>
              <a:rPr lang="en-US" u="sng" dirty="0">
                <a:solidFill>
                  <a:srgbClr val="FF0000"/>
                </a:solidFill>
              </a:rPr>
              <a:t>43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 58  49  30]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56C5FC2-6D63-4A30-BE86-445622D6530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65134741"/>
              </p:ext>
            </p:extLst>
          </p:nvPr>
        </p:nvGraphicFramePr>
        <p:xfrm>
          <a:off x="6255028" y="1147763"/>
          <a:ext cx="5536064" cy="502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6004">
                  <a:extLst>
                    <a:ext uri="{9D8B030D-6E8A-4147-A177-3AD203B41FA5}">
                      <a16:colId xmlns:a16="http://schemas.microsoft.com/office/drawing/2014/main" val="3193193038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4082407071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1673040450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1872490293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1758875159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3029810498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1379800967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1278287050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414480382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3136589680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1019526579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602520618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1633431774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1485298717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1618613329"/>
                    </a:ext>
                  </a:extLst>
                </a:gridCol>
                <a:gridCol w="346004">
                  <a:extLst>
                    <a:ext uri="{9D8B030D-6E8A-4147-A177-3AD203B41FA5}">
                      <a16:colId xmlns:a16="http://schemas.microsoft.com/office/drawing/2014/main" val="2726532094"/>
                    </a:ext>
                  </a:extLst>
                </a:gridCol>
              </a:tblGrid>
              <a:tr h="32136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1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454968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10518"/>
                  </a:ext>
                </a:extLst>
              </a:tr>
              <a:tr h="321365">
                <a:tc gridSpan="8">
                  <a:txBody>
                    <a:bodyPr/>
                    <a:lstStyle/>
                    <a:p>
                      <a:pPr algn="ctr"/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174106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268535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333293"/>
                  </a:ext>
                </a:extLst>
              </a:tr>
              <a:tr h="321365">
                <a:tc gridSpan="8">
                  <a:txBody>
                    <a:bodyPr/>
                    <a:lstStyle/>
                    <a:p>
                      <a:pPr algn="ctr"/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151890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167216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538355"/>
                  </a:ext>
                </a:extLst>
              </a:tr>
              <a:tr h="321365">
                <a:tc gridSpan="8">
                  <a:txBody>
                    <a:bodyPr/>
                    <a:lstStyle/>
                    <a:p>
                      <a:pPr algn="ctr"/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558342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2" gridSpan="7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159111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957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181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3E7C1-3B14-4921-ACFF-C9932300A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027"/>
            <a:ext cx="5257800" cy="874643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Convolution (graph)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AB3A00-66CF-46C6-BABC-0D62BFB15E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09762"/>
            <a:ext cx="2467319" cy="143847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6A58A8-8628-4BF4-BA9B-9FE050166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211" y="536944"/>
            <a:ext cx="3604591" cy="578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86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DEBED-C7BA-425D-939E-B52B9D7A8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7" cy="1133061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Quantization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401741-484E-485A-9BB8-ED8703C0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28800"/>
            <a:ext cx="3932237" cy="4040188"/>
          </a:xfrm>
        </p:spPr>
        <p:txBody>
          <a:bodyPr>
            <a:normAutofit/>
          </a:bodyPr>
          <a:lstStyle/>
          <a:p>
            <a:r>
              <a:rPr lang="en-US" sz="2800" dirty="0"/>
              <a:t>“Process of mapping continuous infinite values to a smaller set of discrete finite values”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74CF8A6-7F50-4342-BD01-0B2F56961F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67559" y="987425"/>
            <a:ext cx="4863120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4500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818E60-4FC3-4B76-99AA-3EA95A236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0660"/>
          </a:xfrm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Quantization by Rounding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F3460C3-CF94-4CC1-821A-AFD9748F6F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15" y="1332295"/>
            <a:ext cx="6054842" cy="435133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FCE5C71-36EC-43F3-A164-821A256643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04" y="1174365"/>
            <a:ext cx="5198981" cy="4563339"/>
          </a:xfrm>
        </p:spPr>
      </p:pic>
    </p:spTree>
    <p:extLst>
      <p:ext uri="{BB962C8B-B14F-4D97-AF65-F5344CB8AC3E}">
        <p14:creationId xmlns:p14="http://schemas.microsoft.com/office/powerpoint/2010/main" val="362688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12B27-5618-48BB-AECC-549AEE3E4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46921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Quantization by Truncation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A0A329A-3D80-459E-B89B-CB2A69DE582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12" y="1046922"/>
            <a:ext cx="5820388" cy="4727313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C57649F-9106-466A-ABC6-011ECD44F8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999" y="1050031"/>
            <a:ext cx="4568802" cy="4721095"/>
          </a:xfrm>
        </p:spPr>
      </p:pic>
    </p:spTree>
    <p:extLst>
      <p:ext uri="{BB962C8B-B14F-4D97-AF65-F5344CB8AC3E}">
        <p14:creationId xmlns:p14="http://schemas.microsoft.com/office/powerpoint/2010/main" val="326169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E4C97-C1C7-41AE-AC67-5388D46EA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365125"/>
            <a:ext cx="11489635" cy="1622701"/>
          </a:xfrm>
        </p:spPr>
        <p:txBody>
          <a:bodyPr>
            <a:noAutofit/>
          </a:bodyPr>
          <a:lstStyle/>
          <a:p>
            <a:r>
              <a:rPr lang="en-US" sz="3200" u="sng" dirty="0"/>
              <a:t>Question:</a:t>
            </a:r>
            <a:r>
              <a:rPr lang="en-US" sz="3200" dirty="0"/>
              <a:t> Quantize the sequence using integer rounding and truncation: x[n]= [ </a:t>
            </a:r>
            <a:r>
              <a:rPr lang="en-US" sz="3200" u="sng" dirty="0"/>
              <a:t>7.4</a:t>
            </a:r>
            <a:r>
              <a:rPr lang="en-US" sz="3200" dirty="0"/>
              <a:t>  2.3  6.5  5.7  9.2  -0.6  -1.9  0.5  -9.6  -2  -0.5 ].</a:t>
            </a:r>
            <a:br>
              <a:rPr lang="en-US" sz="3200" dirty="0"/>
            </a:br>
            <a:r>
              <a:rPr lang="en-US" sz="3200" dirty="0"/>
              <a:t>Also find the error sequence.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9B4EE-0080-48EA-831E-0AE9F87EB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3113"/>
            <a:ext cx="10515600" cy="3963850"/>
          </a:xfrm>
        </p:spPr>
        <p:txBody>
          <a:bodyPr/>
          <a:lstStyle/>
          <a:p>
            <a:r>
              <a:rPr lang="en-US" sz="2400" dirty="0"/>
              <a:t>Rounding:</a:t>
            </a:r>
            <a:r>
              <a:rPr lang="en-US" dirty="0"/>
              <a:t>	</a:t>
            </a:r>
            <a:r>
              <a:rPr lang="en-US" dirty="0" err="1"/>
              <a:t>x</a:t>
            </a:r>
            <a:r>
              <a:rPr lang="en-US" sz="3600" baseline="-25000" dirty="0" err="1"/>
              <a:t>q</a:t>
            </a:r>
            <a:r>
              <a:rPr lang="en-US" dirty="0"/>
              <a:t>[n]=	[ </a:t>
            </a:r>
            <a:r>
              <a:rPr lang="en-US" u="sng" dirty="0"/>
              <a:t>7</a:t>
            </a:r>
            <a:r>
              <a:rPr lang="en-US" dirty="0"/>
              <a:t>  2  7  6  9  -1  -2  1  -10  -2  -1 ]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400" dirty="0"/>
              <a:t>Error:</a:t>
            </a:r>
            <a:r>
              <a:rPr lang="en-US" dirty="0"/>
              <a:t>	e[n] =	[ </a:t>
            </a:r>
            <a:r>
              <a:rPr lang="en-US" u="sng" dirty="0"/>
              <a:t>-0.4</a:t>
            </a:r>
            <a:r>
              <a:rPr lang="en-US" dirty="0"/>
              <a:t>  -0.3  0.5  0.3  -0.2  -0.4  -0.1  0.5  -0.4  0  -0.5 ]</a:t>
            </a:r>
          </a:p>
          <a:p>
            <a:r>
              <a:rPr lang="en-US" sz="2400" dirty="0"/>
              <a:t>Truncation: </a:t>
            </a:r>
            <a:r>
              <a:rPr lang="en-US" dirty="0" err="1"/>
              <a:t>x</a:t>
            </a:r>
            <a:r>
              <a:rPr lang="en-US" sz="3600" baseline="-25000" dirty="0" err="1"/>
              <a:t>q</a:t>
            </a:r>
            <a:r>
              <a:rPr lang="en-US" dirty="0"/>
              <a:t>[n] =	[ </a:t>
            </a:r>
            <a:r>
              <a:rPr lang="en-US" u="sng" dirty="0"/>
              <a:t>7</a:t>
            </a:r>
            <a:r>
              <a:rPr lang="en-US" dirty="0"/>
              <a:t>  2  6  5  9  0  -1  0  -9  -2  0 ]</a:t>
            </a:r>
          </a:p>
          <a:p>
            <a:pPr marL="457200" lvl="1" indent="0">
              <a:buNone/>
            </a:pPr>
            <a:r>
              <a:rPr lang="en-US" dirty="0"/>
              <a:t>	Error:	</a:t>
            </a:r>
            <a:r>
              <a:rPr lang="en-US" sz="2800" dirty="0"/>
              <a:t>e[n] =	[ </a:t>
            </a:r>
            <a:r>
              <a:rPr lang="en-US" sz="2800" u="sng" dirty="0"/>
              <a:t>-0.4</a:t>
            </a:r>
            <a:r>
              <a:rPr lang="en-US" sz="2800" dirty="0"/>
              <a:t>  -0.3  -0.5  -0.7  -0.2  0.6  0.9  -0.5  0.6  0  0.5 ]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11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5F653-E85E-412B-B6E9-299FC55D5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45587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SQNR for Rounding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EB4B60-111B-4344-BE52-DA2059D317E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745588"/>
                <a:ext cx="5181600" cy="5838091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x[n] = Sample input</a:t>
                </a:r>
              </a:p>
              <a:p>
                <a:r>
                  <a:rPr lang="en-US" sz="2400" dirty="0" err="1"/>
                  <a:t>x</a:t>
                </a:r>
                <a:r>
                  <a:rPr lang="en-US" sz="3200" baseline="-25000" dirty="0" err="1"/>
                  <a:t>q</a:t>
                </a:r>
                <a:r>
                  <a:rPr lang="en-US" sz="2400" dirty="0"/>
                  <a:t>[n] = Quantized output</a:t>
                </a:r>
              </a:p>
              <a:p>
                <a:r>
                  <a:rPr lang="en-US" sz="2400" dirty="0"/>
                  <a:t>e[n] = Quantization error</a:t>
                </a:r>
              </a:p>
              <a:p>
                <a:r>
                  <a:rPr lang="en-US" sz="2400" dirty="0"/>
                  <a:t>Δ = Step size or Resolution</a:t>
                </a:r>
              </a:p>
              <a:p>
                <a:r>
                  <a:rPr lang="en-US" sz="2400" dirty="0" err="1"/>
                  <a:t>x</a:t>
                </a:r>
                <a:r>
                  <a:rPr lang="en-US" sz="3200" baseline="-25000" dirty="0" err="1"/>
                  <a:t>min</a:t>
                </a:r>
                <a:r>
                  <a:rPr lang="en-US" sz="2400" dirty="0"/>
                  <a:t> = minimum of x[n]</a:t>
                </a:r>
              </a:p>
              <a:p>
                <a:r>
                  <a:rPr lang="en-US" sz="2400" dirty="0" err="1"/>
                  <a:t>x</a:t>
                </a:r>
                <a:r>
                  <a:rPr lang="en-US" sz="3200" baseline="-25000" dirty="0" err="1"/>
                  <a:t>max</a:t>
                </a:r>
                <a:r>
                  <a:rPr lang="en-US" sz="2400" dirty="0"/>
                  <a:t> = maximum of x[n]</a:t>
                </a:r>
              </a:p>
              <a:p>
                <a:r>
                  <a:rPr lang="en-US" sz="2400" dirty="0"/>
                  <a:t>L = Number of level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Now,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𝑚𝑖𝑛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EB4B60-111B-4344-BE52-DA2059D317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745588"/>
                <a:ext cx="5181600" cy="5838091"/>
              </a:xfrm>
              <a:blipFill>
                <a:blip r:embed="rId2"/>
                <a:stretch>
                  <a:fillRect l="-2471" t="-14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90C9BBAD-11DB-4642-96D5-AD088831F5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20417"/>
            <a:ext cx="5679602" cy="408167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6D9BB2-32AA-4B2A-95DB-19FF0198509A}"/>
              </a:ext>
            </a:extLst>
          </p:cNvPr>
          <p:cNvSpPr txBox="1"/>
          <p:nvPr/>
        </p:nvSpPr>
        <p:spPr>
          <a:xfrm>
            <a:off x="6904383" y="5539409"/>
            <a:ext cx="4121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SQNR: </a:t>
            </a:r>
            <a:r>
              <a:rPr lang="en-US" i="1" u="sng" dirty="0">
                <a:solidFill>
                  <a:srgbClr val="00B0F0"/>
                </a:solidFill>
              </a:rPr>
              <a:t>S</a:t>
            </a:r>
            <a:r>
              <a:rPr lang="en-US" i="1" dirty="0"/>
              <a:t>ignal to </a:t>
            </a:r>
            <a:r>
              <a:rPr lang="en-US" i="1" u="sng" dirty="0">
                <a:solidFill>
                  <a:srgbClr val="00B0F0"/>
                </a:solidFill>
              </a:rPr>
              <a:t>Q</a:t>
            </a:r>
            <a:r>
              <a:rPr lang="en-US" i="1" dirty="0"/>
              <a:t>uantization </a:t>
            </a:r>
            <a:r>
              <a:rPr lang="en-US" i="1" u="sng" dirty="0">
                <a:solidFill>
                  <a:srgbClr val="00B0F0"/>
                </a:solidFill>
              </a:rPr>
              <a:t>N</a:t>
            </a:r>
            <a:r>
              <a:rPr lang="en-US" i="1" dirty="0"/>
              <a:t>oise </a:t>
            </a:r>
            <a:r>
              <a:rPr lang="en-US" i="1" u="sng" dirty="0">
                <a:solidFill>
                  <a:srgbClr val="00B0F0"/>
                </a:solidFill>
              </a:rPr>
              <a:t>R</a:t>
            </a:r>
            <a:r>
              <a:rPr lang="en-US" i="1" dirty="0"/>
              <a:t>atio</a:t>
            </a:r>
          </a:p>
        </p:txBody>
      </p:sp>
    </p:spTree>
    <p:extLst>
      <p:ext uri="{BB962C8B-B14F-4D97-AF65-F5344CB8AC3E}">
        <p14:creationId xmlns:p14="http://schemas.microsoft.com/office/powerpoint/2010/main" val="308023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AC47F-8754-4592-BA0B-0BA5D649F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EC5C17-CD96-4DA3-B0E2-20C9EF9DA0F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556591" y="681037"/>
                <a:ext cx="6679096" cy="549592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dirty="0"/>
                  <a:t>If the signal is sinusoid,</a:t>
                </a:r>
                <a:br>
                  <a:rPr lang="en-US" dirty="0"/>
                </a:br>
                <a:r>
                  <a:rPr lang="en-US" dirty="0"/>
                  <a:t>then </a:t>
                </a:r>
                <a:r>
                  <a:rPr lang="en-US" dirty="0" err="1"/>
                  <a:t>x</a:t>
                </a:r>
                <a:r>
                  <a:rPr lang="en-US" sz="3600" baseline="-25000" dirty="0" err="1"/>
                  <a:t>max</a:t>
                </a:r>
                <a:r>
                  <a:rPr lang="en-US" dirty="0"/>
                  <a:t>= A, </a:t>
                </a:r>
                <a:r>
                  <a:rPr lang="en-US" dirty="0" err="1"/>
                  <a:t>x</a:t>
                </a:r>
                <a:r>
                  <a:rPr lang="en-US" sz="3600" baseline="-25000" dirty="0" err="1"/>
                  <a:t>min</a:t>
                </a:r>
                <a:r>
                  <a:rPr lang="en-US" dirty="0"/>
                  <a:t>= - A.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dirty="0"/>
                  <a:t>For coding, if number of bits used is b,</a:t>
                </a:r>
                <a:br>
                  <a:rPr lang="en-US" dirty="0"/>
                </a:br>
                <a:r>
                  <a:rPr lang="en-US" dirty="0"/>
                  <a:t>then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sz="1800" i="1" dirty="0"/>
                  <a:t>[when </a:t>
                </a:r>
                <a:r>
                  <a:rPr lang="en-US" sz="1800" i="1" dirty="0">
                    <a:solidFill>
                      <a:srgbClr val="FF0000"/>
                    </a:solidFill>
                  </a:rPr>
                  <a:t>b</a:t>
                </a:r>
                <a:r>
                  <a:rPr lang="en-US" sz="1800" i="1" dirty="0"/>
                  <a:t> is higher]</a:t>
                </a:r>
                <a:endParaRPr lang="en-US" i="1" dirty="0"/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𝑆𝑄𝑁𝑅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𝐴𝑣𝑔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𝑃𝑜𝑤𝑒𝑟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𝑆𝑖𝑔𝑛𝑎𝑙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𝐴𝑣𝑔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𝑃𝑜𝑤𝑒𝑟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𝐸𝑟𝑟𝑜𝑟</m:t>
                          </m:r>
                        </m:den>
                      </m:f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den>
                      </m:f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𝑑𝑒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den>
                      </m:f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dirty="0"/>
                  <a:t>And, for sinusoid,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EC5C17-CD96-4DA3-B0E2-20C9EF9DA0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556591" y="681037"/>
                <a:ext cx="6679096" cy="5495926"/>
              </a:xfrm>
              <a:blipFill>
                <a:blip r:embed="rId2"/>
                <a:stretch>
                  <a:fillRect l="-1825" t="-1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>
            <a:extLst>
              <a:ext uri="{FF2B5EF4-FFF2-40B4-BE49-F238E27FC236}">
                <a16:creationId xmlns:a16="http://schemas.microsoft.com/office/drawing/2014/main" id="{F8B29842-B397-434E-B9C5-D3DC951E4E0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17564" y="3248489"/>
            <a:ext cx="3336235" cy="2928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39867CA-F171-45B6-A28F-BF297C24D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565" y="541368"/>
            <a:ext cx="3336235" cy="241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85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297BC-FD6F-4FD2-984F-066898590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7" y="1"/>
            <a:ext cx="11128513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2368E9-1568-4697-BE13-E4A5779121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40904"/>
                <a:ext cx="10515600" cy="5236059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So,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𝑆𝑄𝑁𝑅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∆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den>
                            </m:f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  <m:sSup>
                                          <m:sSup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𝐴</m:t>
                                            </m:r>
                                          </m:e>
                                          <m:sup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  <m:sup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d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∵∆=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𝑆𝑄𝑁𝑅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𝑆𝑄𝑁𝑅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0.176+0.6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</a:rPr>
                        <m:t>𝟕𝟔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2368E9-1568-4697-BE13-E4A5779121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40904"/>
                <a:ext cx="10515600" cy="5236059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80D0D73-5281-490D-9304-1AE63D6298B1}"/>
              </a:ext>
            </a:extLst>
          </p:cNvPr>
          <p:cNvSpPr txBox="1"/>
          <p:nvPr/>
        </p:nvSpPr>
        <p:spPr>
          <a:xfrm>
            <a:off x="5638800" y="2650434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62849A-FB8C-458E-A215-25A492DFC379}"/>
              </a:ext>
            </a:extLst>
          </p:cNvPr>
          <p:cNvSpPr txBox="1"/>
          <p:nvPr/>
        </p:nvSpPr>
        <p:spPr>
          <a:xfrm>
            <a:off x="9462052" y="4545495"/>
            <a:ext cx="2372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log(ab) = log(a) + log(b)</a:t>
            </a:r>
          </a:p>
        </p:txBody>
      </p:sp>
    </p:spTree>
    <p:extLst>
      <p:ext uri="{BB962C8B-B14F-4D97-AF65-F5344CB8AC3E}">
        <p14:creationId xmlns:p14="http://schemas.microsoft.com/office/powerpoint/2010/main" val="58090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AC6C6-BA31-4B21-8A25-F2BAFAFED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921564"/>
          </a:xfrm>
        </p:spPr>
        <p:txBody>
          <a:bodyPr>
            <a:noAutofit/>
          </a:bodyPr>
          <a:lstStyle/>
          <a:p>
            <a:pPr algn="just"/>
            <a:r>
              <a:rPr lang="en-US" sz="3200" u="sng" dirty="0"/>
              <a:t>Question:</a:t>
            </a:r>
            <a:r>
              <a:rPr lang="en-US" sz="3200" dirty="0"/>
              <a:t> An A/D converter uses 7-bit uniform rounding quantization for a sinusoidal signal. Find the SQNR(dB). If 8-bit was used, what would be the improvement in SQNR(dB)? If the sinusoid’s amplitude is 17, find resolution in both cases.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E8201-AE72-4C24-851B-22AFA6790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2869"/>
            <a:ext cx="10515600" cy="3924093"/>
          </a:xfrm>
        </p:spPr>
        <p:txBody>
          <a:bodyPr/>
          <a:lstStyle/>
          <a:p>
            <a:r>
              <a:rPr lang="en-US" dirty="0"/>
              <a:t>For 7-bit, SQNR(dB) = (1.76 + 6 x 7) dB = </a:t>
            </a:r>
            <a:r>
              <a:rPr lang="en-US" dirty="0">
                <a:solidFill>
                  <a:srgbClr val="00B050"/>
                </a:solidFill>
              </a:rPr>
              <a:t>43.76 dB</a:t>
            </a:r>
          </a:p>
          <a:p>
            <a:r>
              <a:rPr lang="en-US" dirty="0"/>
              <a:t>For 8-bit, SQNR(dB) = (1.76 + 6 x 8) dB = 49.76 dB</a:t>
            </a:r>
            <a:br>
              <a:rPr lang="en-US" dirty="0"/>
            </a:br>
            <a:r>
              <a:rPr lang="en-US" dirty="0"/>
              <a:t>	So, the improvement is (49.76 – 43.76) dB, or, </a:t>
            </a:r>
            <a:r>
              <a:rPr lang="en-US" dirty="0">
                <a:solidFill>
                  <a:srgbClr val="00B050"/>
                </a:solidFill>
              </a:rPr>
              <a:t>6 dB</a:t>
            </a:r>
            <a:endParaRPr lang="en-US" dirty="0"/>
          </a:p>
          <a:p>
            <a:r>
              <a:rPr lang="en-US" dirty="0"/>
              <a:t>Resolution for 7-bit, Δ</a:t>
            </a:r>
            <a:r>
              <a:rPr lang="en-US" sz="3600" baseline="-25000" dirty="0"/>
              <a:t>1</a:t>
            </a:r>
            <a:r>
              <a:rPr lang="en-US" dirty="0"/>
              <a:t> = (2 x 17) / (2</a:t>
            </a:r>
            <a:r>
              <a:rPr lang="en-US" sz="3200" baseline="30000" dirty="0"/>
              <a:t>7</a:t>
            </a:r>
            <a:r>
              <a:rPr lang="en-US" dirty="0"/>
              <a:t>) = </a:t>
            </a:r>
            <a:r>
              <a:rPr lang="en-US" dirty="0">
                <a:solidFill>
                  <a:srgbClr val="00B050"/>
                </a:solidFill>
              </a:rPr>
              <a:t>0.2656</a:t>
            </a:r>
          </a:p>
          <a:p>
            <a:r>
              <a:rPr lang="en-US" dirty="0"/>
              <a:t>Resolution for 8-bit, Δ</a:t>
            </a:r>
            <a:r>
              <a:rPr lang="en-US" sz="3600" baseline="-25000" dirty="0"/>
              <a:t>2</a:t>
            </a:r>
            <a:r>
              <a:rPr lang="en-US" dirty="0"/>
              <a:t> = (2 x 17) / (2</a:t>
            </a:r>
            <a:r>
              <a:rPr lang="en-US" sz="3200" baseline="30000" dirty="0"/>
              <a:t>8</a:t>
            </a:r>
            <a:r>
              <a:rPr lang="en-US" dirty="0"/>
              <a:t>) = </a:t>
            </a:r>
            <a:r>
              <a:rPr lang="en-US" dirty="0">
                <a:solidFill>
                  <a:srgbClr val="00B050"/>
                </a:solidFill>
              </a:rPr>
              <a:t>0.1328</a:t>
            </a:r>
          </a:p>
        </p:txBody>
      </p:sp>
    </p:spTree>
    <p:extLst>
      <p:ext uri="{BB962C8B-B14F-4D97-AF65-F5344CB8AC3E}">
        <p14:creationId xmlns:p14="http://schemas.microsoft.com/office/powerpoint/2010/main" val="135234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66FC8-6876-4AFE-BD55-40818F4D2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036"/>
            <a:ext cx="10515600" cy="1232452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Linear Constant-Coefficient Difference Equation (LCCDE)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98070C-BE29-4A04-AB50-70989C8C4C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6278"/>
                <a:ext cx="10515600" cy="3538331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u="sng" dirty="0"/>
                  <a:t>Solution:</a:t>
                </a:r>
              </a:p>
              <a:p>
                <a:r>
                  <a:rPr lang="en-US" dirty="0"/>
                  <a:t>Homogeneous [zero-input], </a:t>
                </a:r>
                <a:r>
                  <a:rPr lang="en-US" dirty="0" err="1"/>
                  <a:t>y</a:t>
                </a:r>
                <a:r>
                  <a:rPr lang="en-US" sz="3600" baseline="-25000" dirty="0" err="1"/>
                  <a:t>h</a:t>
                </a:r>
                <a:r>
                  <a:rPr lang="en-US" dirty="0"/>
                  <a:t>[n]</a:t>
                </a:r>
              </a:p>
              <a:p>
                <a:r>
                  <a:rPr lang="en-US" dirty="0"/>
                  <a:t>Particular [steady-state], </a:t>
                </a:r>
                <a:r>
                  <a:rPr lang="en-US" dirty="0" err="1"/>
                  <a:t>y</a:t>
                </a:r>
                <a:r>
                  <a:rPr lang="en-US" sz="3600" baseline="-25000" dirty="0" err="1"/>
                  <a:t>p</a:t>
                </a:r>
                <a:r>
                  <a:rPr lang="en-US" dirty="0"/>
                  <a:t>[n]</a:t>
                </a:r>
              </a:p>
              <a:p>
                <a:pPr marL="0" indent="0">
                  <a:buNone/>
                </a:pPr>
                <a:r>
                  <a:rPr lang="en-US" dirty="0"/>
                  <a:t>Total solution = y[n] = </a:t>
                </a:r>
                <a:r>
                  <a:rPr lang="en-US" dirty="0" err="1"/>
                  <a:t>y</a:t>
                </a:r>
                <a:r>
                  <a:rPr lang="en-US" sz="3600" baseline="-25000" dirty="0" err="1"/>
                  <a:t>h</a:t>
                </a:r>
                <a:r>
                  <a:rPr lang="en-US" dirty="0"/>
                  <a:t>[n] + </a:t>
                </a:r>
                <a:r>
                  <a:rPr lang="en-US" dirty="0" err="1"/>
                  <a:t>y</a:t>
                </a:r>
                <a:r>
                  <a:rPr lang="en-US" sz="3600" baseline="-25000" dirty="0" err="1"/>
                  <a:t>p</a:t>
                </a:r>
                <a:r>
                  <a:rPr lang="en-US" dirty="0"/>
                  <a:t>[n]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98070C-BE29-4A04-AB50-70989C8C4C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6278"/>
                <a:ext cx="10515600" cy="3538331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0E426F5-E60D-4EC0-A5B1-A1C8849B98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0004" y="3525078"/>
            <a:ext cx="5041692" cy="22661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4C3B6C-4D3A-495A-8A2B-89A4BE38DB1A}"/>
              </a:ext>
            </a:extLst>
          </p:cNvPr>
          <p:cNvSpPr txBox="1"/>
          <p:nvPr/>
        </p:nvSpPr>
        <p:spPr>
          <a:xfrm>
            <a:off x="7659724" y="5632174"/>
            <a:ext cx="3442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y[n] = x[n] + 7 y[n-1]</a:t>
            </a:r>
            <a:br>
              <a:rPr lang="en-US" sz="2400" dirty="0"/>
            </a:br>
            <a:r>
              <a:rPr lang="en-US" sz="2400" dirty="0"/>
              <a:t>or, y[n] – 7 y[n-1] = x[n]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88DEA3-ACD6-409D-824F-9AA8C02455CB}"/>
              </a:ext>
            </a:extLst>
          </p:cNvPr>
          <p:cNvCxnSpPr/>
          <p:nvPr/>
        </p:nvCxnSpPr>
        <p:spPr>
          <a:xfrm>
            <a:off x="6310859" y="3162925"/>
            <a:ext cx="0" cy="33002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4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F905FCE-8703-4C89-8BF8-FC53A029214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1523999"/>
              </a:xfrm>
            </p:spPr>
            <p:txBody>
              <a:bodyPr>
                <a:noAutofit/>
              </a:bodyPr>
              <a:lstStyle/>
              <a:p>
                <a:r>
                  <a:rPr lang="en-US" sz="3200" u="sng" dirty="0"/>
                  <a:t>Example:</a:t>
                </a:r>
                <a:r>
                  <a:rPr lang="en-US" sz="3200" dirty="0"/>
                  <a:t> Find the homogeneous solution of a system described by the 1</a:t>
                </a:r>
                <a:r>
                  <a:rPr lang="en-US" sz="3200" baseline="30000" dirty="0"/>
                  <a:t>st</a:t>
                </a:r>
                <a:r>
                  <a:rPr lang="en-US" sz="3200" dirty="0"/>
                  <a:t>-order difference equation:</a:t>
                </a:r>
                <a:br>
                  <a:rPr lang="en-US" sz="3200" dirty="0"/>
                </a:b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]+5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−1]=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3200" dirty="0"/>
                  <a:t>		--------(i)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F905FCE-8703-4C89-8BF8-FC53A02921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1523999"/>
              </a:xfrm>
              <a:blipFill>
                <a:blip r:embed="rId2"/>
                <a:stretch>
                  <a:fillRect l="-1507" t="-4400" b="-9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65970D-6D8D-4B67-A834-F31B83CFF6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22784"/>
                <a:ext cx="10515600" cy="490330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We know,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		[for order N]</a:t>
                </a:r>
              </a:p>
              <a:p>
                <a:pPr marL="0" indent="0">
                  <a:buNone/>
                </a:pPr>
                <a:r>
                  <a:rPr lang="en-US" dirty="0"/>
                  <a:t>Now, for </a:t>
                </a:r>
                <a:r>
                  <a:rPr lang="en-US" dirty="0" err="1"/>
                  <a:t>eqn</a:t>
                </a:r>
                <a:r>
                  <a:rPr lang="en-US" dirty="0"/>
                  <a:t> (</a:t>
                </a:r>
                <a:r>
                  <a:rPr lang="en-US" dirty="0" err="1"/>
                  <a:t>i</a:t>
                </a:r>
                <a:r>
                  <a:rPr lang="en-US" dirty="0"/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			    [because it is 1</a:t>
                </a:r>
                <a:r>
                  <a:rPr lang="en-US" baseline="30000" dirty="0"/>
                  <a:t>st</a:t>
                </a:r>
                <a:r>
                  <a:rPr lang="en-US" dirty="0"/>
                  <a:t> order]</a:t>
                </a:r>
              </a:p>
              <a:p>
                <a:pPr marL="0" indent="0">
                  <a:buNone/>
                </a:pPr>
                <a:r>
                  <a:rPr lang="en-US" dirty="0"/>
                  <a:t>Then, we substitute an assumed solution (for x[n]=0) in </a:t>
                </a:r>
                <a:r>
                  <a:rPr lang="en-US" dirty="0" err="1"/>
                  <a:t>eqn</a:t>
                </a:r>
                <a:r>
                  <a:rPr lang="en-US" dirty="0"/>
                  <a:t> (</a:t>
                </a:r>
                <a:r>
                  <a:rPr lang="en-US" dirty="0" err="1"/>
                  <a:t>i</a:t>
                </a:r>
                <a:r>
                  <a:rPr lang="en-US" dirty="0"/>
                  <a:t>).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+5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So, the solution becomes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			-------(ii)</a:t>
                </a:r>
              </a:p>
              <a:p>
                <a:pPr marL="0" indent="0">
                  <a:buNone/>
                </a:pPr>
                <a:r>
                  <a:rPr lang="en-US" dirty="0"/>
                  <a:t>For n=0 (with x[n]=0), </a:t>
                </a:r>
                <a:r>
                  <a:rPr lang="en-US" dirty="0" err="1"/>
                  <a:t>eqn</a:t>
                </a:r>
                <a:r>
                  <a:rPr lang="en-US" dirty="0"/>
                  <a:t> (</a:t>
                </a:r>
                <a:r>
                  <a:rPr lang="en-US" dirty="0" err="1"/>
                  <a:t>i</a:t>
                </a:r>
                <a:r>
                  <a:rPr lang="en-US" dirty="0"/>
                  <a:t>) becomes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[0]+5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[−1]=0</m:t>
                    </m:r>
                  </m:oMath>
                </a14:m>
                <a:br>
                  <a:rPr lang="en-US" dirty="0"/>
                </a:br>
                <a:r>
                  <a:rPr lang="en-US" dirty="0"/>
                  <a:t>					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[0]=−5</m:t>
                    </m:r>
                    <m:r>
                      <a:rPr lang="en-US" i="1" dirty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[−1]</m:t>
                    </m:r>
                  </m:oMath>
                </a14:m>
                <a:endParaRPr lang="en-US" dirty="0">
                  <a:solidFill>
                    <a:srgbClr val="00B0F0"/>
                  </a:solidFill>
                </a:endParaRPr>
              </a:p>
              <a:p>
                <a:pPr marL="0" indent="0">
                  <a:buNone/>
                </a:pPr>
                <a:r>
                  <a:rPr lang="en-US" dirty="0"/>
                  <a:t>For n=0, </a:t>
                </a:r>
                <a:r>
                  <a:rPr lang="en-US" dirty="0" err="1"/>
                  <a:t>eqn</a:t>
                </a:r>
                <a:r>
                  <a:rPr lang="en-US" dirty="0"/>
                  <a:t> (ii) becomes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[0]=</m:t>
                    </m:r>
                    <m:r>
                      <a:rPr lang="en-US" i="1" dirty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65970D-6D8D-4B67-A834-F31B83CFF6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22784"/>
                <a:ext cx="10515600" cy="4903304"/>
              </a:xfrm>
              <a:blipFill>
                <a:blip r:embed="rId3"/>
                <a:stretch>
                  <a:fillRect l="-1217" t="-2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923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20294-4F9E-48CA-82D4-59268FF9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2BC836-C055-4EA5-9ADD-450C9FAFD7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So,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=− 5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[−1]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Then we substitute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in </a:t>
                </a:r>
                <a:r>
                  <a:rPr lang="en-US" dirty="0" err="1"/>
                  <a:t>eqn</a:t>
                </a:r>
                <a:r>
                  <a:rPr lang="en-US" dirty="0"/>
                  <a:t> (ii),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(−5)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sz="2400" i="1" u="sng" dirty="0"/>
                  <a:t>Note:</a:t>
                </a:r>
                <a:br>
                  <a:rPr lang="en-US" dirty="0"/>
                </a:br>
                <a:r>
                  <a:rPr lang="en-US" dirty="0"/>
                  <a:t>If the value of y[−1] is given, it must be included in the solution.</a:t>
                </a:r>
              </a:p>
              <a:p>
                <a:pPr marL="0" indent="0">
                  <a:buNone/>
                </a:pPr>
                <a:r>
                  <a:rPr lang="en-US" dirty="0"/>
                  <a:t>For y[−1] = 2,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=2∙</m:t>
                    </m:r>
                    <m:sSup>
                      <m:sSup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(−5)</m:t>
                        </m:r>
                      </m:e>
                      <m:sup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2BC836-C055-4EA5-9ADD-450C9FAFD7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  <a:blipFill>
                <a:blip r:embed="rId2"/>
                <a:stretch>
                  <a:fillRect l="-1217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876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AAC4D5E-4E95-466E-8E5A-F1CF8C51768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1690688"/>
              </a:xfrm>
            </p:spPr>
            <p:txBody>
              <a:bodyPr>
                <a:noAutofit/>
              </a:bodyPr>
              <a:lstStyle/>
              <a:p>
                <a:r>
                  <a:rPr lang="en-US" sz="2800" u="sng" dirty="0"/>
                  <a:t>Example:</a:t>
                </a:r>
                <a:r>
                  <a:rPr lang="en-US" sz="2800" dirty="0"/>
                  <a:t> Find the homogeneous solution of a system described by the 2</a:t>
                </a:r>
                <a:r>
                  <a:rPr lang="en-US" sz="2800" baseline="30000" dirty="0"/>
                  <a:t>nd</a:t>
                </a:r>
                <a:r>
                  <a:rPr lang="en-US" sz="2800" dirty="0"/>
                  <a:t>-order difference equation:</a:t>
                </a:r>
                <a:br>
                  <a:rPr lang="en-US" sz="2800" dirty="0"/>
                </a:b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−2]=0</m:t>
                    </m:r>
                  </m:oMath>
                </a14:m>
                <a:r>
                  <a:rPr lang="en-US" sz="2800" dirty="0"/>
                  <a:t>		--------(i)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AAC4D5E-4E95-466E-8E5A-F1CF8C5176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1690688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2320DB-A35C-4592-8D4C-69A1EC1B18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9"/>
                <a:ext cx="10515600" cy="49486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We know,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		[for order N]</a:t>
                </a:r>
              </a:p>
              <a:p>
                <a:pPr marL="0" indent="0">
                  <a:buNone/>
                </a:pPr>
                <a:r>
                  <a:rPr lang="en-US" dirty="0"/>
                  <a:t>Now, for </a:t>
                </a:r>
                <a:r>
                  <a:rPr lang="en-US" dirty="0" err="1"/>
                  <a:t>eqn</a:t>
                </a:r>
                <a:r>
                  <a:rPr lang="en-US" dirty="0"/>
                  <a:t> (</a:t>
                </a:r>
                <a:r>
                  <a:rPr lang="en-US" dirty="0" err="1"/>
                  <a:t>i</a:t>
                </a:r>
                <a:r>
                  <a:rPr lang="en-US" dirty="0"/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	   [because it is 2</a:t>
                </a:r>
                <a:r>
                  <a:rPr lang="en-US" baseline="30000" dirty="0"/>
                  <a:t>nd</a:t>
                </a:r>
                <a:r>
                  <a:rPr lang="en-US" dirty="0"/>
                  <a:t> order]</a:t>
                </a:r>
              </a:p>
              <a:p>
                <a:pPr marL="0" indent="0">
                  <a:buNone/>
                </a:pPr>
                <a:r>
                  <a:rPr lang="en-US" dirty="0"/>
                  <a:t>Then, we substitute an assumed solution in </a:t>
                </a:r>
                <a:r>
                  <a:rPr lang="en-US" dirty="0" err="1"/>
                  <a:t>eqn</a:t>
                </a:r>
                <a:r>
                  <a:rPr lang="en-US" dirty="0"/>
                  <a:t> (i).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=−1, 4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So, the solution becomes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		-----(ii)</a:t>
                </a:r>
              </a:p>
              <a:p>
                <a:pPr marL="0" indent="0">
                  <a:buNone/>
                </a:pPr>
                <a:r>
                  <a:rPr lang="en-US" dirty="0"/>
                  <a:t>From </a:t>
                </a:r>
                <a:r>
                  <a:rPr lang="en-US" dirty="0" err="1"/>
                  <a:t>eqn</a:t>
                </a:r>
                <a:r>
                  <a:rPr lang="en-US" dirty="0"/>
                  <a:t> (i),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−2]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</m:t>
                      </m:r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[−2]</m:t>
                      </m:r>
                    </m:oMath>
                  </m:oMathPara>
                </a14:m>
                <a:endParaRPr lang="en-US" dirty="0">
                  <a:solidFill>
                    <a:srgbClr val="00B0F0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[−1]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2320DB-A35C-4592-8D4C-69A1EC1B18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9"/>
                <a:ext cx="10515600" cy="4948650"/>
              </a:xfrm>
              <a:blipFill>
                <a:blip r:embed="rId3"/>
                <a:stretch>
                  <a:fillRect l="-1217" t="-1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524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9B74E-0989-4257-96C8-58C01523C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629F09-8AB0-4B17-8104-FB6E3700B0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6"/>
                <a:ext cx="10515600" cy="6024563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[−1]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</m:t>
                      </m:r>
                      <m:r>
                        <a:rPr lang="en-US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+12</m:t>
                      </m:r>
                      <m:r>
                        <a:rPr lang="en-US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[−2]</m:t>
                      </m:r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dirty="0"/>
                  <a:t>From </a:t>
                </a:r>
                <a:r>
                  <a:rPr lang="en-US" dirty="0" err="1"/>
                  <a:t>eqn</a:t>
                </a:r>
                <a:r>
                  <a:rPr lang="en-US" dirty="0"/>
                  <a:t> (ii),			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sSub>
                      <m:sSubPr>
                        <m:ctrlPr>
                          <a:rPr lang="en-US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+4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[−2]</m:t>
                    </m:r>
                  </m:oMath>
                </a14:m>
                <a:r>
                  <a:rPr lang="en-US" dirty="0"/>
                  <a:t>			-----(iii)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+4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+12</m:t>
                    </m:r>
                    <m:r>
                      <a:rPr lang="en-US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[−2]</m:t>
                    </m:r>
                  </m:oMath>
                </a14:m>
                <a:r>
                  <a:rPr lang="en-US" dirty="0">
                    <a:solidFill>
                      <a:schemeClr val="accent4">
                        <a:lumMod val="75000"/>
                      </a:schemeClr>
                    </a:solidFill>
                  </a:rPr>
                  <a:t>	</a:t>
                </a:r>
                <a:r>
                  <a:rPr lang="en-US" dirty="0"/>
                  <a:t>	-----(iv)</a:t>
                </a:r>
              </a:p>
              <a:p>
                <a:pPr marL="0" indent="0">
                  <a:buNone/>
                </a:pPr>
                <a:r>
                  <a:rPr lang="en-US" dirty="0"/>
                  <a:t>After solving </a:t>
                </a:r>
                <a:r>
                  <a:rPr lang="en-US" dirty="0" err="1"/>
                  <a:t>eqn</a:t>
                </a:r>
                <a:r>
                  <a:rPr lang="en-US" dirty="0"/>
                  <a:t> (iii) and (iv),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[−2]</m:t>
                      </m:r>
                    </m:oMath>
                  </m:oMathPara>
                </a14:m>
                <a:endParaRPr lang="en-US" sz="2600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6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6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600" i="1">
                          <a:latin typeface="Cambria Math" panose="02040503050406030204" pitchFamily="18" charset="0"/>
                        </a:rPr>
                        <m:t>[−2]</m:t>
                      </m:r>
                    </m:oMath>
                  </m:oMathPara>
                </a14:m>
                <a:endParaRPr lang="en-US" sz="2600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[−2]</m:t>
                          </m:r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rgbClr val="00B050"/>
                              </a:solidFill>
                            </a:rPr>
                            <m:t> 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[−2]</m:t>
                          </m:r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rgbClr val="00B050"/>
                              </a:solidFill>
                            </a:rPr>
                            <m:t> 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2400" dirty="0">
                    <a:solidFill>
                      <a:srgbClr val="00B050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629F09-8AB0-4B17-8104-FB6E3700B0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6"/>
                <a:ext cx="10515600" cy="6024563"/>
              </a:xfrm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660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5D726-1015-4D30-BF51-98019D0E0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34278"/>
          </a:xfrm>
        </p:spPr>
        <p:txBody>
          <a:bodyPr>
            <a:norm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B03A8FF-F4D2-4AD2-AA1A-6631A3AADC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24938" y="1722783"/>
                <a:ext cx="5791201" cy="4138267"/>
              </a:xfrm>
            </p:spPr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en-US" dirty="0"/>
                  <a:t>Crosscorrelation: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Autocorrelation: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B03A8FF-F4D2-4AD2-AA1A-6631A3AADC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24938" y="1722783"/>
                <a:ext cx="5791201" cy="4138267"/>
              </a:xfrm>
              <a:blipFill>
                <a:blip r:embed="rId2"/>
                <a:stretch>
                  <a:fillRect l="-2421" t="-1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D1EE96-A469-4793-A80A-7A663CB18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56282" cy="2514600"/>
          </a:xfrm>
        </p:spPr>
        <p:txBody>
          <a:bodyPr>
            <a:normAutofit/>
          </a:bodyPr>
          <a:lstStyle/>
          <a:p>
            <a:r>
              <a:rPr lang="en-US" sz="2800" dirty="0"/>
              <a:t>“Measure of similarity between signals”</a:t>
            </a:r>
          </a:p>
          <a:p>
            <a:endParaRPr lang="en-US" sz="2800" dirty="0"/>
          </a:p>
          <a:p>
            <a:r>
              <a:rPr lang="en-US" sz="2800" i="1" u="sng" dirty="0"/>
              <a:t>Use:</a:t>
            </a:r>
            <a:r>
              <a:rPr lang="en-US" sz="2800" i="1" dirty="0"/>
              <a:t> </a:t>
            </a:r>
            <a:r>
              <a:rPr lang="en-US" sz="2800" dirty="0"/>
              <a:t>radar, sonar, GPS etc.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A5AD53-A1E0-4139-B1E7-EC03ECF70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7" y="3939361"/>
            <a:ext cx="3932237" cy="280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85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DE24A-0FD3-45A1-9A7D-70ED39C0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68625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Convolution vs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Crosscorrelation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vs Autocorrelation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8B4EAF-EA5F-4738-9A2C-9FD9CE866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400" y="768626"/>
            <a:ext cx="8307200" cy="578324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7BCD71-3059-4D52-BA45-6927FA935871}"/>
              </a:ext>
            </a:extLst>
          </p:cNvPr>
          <p:cNvSpPr txBox="1"/>
          <p:nvPr/>
        </p:nvSpPr>
        <p:spPr>
          <a:xfrm>
            <a:off x="4949687" y="2491408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r</a:t>
            </a:r>
            <a:r>
              <a:rPr lang="en-US" sz="4000" baseline="-25000" dirty="0" err="1"/>
              <a:t>fg</a:t>
            </a:r>
            <a:endParaRPr lang="en-US" sz="2800" baseline="-25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8A65CE-8247-4771-861C-8B1092856531}"/>
              </a:ext>
            </a:extLst>
          </p:cNvPr>
          <p:cNvSpPr txBox="1"/>
          <p:nvPr/>
        </p:nvSpPr>
        <p:spPr>
          <a:xfrm>
            <a:off x="4949687" y="4521638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r</a:t>
            </a:r>
            <a:r>
              <a:rPr lang="en-US" sz="4000" baseline="-25000" dirty="0" err="1"/>
              <a:t>gf</a:t>
            </a:r>
            <a:endParaRPr lang="en-US" sz="2800" baseline="-25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95DB77-6D53-4199-B6E7-A75B37D40910}"/>
              </a:ext>
            </a:extLst>
          </p:cNvPr>
          <p:cNvSpPr txBox="1"/>
          <p:nvPr/>
        </p:nvSpPr>
        <p:spPr>
          <a:xfrm>
            <a:off x="7765774" y="2491408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r</a:t>
            </a:r>
            <a:r>
              <a:rPr lang="en-US" sz="4000" baseline="-25000" dirty="0" err="1"/>
              <a:t>ff</a:t>
            </a:r>
            <a:endParaRPr lang="en-US" sz="2800" baseline="-25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EEE880-025D-4A03-B4B3-5B6605553E54}"/>
              </a:ext>
            </a:extLst>
          </p:cNvPr>
          <p:cNvSpPr txBox="1"/>
          <p:nvPr/>
        </p:nvSpPr>
        <p:spPr>
          <a:xfrm>
            <a:off x="7765774" y="4521638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r</a:t>
            </a:r>
            <a:r>
              <a:rPr lang="en-US" sz="4000" baseline="-25000" dirty="0" err="1"/>
              <a:t>gg</a:t>
            </a:r>
            <a:endParaRPr 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23735366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C092E-2FED-498B-8940-B14FB82E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32451"/>
          </a:xfrm>
        </p:spPr>
        <p:txBody>
          <a:bodyPr>
            <a:normAutofit/>
          </a:bodyPr>
          <a:lstStyle/>
          <a:p>
            <a:r>
              <a:rPr lang="en-US" sz="3600" dirty="0"/>
              <a:t>Question: Find </a:t>
            </a:r>
            <a:r>
              <a:rPr lang="en-US" sz="3600" dirty="0" err="1"/>
              <a:t>r</a:t>
            </a:r>
            <a:r>
              <a:rPr lang="en-US" sz="4000" baseline="-25000" dirty="0" err="1"/>
              <a:t>xy</a:t>
            </a:r>
            <a:r>
              <a:rPr lang="en-US" sz="3600" dirty="0"/>
              <a:t>[n] and </a:t>
            </a:r>
            <a:r>
              <a:rPr lang="en-US" sz="3600" dirty="0" err="1"/>
              <a:t>r</a:t>
            </a:r>
            <a:r>
              <a:rPr lang="en-US" sz="4000" baseline="-25000" dirty="0" err="1"/>
              <a:t>yx</a:t>
            </a:r>
            <a:r>
              <a:rPr lang="en-US" sz="3600" dirty="0"/>
              <a:t>[n] for the following:</a:t>
            </a:r>
            <a:br>
              <a:rPr lang="en-US" sz="3600" dirty="0"/>
            </a:br>
            <a:r>
              <a:rPr lang="en-US" sz="3600" dirty="0"/>
              <a:t>x[n]=[ 7  </a:t>
            </a:r>
            <a:r>
              <a:rPr lang="en-US" sz="3600" u="sng" dirty="0">
                <a:solidFill>
                  <a:srgbClr val="FF0000"/>
                </a:solidFill>
              </a:rPr>
              <a:t>4</a:t>
            </a:r>
            <a:r>
              <a:rPr lang="en-US" sz="3600" dirty="0"/>
              <a:t>  6  1 ], y[n]=[ 1  0  </a:t>
            </a:r>
            <a:r>
              <a:rPr lang="en-US" sz="3600" u="sng" dirty="0">
                <a:solidFill>
                  <a:srgbClr val="FF0000"/>
                </a:solidFill>
              </a:rPr>
              <a:t>1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 9 ].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A13D44-8898-444E-9A6A-81EDA9B8DE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417983"/>
            <a:ext cx="5483088" cy="51683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r</a:t>
            </a:r>
            <a:r>
              <a:rPr lang="en-US" sz="3600" baseline="-25000" dirty="0" err="1"/>
              <a:t>xy</a:t>
            </a:r>
            <a:r>
              <a:rPr lang="en-US" dirty="0"/>
              <a:t>[0] = 0+4+54 = 58</a:t>
            </a:r>
          </a:p>
          <a:p>
            <a:pPr marL="0" indent="0">
              <a:buNone/>
            </a:pPr>
            <a:r>
              <a:rPr lang="en-US" dirty="0" err="1"/>
              <a:t>r</a:t>
            </a:r>
            <a:r>
              <a:rPr lang="en-US" sz="3600" baseline="-25000" dirty="0" err="1"/>
              <a:t>xy</a:t>
            </a:r>
            <a:r>
              <a:rPr lang="en-US" dirty="0"/>
              <a:t>[1] = 7+0+6+9 = 22</a:t>
            </a:r>
          </a:p>
          <a:p>
            <a:pPr marL="0" indent="0">
              <a:buNone/>
            </a:pPr>
            <a:r>
              <a:rPr lang="en-US" dirty="0" err="1"/>
              <a:t>r</a:t>
            </a:r>
            <a:r>
              <a:rPr lang="en-US" sz="3600" baseline="-25000" dirty="0" err="1"/>
              <a:t>xy</a:t>
            </a:r>
            <a:r>
              <a:rPr lang="en-US" dirty="0"/>
              <a:t>[2] = 4+0+1 = 5</a:t>
            </a:r>
          </a:p>
          <a:p>
            <a:pPr marL="0" indent="0">
              <a:buNone/>
            </a:pPr>
            <a:r>
              <a:rPr lang="en-US" dirty="0" err="1"/>
              <a:t>r</a:t>
            </a:r>
            <a:r>
              <a:rPr lang="en-US" sz="3600" baseline="-25000" dirty="0" err="1"/>
              <a:t>xy</a:t>
            </a:r>
            <a:r>
              <a:rPr lang="en-US" dirty="0"/>
              <a:t>[3] = 6+0 = 6</a:t>
            </a:r>
          </a:p>
          <a:p>
            <a:pPr marL="0" indent="0">
              <a:buNone/>
            </a:pPr>
            <a:r>
              <a:rPr lang="en-US" dirty="0" err="1"/>
              <a:t>r</a:t>
            </a:r>
            <a:r>
              <a:rPr lang="en-US" sz="3600" baseline="-25000" dirty="0" err="1"/>
              <a:t>xy</a:t>
            </a:r>
            <a:r>
              <a:rPr lang="en-US" dirty="0"/>
              <a:t>[4] = 1</a:t>
            </a:r>
          </a:p>
          <a:p>
            <a:pPr marL="0" indent="0">
              <a:buNone/>
            </a:pPr>
            <a:r>
              <a:rPr lang="en-US" dirty="0" err="1"/>
              <a:t>r</a:t>
            </a:r>
            <a:r>
              <a:rPr lang="en-US" sz="3600" baseline="-25000" dirty="0" err="1"/>
              <a:t>xy</a:t>
            </a:r>
            <a:r>
              <a:rPr lang="en-US" dirty="0"/>
              <a:t>[-1] = 7+36 = 43</a:t>
            </a:r>
          </a:p>
          <a:p>
            <a:pPr marL="0" indent="0">
              <a:buNone/>
            </a:pPr>
            <a:r>
              <a:rPr lang="en-US" dirty="0" err="1"/>
              <a:t>r</a:t>
            </a:r>
            <a:r>
              <a:rPr lang="en-US" sz="3600" baseline="-25000" dirty="0" err="1"/>
              <a:t>xy</a:t>
            </a:r>
            <a:r>
              <a:rPr lang="en-US" dirty="0"/>
              <a:t>[-2] = 63</a:t>
            </a:r>
          </a:p>
          <a:p>
            <a:pPr marL="0" indent="0">
              <a:buNone/>
            </a:pPr>
            <a:r>
              <a:rPr lang="en-US" dirty="0"/>
              <a:t>So, </a:t>
            </a:r>
            <a:r>
              <a:rPr lang="en-US" dirty="0" err="1"/>
              <a:t>r</a:t>
            </a:r>
            <a:r>
              <a:rPr lang="en-US" sz="3600" baseline="-25000" dirty="0" err="1"/>
              <a:t>xy</a:t>
            </a:r>
            <a:r>
              <a:rPr lang="en-US" dirty="0"/>
              <a:t>[n] = [ 63  43  </a:t>
            </a:r>
            <a:r>
              <a:rPr lang="en-US" u="sng" dirty="0">
                <a:solidFill>
                  <a:srgbClr val="FF0000"/>
                </a:solidFill>
              </a:rPr>
              <a:t>58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 22  5  6  1 ]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And, </a:t>
            </a:r>
            <a:r>
              <a:rPr lang="en-US" dirty="0" err="1"/>
              <a:t>r</a:t>
            </a:r>
            <a:r>
              <a:rPr lang="en-US" sz="3600" baseline="-25000" dirty="0" err="1"/>
              <a:t>yx</a:t>
            </a:r>
            <a:r>
              <a:rPr lang="en-US" dirty="0"/>
              <a:t>[n] = [ 1  6  5  22  </a:t>
            </a:r>
            <a:r>
              <a:rPr lang="en-US" u="sng" dirty="0">
                <a:solidFill>
                  <a:srgbClr val="FF0000"/>
                </a:solidFill>
              </a:rPr>
              <a:t>58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 43  63 ]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6AD6B64-01AF-46E0-A5FD-F8245BA5F27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86634953"/>
              </p:ext>
            </p:extLst>
          </p:nvPr>
        </p:nvGraphicFramePr>
        <p:xfrm>
          <a:off x="6904383" y="1232451"/>
          <a:ext cx="4625200" cy="554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075">
                  <a:extLst>
                    <a:ext uri="{9D8B030D-6E8A-4147-A177-3AD203B41FA5}">
                      <a16:colId xmlns:a16="http://schemas.microsoft.com/office/drawing/2014/main" val="1424992136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683805698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3397872447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2784269123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790312832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3797703622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1648044313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2546730606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702683575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1102244670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910809187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820220188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2760127072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2080009171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4225584388"/>
                    </a:ext>
                  </a:extLst>
                </a:gridCol>
                <a:gridCol w="289075">
                  <a:extLst>
                    <a:ext uri="{9D8B030D-6E8A-4147-A177-3AD203B41FA5}">
                      <a16:colId xmlns:a16="http://schemas.microsoft.com/office/drawing/2014/main" val="3326982234"/>
                    </a:ext>
                  </a:extLst>
                </a:gridCol>
              </a:tblGrid>
              <a:tr h="386206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rowSpan="14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357370"/>
                  </a:ext>
                </a:extLst>
              </a:tr>
              <a:tr h="38620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826870"/>
                  </a:ext>
                </a:extLst>
              </a:tr>
              <a:tr h="386206">
                <a:tc gridSpan="8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162726"/>
                  </a:ext>
                </a:extLst>
              </a:tr>
              <a:tr h="386206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415209"/>
                  </a:ext>
                </a:extLst>
              </a:tr>
              <a:tr h="386206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634116"/>
                  </a:ext>
                </a:extLst>
              </a:tr>
              <a:tr h="386206">
                <a:tc gridSpan="8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099459"/>
                  </a:ext>
                </a:extLst>
              </a:tr>
              <a:tr h="386206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rowSpan="8" gridSpan="7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923190"/>
                  </a:ext>
                </a:extLst>
              </a:tr>
              <a:tr h="386206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286756"/>
                  </a:ext>
                </a:extLst>
              </a:tr>
              <a:tr h="386206">
                <a:tc gridSpan="8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892183"/>
                  </a:ext>
                </a:extLst>
              </a:tr>
              <a:tr h="386206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14029"/>
                  </a:ext>
                </a:extLst>
              </a:tr>
              <a:tr h="386206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313500"/>
                  </a:ext>
                </a:extLst>
              </a:tr>
              <a:tr h="386206">
                <a:tc gridSpan="8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159246"/>
                  </a:ext>
                </a:extLst>
              </a:tr>
              <a:tr h="386206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641361"/>
                  </a:ext>
                </a:extLst>
              </a:tr>
              <a:tr h="386206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9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994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326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C092E-2FED-498B-8940-B14FB82E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32451"/>
          </a:xfrm>
        </p:spPr>
        <p:txBody>
          <a:bodyPr>
            <a:normAutofit/>
          </a:bodyPr>
          <a:lstStyle/>
          <a:p>
            <a:r>
              <a:rPr lang="en-US" sz="3600" dirty="0"/>
              <a:t>Question: Find autocorrelation for the following:</a:t>
            </a:r>
            <a:br>
              <a:rPr lang="en-US" sz="3600" dirty="0"/>
            </a:br>
            <a:r>
              <a:rPr lang="en-US" sz="3600" dirty="0"/>
              <a:t>x[n]=[ 7  </a:t>
            </a:r>
            <a:r>
              <a:rPr lang="en-US" sz="3600" u="sng" dirty="0">
                <a:solidFill>
                  <a:srgbClr val="FF0000"/>
                </a:solidFill>
              </a:rPr>
              <a:t>4</a:t>
            </a:r>
            <a:r>
              <a:rPr lang="en-US" sz="3600" dirty="0"/>
              <a:t>  6 ]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A13D44-8898-444E-9A6A-81EDA9B8DE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22782"/>
            <a:ext cx="5181600" cy="45852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r</a:t>
            </a:r>
            <a:r>
              <a:rPr lang="en-US" sz="3600" baseline="-25000" dirty="0" err="1"/>
              <a:t>xx</a:t>
            </a:r>
            <a:r>
              <a:rPr lang="en-US" dirty="0"/>
              <a:t>[0] = 49+16+36 = 101</a:t>
            </a:r>
          </a:p>
          <a:p>
            <a:pPr marL="0" indent="0">
              <a:buNone/>
            </a:pPr>
            <a:r>
              <a:rPr lang="en-US" dirty="0" err="1"/>
              <a:t>r</a:t>
            </a:r>
            <a:r>
              <a:rPr lang="en-US" sz="3600" baseline="-25000" dirty="0" err="1"/>
              <a:t>xx</a:t>
            </a:r>
            <a:r>
              <a:rPr lang="en-US" dirty="0"/>
              <a:t>[1] = 28+24 = 52</a:t>
            </a:r>
          </a:p>
          <a:p>
            <a:pPr marL="0" indent="0">
              <a:buNone/>
            </a:pPr>
            <a:r>
              <a:rPr lang="en-US" dirty="0" err="1"/>
              <a:t>r</a:t>
            </a:r>
            <a:r>
              <a:rPr lang="en-US" sz="3600" baseline="-25000" dirty="0" err="1"/>
              <a:t>xx</a:t>
            </a:r>
            <a:r>
              <a:rPr lang="en-US" dirty="0"/>
              <a:t>[2] = 42</a:t>
            </a:r>
          </a:p>
          <a:p>
            <a:pPr marL="0" indent="0">
              <a:buNone/>
            </a:pPr>
            <a:r>
              <a:rPr lang="en-US" dirty="0" err="1"/>
              <a:t>r</a:t>
            </a:r>
            <a:r>
              <a:rPr lang="en-US" sz="3600" baseline="-25000" dirty="0" err="1"/>
              <a:t>xx</a:t>
            </a:r>
            <a:r>
              <a:rPr lang="en-US" dirty="0"/>
              <a:t>[-1] = 28+24 = 52</a:t>
            </a:r>
          </a:p>
          <a:p>
            <a:pPr marL="0" indent="0">
              <a:buNone/>
            </a:pPr>
            <a:r>
              <a:rPr lang="en-US" dirty="0" err="1"/>
              <a:t>r</a:t>
            </a:r>
            <a:r>
              <a:rPr lang="en-US" sz="3600" baseline="-25000" dirty="0" err="1"/>
              <a:t>xx</a:t>
            </a:r>
            <a:r>
              <a:rPr lang="en-US" dirty="0"/>
              <a:t>[-2] = 42</a:t>
            </a:r>
          </a:p>
          <a:p>
            <a:pPr marL="0" indent="0">
              <a:buNone/>
            </a:pPr>
            <a:r>
              <a:rPr lang="en-US" dirty="0"/>
              <a:t>So, </a:t>
            </a:r>
            <a:r>
              <a:rPr lang="en-US" dirty="0" err="1"/>
              <a:t>r</a:t>
            </a:r>
            <a:r>
              <a:rPr lang="en-US" sz="3600" baseline="-25000" dirty="0" err="1"/>
              <a:t>xx</a:t>
            </a:r>
            <a:r>
              <a:rPr lang="en-US" dirty="0"/>
              <a:t>[n] = [ 42   52   </a:t>
            </a:r>
            <a:r>
              <a:rPr lang="en-US" u="sng" dirty="0">
                <a:solidFill>
                  <a:srgbClr val="FF0000"/>
                </a:solidFill>
              </a:rPr>
              <a:t>101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/>
              <a:t> 52   42 ]</a:t>
            </a:r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22B7FE9C-1FCB-4349-A8C7-DD7B941C889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22998031"/>
              </p:ext>
            </p:extLst>
          </p:nvPr>
        </p:nvGraphicFramePr>
        <p:xfrm>
          <a:off x="7182694" y="967409"/>
          <a:ext cx="4171104" cy="554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5872">
                  <a:extLst>
                    <a:ext uri="{9D8B030D-6E8A-4147-A177-3AD203B41FA5}">
                      <a16:colId xmlns:a16="http://schemas.microsoft.com/office/drawing/2014/main" val="256038137"/>
                    </a:ext>
                  </a:extLst>
                </a:gridCol>
                <a:gridCol w="595872">
                  <a:extLst>
                    <a:ext uri="{9D8B030D-6E8A-4147-A177-3AD203B41FA5}">
                      <a16:colId xmlns:a16="http://schemas.microsoft.com/office/drawing/2014/main" val="1438415462"/>
                    </a:ext>
                  </a:extLst>
                </a:gridCol>
                <a:gridCol w="595872">
                  <a:extLst>
                    <a:ext uri="{9D8B030D-6E8A-4147-A177-3AD203B41FA5}">
                      <a16:colId xmlns:a16="http://schemas.microsoft.com/office/drawing/2014/main" val="3973574425"/>
                    </a:ext>
                  </a:extLst>
                </a:gridCol>
                <a:gridCol w="595872">
                  <a:extLst>
                    <a:ext uri="{9D8B030D-6E8A-4147-A177-3AD203B41FA5}">
                      <a16:colId xmlns:a16="http://schemas.microsoft.com/office/drawing/2014/main" val="4271031998"/>
                    </a:ext>
                  </a:extLst>
                </a:gridCol>
                <a:gridCol w="595872">
                  <a:extLst>
                    <a:ext uri="{9D8B030D-6E8A-4147-A177-3AD203B41FA5}">
                      <a16:colId xmlns:a16="http://schemas.microsoft.com/office/drawing/2014/main" val="1115833602"/>
                    </a:ext>
                  </a:extLst>
                </a:gridCol>
                <a:gridCol w="595872">
                  <a:extLst>
                    <a:ext uri="{9D8B030D-6E8A-4147-A177-3AD203B41FA5}">
                      <a16:colId xmlns:a16="http://schemas.microsoft.com/office/drawing/2014/main" val="4130485967"/>
                    </a:ext>
                  </a:extLst>
                </a:gridCol>
                <a:gridCol w="595872">
                  <a:extLst>
                    <a:ext uri="{9D8B030D-6E8A-4147-A177-3AD203B41FA5}">
                      <a16:colId xmlns:a16="http://schemas.microsoft.com/office/drawing/2014/main" val="2667815030"/>
                    </a:ext>
                  </a:extLst>
                </a:gridCol>
              </a:tblGrid>
              <a:tr h="394952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556456"/>
                  </a:ext>
                </a:extLst>
              </a:tr>
              <a:tr h="394952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021213"/>
                  </a:ext>
                </a:extLst>
              </a:tr>
              <a:tr h="394952">
                <a:tc gridSpan="7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277159"/>
                  </a:ext>
                </a:extLst>
              </a:tr>
              <a:tr h="394952"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646722"/>
                  </a:ext>
                </a:extLst>
              </a:tr>
              <a:tr h="394952"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753219"/>
                  </a:ext>
                </a:extLst>
              </a:tr>
              <a:tr h="394952">
                <a:tc gridSpan="7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925975"/>
                  </a:ext>
                </a:extLst>
              </a:tr>
              <a:tr h="394952"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359316"/>
                  </a:ext>
                </a:extLst>
              </a:tr>
              <a:tr h="394952"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763575"/>
                  </a:ext>
                </a:extLst>
              </a:tr>
              <a:tr h="394952">
                <a:tc gridSpan="7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318227"/>
                  </a:ext>
                </a:extLst>
              </a:tr>
              <a:tr h="394952"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026486"/>
                  </a:ext>
                </a:extLst>
              </a:tr>
              <a:tr h="394952"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829359"/>
                  </a:ext>
                </a:extLst>
              </a:tr>
              <a:tr h="394952">
                <a:tc gridSpan="7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143944"/>
                  </a:ext>
                </a:extLst>
              </a:tr>
              <a:tr h="394952"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475417"/>
                  </a:ext>
                </a:extLst>
              </a:tr>
              <a:tr h="39495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499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754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BD678-8800-4E02-AB43-903408DEF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4DB52D-F013-4460-9660-C702976F2A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4000" dirty="0"/>
                  <a:t>Normalized Correlation Sequence</a:t>
                </a:r>
              </a:p>
              <a:p>
                <a:pPr marL="0" indent="0" algn="ctr">
                  <a:lnSpc>
                    <a:spcPct val="150000"/>
                  </a:lnSpc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[0]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 algn="ctr">
                  <a:lnSpc>
                    <a:spcPct val="150000"/>
                  </a:lnSpc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𝑥𝑦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𝑥𝑥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𝑦𝑦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[0]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dirty="0"/>
                  <a:t>For example,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=[5    10    </m:t>
                    </m:r>
                    <m:bar>
                      <m:bar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10    5]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=[0.25    0.5    </m:t>
                    </m:r>
                    <m:bar>
                      <m:bar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0.5    0.25]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4DB52D-F013-4460-9660-C702976F2A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  <a:blipFill>
                <a:blip r:embed="rId2"/>
                <a:stretch>
                  <a:fillRect l="-1217" t="-3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779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926BA-E4D5-4496-BF90-B4D0D4497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45703"/>
          </a:xfrm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Discrete Time Fourier Transform (DTFT)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67BF5B-1B88-42E6-B3C5-A7EBFA126A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45703"/>
                <a:ext cx="10515600" cy="4931260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is a </a:t>
                </a:r>
                <a:r>
                  <a:rPr lang="en-US" dirty="0">
                    <a:solidFill>
                      <a:srgbClr val="00B0F0"/>
                    </a:solidFill>
                  </a:rPr>
                  <a:t>continuous</a:t>
                </a:r>
                <a:r>
                  <a:rPr lang="en-US" dirty="0"/>
                  <a:t> function of ω, where ω = ΩT</a:t>
                </a:r>
                <a:r>
                  <a:rPr lang="en-US" sz="3600" baseline="-25000" dirty="0"/>
                  <a:t>s</a:t>
                </a:r>
                <a:r>
                  <a:rPr lang="en-US" dirty="0"/>
                  <a:t>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is </a:t>
                </a:r>
                <a:r>
                  <a:rPr lang="en-US" dirty="0">
                    <a:solidFill>
                      <a:srgbClr val="00B0F0"/>
                    </a:solidFill>
                  </a:rPr>
                  <a:t>periodic</a:t>
                </a:r>
                <a:r>
                  <a:rPr lang="en-US" dirty="0"/>
                  <a:t> with period of 2π.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To convert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to x[n], inverse DTFT </a:t>
                </a:r>
                <a:r>
                  <a:rPr lang="en-US" i="1" dirty="0"/>
                  <a:t>(IDTFT) </a:t>
                </a:r>
                <a:r>
                  <a:rPr lang="en-US" dirty="0"/>
                  <a:t>is applied: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67BF5B-1B88-42E6-B3C5-A7EBFA126A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45703"/>
                <a:ext cx="10515600" cy="4931260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C1DB3DF-BCBF-4CC5-AE21-12955C69DE21}"/>
              </a:ext>
            </a:extLst>
          </p:cNvPr>
          <p:cNvSpPr txBox="1"/>
          <p:nvPr/>
        </p:nvSpPr>
        <p:spPr>
          <a:xfrm>
            <a:off x="8584097" y="3707295"/>
            <a:ext cx="2613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where k is any integer</a:t>
            </a:r>
          </a:p>
        </p:txBody>
      </p:sp>
    </p:spTree>
    <p:extLst>
      <p:ext uri="{BB962C8B-B14F-4D97-AF65-F5344CB8AC3E}">
        <p14:creationId xmlns:p14="http://schemas.microsoft.com/office/powerpoint/2010/main" val="372868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FB6CD-36F9-424C-9C2E-FCAACB954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660449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7602AD-026F-4F9C-9273-287D97FCEB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54" y="861392"/>
            <a:ext cx="10624546" cy="28056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DAA654-00C4-4DB7-9727-3B2C9ABD7155}"/>
              </a:ext>
            </a:extLst>
          </p:cNvPr>
          <p:cNvSpPr txBox="1"/>
          <p:nvPr/>
        </p:nvSpPr>
        <p:spPr>
          <a:xfrm>
            <a:off x="1669774" y="3867998"/>
            <a:ext cx="2941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Discrete &amp; Aperiodic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0C2843-84A4-4FBD-B402-385B9E779308}"/>
              </a:ext>
            </a:extLst>
          </p:cNvPr>
          <p:cNvSpPr txBox="1"/>
          <p:nvPr/>
        </p:nvSpPr>
        <p:spPr>
          <a:xfrm>
            <a:off x="7580244" y="3867997"/>
            <a:ext cx="2941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Continuous &amp; Periodic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9F8AC1D-B05E-4084-95E2-867C15706442}"/>
                  </a:ext>
                </a:extLst>
              </p:cNvPr>
              <p:cNvSpPr txBox="1"/>
              <p:nvPr/>
            </p:nvSpPr>
            <p:spPr>
              <a:xfrm>
                <a:off x="887896" y="4691270"/>
                <a:ext cx="4611756" cy="890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9F8AC1D-B05E-4084-95E2-867C15706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896" y="4691270"/>
                <a:ext cx="4611756" cy="8900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A06468-626C-4632-A3E1-139FC0A59613}"/>
                  </a:ext>
                </a:extLst>
              </p:cNvPr>
              <p:cNvSpPr txBox="1"/>
              <p:nvPr/>
            </p:nvSpPr>
            <p:spPr>
              <a:xfrm>
                <a:off x="6692348" y="4586017"/>
                <a:ext cx="4611756" cy="1100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A06468-626C-4632-A3E1-139FC0A59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2348" y="4586017"/>
                <a:ext cx="4611756" cy="11005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507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80DC6-201E-49B5-9406-C7B23AB1F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5388" cy="6683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499356-A5B9-4271-898E-3A05684F60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6" y="668337"/>
            <a:ext cx="5160962" cy="823912"/>
          </a:xfrm>
        </p:spPr>
        <p:txBody>
          <a:bodyPr>
            <a:normAutofit/>
          </a:bodyPr>
          <a:lstStyle/>
          <a:p>
            <a:r>
              <a:rPr lang="en-US" sz="3600" b="0" dirty="0"/>
              <a:t>Spectra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F4741-87ED-4508-BBCF-DC571CF25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8296" y="668337"/>
            <a:ext cx="5719280" cy="823912"/>
          </a:xfrm>
        </p:spPr>
        <p:txBody>
          <a:bodyPr>
            <a:normAutofit/>
          </a:bodyPr>
          <a:lstStyle/>
          <a:p>
            <a:r>
              <a:rPr lang="en-US" sz="3600" b="0" dirty="0"/>
              <a:t>Existence of DTFT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980E503-4D68-48D3-AC39-60FFCDCFB8A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278296" y="1492249"/>
                <a:ext cx="5468110" cy="4697414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dirty="0"/>
                  <a:t>Sufficient condition: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l-GR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d>
                        </m:e>
                      </m:nary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&lt;∞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dirty="0"/>
                  <a:t>x[n] must be </a:t>
                </a:r>
                <a:r>
                  <a:rPr lang="en-US" dirty="0">
                    <a:solidFill>
                      <a:srgbClr val="00B050"/>
                    </a:solidFill>
                  </a:rPr>
                  <a:t>absolutely summable</a:t>
                </a:r>
                <a:r>
                  <a:rPr lang="en-US" dirty="0"/>
                  <a:t>.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dirty="0"/>
                  <a:t>Then, DTFT </a:t>
                </a:r>
                <a:r>
                  <a:rPr lang="en-US" i="1" dirty="0">
                    <a:solidFill>
                      <a:srgbClr val="00B0F0"/>
                    </a:solidFill>
                  </a:rPr>
                  <a:t>converges</a:t>
                </a:r>
                <a:r>
                  <a:rPr lang="en-US" dirty="0"/>
                  <a:t> to a finite result for all </a:t>
                </a:r>
                <a:r>
                  <a:rPr lang="en-US" b="1" dirty="0"/>
                  <a:t>ω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980E503-4D68-48D3-AC39-60FFCDCFB8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78296" y="1492249"/>
                <a:ext cx="5468110" cy="4697414"/>
              </a:xfrm>
              <a:blipFill>
                <a:blip r:embed="rId2"/>
                <a:stretch>
                  <a:fillRect l="-2341" t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B73E3C6-9FCC-473B-8674-4F14411CA9C8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6194426" y="1492249"/>
                <a:ext cx="5997574" cy="3848377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l-GR" b="0" i="1" dirty="0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is generally complex.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Magnitude spectrum: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l-GR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ℜ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𝑋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el-GR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ℑ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𝑋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el-GR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Phase spectrum: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∡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l-G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ℑ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𝑋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el-GR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</m:d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ℜ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𝑋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el-GR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B73E3C6-9FCC-473B-8674-4F14411CA9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6194426" y="1492249"/>
                <a:ext cx="5997574" cy="3848377"/>
              </a:xfrm>
              <a:blipFill>
                <a:blip r:embed="rId3"/>
                <a:stretch>
                  <a:fillRect l="-1829" t="-1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C8D483-10DF-4D7A-84D7-107CE9A61202}"/>
              </a:ext>
            </a:extLst>
          </p:cNvPr>
          <p:cNvCxnSpPr>
            <a:cxnSpLocks/>
          </p:cNvCxnSpPr>
          <p:nvPr/>
        </p:nvCxnSpPr>
        <p:spPr>
          <a:xfrm>
            <a:off x="5844209" y="954157"/>
            <a:ext cx="0" cy="483704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F547A47-C175-4753-B39E-41D59406F6E2}"/>
              </a:ext>
            </a:extLst>
          </p:cNvPr>
          <p:cNvSpPr txBox="1"/>
          <p:nvPr/>
        </p:nvSpPr>
        <p:spPr>
          <a:xfrm>
            <a:off x="6194426" y="5416013"/>
            <a:ext cx="5573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u="sng" dirty="0"/>
              <a:t>Note:</a:t>
            </a:r>
            <a:r>
              <a:rPr lang="en-US" sz="2400" dirty="0"/>
              <a:t> Both are continuous &amp; periodic.</a:t>
            </a:r>
          </a:p>
        </p:txBody>
      </p:sp>
    </p:spTree>
    <p:extLst>
      <p:ext uri="{BB962C8B-B14F-4D97-AF65-F5344CB8AC3E}">
        <p14:creationId xmlns:p14="http://schemas.microsoft.com/office/powerpoint/2010/main" val="239309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" grpId="0" build="p"/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12A23-083C-4142-A727-B2E521D02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1355388" cy="585787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8DCAD3C8-7762-4E6A-85FA-E996B362145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9788" y="823913"/>
                <a:ext cx="5157787" cy="1681162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US" sz="2800" dirty="0"/>
                  <a:t>Unit Impulse</a:t>
                </a:r>
                <a:br>
                  <a:rPr lang="en-US" dirty="0"/>
                </a:br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 smtClean="0">
                                  <a:effectLst/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i="1" smtClean="0">
                                  <a:effectLst/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 smtClean="0">
                                  <a:effectLst/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en-US" i="1" smtClean="0">
                                  <a:effectLst/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8DCAD3C8-7762-4E6A-85FA-E996B36214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9788" y="823913"/>
                <a:ext cx="5157787" cy="168116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20F7FF5-132F-466A-A7CA-556E753C8B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954" y="2743200"/>
            <a:ext cx="4477453" cy="2610678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0D848C54-D96A-4CE8-AE0F-4D0860B4B42A}"/>
                  </a:ext>
                </a:extLst>
              </p:cNvPr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6172200" y="823913"/>
                <a:ext cx="5183188" cy="1681162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US" sz="2800" dirty="0"/>
                  <a:t>Unit Step</a:t>
                </a:r>
                <a:br>
                  <a:rPr lang="en-US" dirty="0"/>
                </a:br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 smtClean="0">
                                  <a:effectLst/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 smtClean="0">
                                  <a:effectLst/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 smtClean="0">
                                  <a:effectLst/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i="1" smtClean="0">
                                  <a:effectLst/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0D848C54-D96A-4CE8-AE0F-4D0860B4B4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6172200" y="823913"/>
                <a:ext cx="5183188" cy="1681162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3E53214-59D5-4B7E-B33C-828F8A99261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8" y="2743200"/>
            <a:ext cx="4351131" cy="261067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E1FAFA-4073-46A1-87F8-D68010F74DF1}"/>
              </a:ext>
            </a:extLst>
          </p:cNvPr>
          <p:cNvSpPr txBox="1"/>
          <p:nvPr/>
        </p:nvSpPr>
        <p:spPr>
          <a:xfrm>
            <a:off x="1179954" y="5542671"/>
            <a:ext cx="4477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δ[n] = [ … 0 0 0 0 </a:t>
            </a:r>
            <a:r>
              <a:rPr lang="en-US" sz="2800" u="sng" dirty="0">
                <a:solidFill>
                  <a:srgbClr val="FF0000"/>
                </a:solidFill>
              </a:rPr>
              <a:t>1</a:t>
            </a:r>
            <a:r>
              <a:rPr lang="en-US" sz="2800" dirty="0"/>
              <a:t> 0 0 0 0 … 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32B3CF-C1A2-413D-88B4-2A9C8E5A5096}"/>
              </a:ext>
            </a:extLst>
          </p:cNvPr>
          <p:cNvSpPr txBox="1"/>
          <p:nvPr/>
        </p:nvSpPr>
        <p:spPr>
          <a:xfrm>
            <a:off x="6525066" y="5508523"/>
            <a:ext cx="4477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u[n] = [ … 0 0 0 0 </a:t>
            </a:r>
            <a:r>
              <a:rPr lang="en-US" sz="2800" u="sng" dirty="0">
                <a:solidFill>
                  <a:srgbClr val="FF0000"/>
                </a:solidFill>
              </a:rPr>
              <a:t>1</a:t>
            </a:r>
            <a:r>
              <a:rPr lang="en-US" sz="2800" dirty="0"/>
              <a:t> 1 1 1 1 … ]</a:t>
            </a:r>
          </a:p>
        </p:txBody>
      </p:sp>
    </p:spTree>
    <p:extLst>
      <p:ext uri="{BB962C8B-B14F-4D97-AF65-F5344CB8AC3E}">
        <p14:creationId xmlns:p14="http://schemas.microsoft.com/office/powerpoint/2010/main" val="488239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4" grpId="0"/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3A720-706E-4736-B07E-645F79245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12873"/>
          </a:xfrm>
        </p:spPr>
        <p:txBody>
          <a:bodyPr/>
          <a:lstStyle/>
          <a:p>
            <a:r>
              <a:rPr lang="en-US" dirty="0"/>
              <a:t>Question: Find the DTFT of x[n] = u[n] – u[n-3]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FF83A7-F8CD-40C4-BBFB-2548974479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12874"/>
                <a:ext cx="10515600" cy="547233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u[n] 		= [… 0 0 0 0 0 </a:t>
                </a:r>
                <a:r>
                  <a:rPr lang="en-US" u="sng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/>
                  <a:t> 1 1 1 1 1 1 1 …]</a:t>
                </a:r>
              </a:p>
              <a:p>
                <a:pPr marL="0" indent="0">
                  <a:buNone/>
                </a:pPr>
                <a:r>
                  <a:rPr lang="en-US" dirty="0"/>
                  <a:t>u[n-3] 	= [… 0 0 0 0 0 </a:t>
                </a:r>
                <a:r>
                  <a:rPr lang="en-US" u="sng" dirty="0">
                    <a:solidFill>
                      <a:srgbClr val="FF0000"/>
                    </a:solidFill>
                  </a:rPr>
                  <a:t>0</a:t>
                </a:r>
                <a:r>
                  <a:rPr lang="en-US" dirty="0"/>
                  <a:t> 0 0 1 1 1 1 1 …]</a:t>
                </a:r>
              </a:p>
              <a:p>
                <a:pPr marL="0" indent="0">
                  <a:buNone/>
                </a:pPr>
                <a:r>
                  <a:rPr lang="en-US" dirty="0"/>
                  <a:t>x[n]		= [… 0 0 0 0 0 </a:t>
                </a:r>
                <a:r>
                  <a:rPr lang="en-US" u="sng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/>
                  <a:t> 1 1 0 0 0 0 0 …]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800" dirty="0"/>
                  <a:t>We know,</a:t>
                </a:r>
                <a:br>
                  <a:rPr lang="en-US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=2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FF83A7-F8CD-40C4-BBFB-2548974479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12874"/>
                <a:ext cx="10515600" cy="5472332"/>
              </a:xfrm>
              <a:blipFill>
                <a:blip r:embed="rId2"/>
                <a:stretch>
                  <a:fillRect l="-1217" t="-17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375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F652CDE-EA34-4944-A4C0-E7301C5239F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993912"/>
              </a:xfrm>
            </p:spPr>
            <p:txBody>
              <a:bodyPr>
                <a:normAutofit/>
              </a:bodyPr>
              <a:lstStyle/>
              <a:p>
                <a:r>
                  <a:rPr lang="en-US" sz="4000" u="sng" dirty="0"/>
                  <a:t>Question:</a:t>
                </a:r>
                <a:r>
                  <a:rPr lang="en-US" sz="4000" dirty="0"/>
                  <a:t> Find the DTFT of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skw"/>
                                <m:ctrlP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F652CDE-EA34-4944-A4C0-E7301C5239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993912"/>
              </a:xfrm>
              <a:blipFill>
                <a:blip r:embed="rId2"/>
                <a:stretch>
                  <a:fillRect l="-2087" b="-8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F04A47-5279-4488-A896-CE201D09E2D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18053" y="993913"/>
                <a:ext cx="5701748" cy="518305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500" dirty="0"/>
                  <a:t>We know, </a:t>
                </a:r>
                <a:br>
                  <a:rPr lang="en-US" sz="25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  <m:oMath xmlns:m="http://schemas.openxmlformats.org/officeDocument/2006/math">
                      <m:r>
                        <a:rPr lang="en-US" sz="25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5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sSup>
                            <m:sSup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]</m:t>
                          </m:r>
                          <m:sSup>
                            <m:sSup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50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500" dirty="0"/>
                  <a:t>But, u[n] = 0 when n &lt; 0.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500" dirty="0"/>
                  <a:t>So,</a:t>
                </a:r>
                <a:br>
                  <a:rPr lang="en-US" sz="25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sz="25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5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sSup>
                            <m:sSup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F04A47-5279-4488-A896-CE201D09E2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18053" y="993913"/>
                <a:ext cx="5701748" cy="5183050"/>
              </a:xfrm>
              <a:blipFill>
                <a:blip r:embed="rId3"/>
                <a:stretch>
                  <a:fillRect l="-1709" t="-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2E7D078-2E56-4B4A-A609-9610A012DFF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645426" y="993913"/>
                <a:ext cx="6228520" cy="518305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50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5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sSup>
                            <m:sSup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5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5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5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sz="25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500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en-US" sz="2500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25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25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25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500" i="1">
                          <a:latin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en-US" sz="250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500" dirty="0"/>
                  <a:t>This is a convergent geometric series (because the |ratio| is &lt; 1)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sz="250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2E7D078-2E56-4B4A-A609-9610A012DF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645426" y="993913"/>
                <a:ext cx="6228520" cy="5183050"/>
              </a:xfrm>
              <a:blipFill>
                <a:blip r:embed="rId4"/>
                <a:stretch>
                  <a:fillRect l="-1566" r="-1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AD7CCF-6203-45BD-894D-E2575B896554}"/>
              </a:ext>
            </a:extLst>
          </p:cNvPr>
          <p:cNvCxnSpPr/>
          <p:nvPr/>
        </p:nvCxnSpPr>
        <p:spPr>
          <a:xfrm>
            <a:off x="5539409" y="808383"/>
            <a:ext cx="0" cy="56056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9EFB9E-E50B-41C5-A842-5144E37F831B}"/>
                  </a:ext>
                </a:extLst>
              </p:cNvPr>
              <p:cNvSpPr txBox="1"/>
              <p:nvPr/>
            </p:nvSpPr>
            <p:spPr>
              <a:xfrm>
                <a:off x="7124700" y="5983333"/>
                <a:ext cx="3644346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[ using formula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  </a:t>
                </a:r>
                <a:r>
                  <a:rPr lang="en-US" sz="2400" dirty="0"/>
                  <a:t>]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9EFB9E-E50B-41C5-A842-5144E37F83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00" y="5983333"/>
                <a:ext cx="3644346" cy="584584"/>
              </a:xfrm>
              <a:prstGeom prst="rect">
                <a:avLst/>
              </a:prstGeom>
              <a:blipFill>
                <a:blip r:embed="rId5"/>
                <a:stretch>
                  <a:fillRect l="-2676" r="-669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BE773F8A-B75D-4746-B5FC-224D75952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48" y="5486397"/>
            <a:ext cx="2205206" cy="13231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8B50C5-2703-4513-AAA9-AFB4297841B3}"/>
              </a:ext>
            </a:extLst>
          </p:cNvPr>
          <p:cNvSpPr txBox="1"/>
          <p:nvPr/>
        </p:nvSpPr>
        <p:spPr>
          <a:xfrm>
            <a:off x="755372" y="5549347"/>
            <a:ext cx="636104" cy="377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u[n]</a:t>
            </a:r>
          </a:p>
        </p:txBody>
      </p:sp>
    </p:spTree>
    <p:extLst>
      <p:ext uri="{BB962C8B-B14F-4D97-AF65-F5344CB8AC3E}">
        <p14:creationId xmlns:p14="http://schemas.microsoft.com/office/powerpoint/2010/main" val="176097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062B7CB-9B3A-4D9A-AF64-7FF0E208D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992" y="77604"/>
            <a:ext cx="4625008" cy="16456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F652CDE-EA34-4944-A4C0-E7301C5239F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18054" y="0"/>
                <a:ext cx="7248938" cy="1789043"/>
              </a:xfrm>
            </p:spPr>
            <p:txBody>
              <a:bodyPr>
                <a:normAutofit fontScale="90000"/>
              </a:bodyPr>
              <a:lstStyle/>
              <a:p>
                <a:pPr/>
                <a:r>
                  <a:rPr lang="en-US" sz="4000" u="sng" dirty="0"/>
                  <a:t>Question:</a:t>
                </a:r>
                <a:r>
                  <a:rPr lang="en-US" sz="4000" dirty="0"/>
                  <a:t> Find the IDTFT of </a:t>
                </a:r>
                <a:br>
                  <a:rPr lang="en-US" sz="4000" dirty="0"/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000" b="0" i="0" smtClean="0">
                          <a:latin typeface="Cambria Math" panose="02040503050406030204" pitchFamily="18" charset="0"/>
                        </a:rPr>
                        <m:t>X</m:t>
                      </m:r>
                      <m:d>
                        <m:d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sz="40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1,  −</m:t>
                              </m:r>
                              <m:f>
                                <m:fPr>
                                  <m:type m:val="skw"/>
                                  <m:ctrlPr>
                                    <a:rPr lang="en-US" sz="4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40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4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f>
                                <m:fPr>
                                  <m:type m:val="skw"/>
                                  <m:ctrlPr>
                                    <a:rPr lang="en-US" sz="4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4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0,               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𝑜𝑡h𝑒𝑟𝑤𝑖𝑠𝑒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F652CDE-EA34-4944-A4C0-E7301C5239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18054" y="0"/>
                <a:ext cx="7248938" cy="1789043"/>
              </a:xfrm>
              <a:blipFill>
                <a:blip r:embed="rId3"/>
                <a:stretch>
                  <a:fillRect l="-2523" t="-10580" b="-1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F04A47-5279-4488-A896-CE201D09E2D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18052" y="2015781"/>
                <a:ext cx="5393631" cy="4161182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500" dirty="0"/>
                  <a:t>We know,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f>
                            <m:fPr>
                              <m:type m:val="lin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type m:val="lin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  <m:e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𝑗𝑛</m:t>
                          </m:r>
                        </m:den>
                      </m:f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f>
                            <m:fPr>
                              <m:type m:val="li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type m:val="li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F04A47-5279-4488-A896-CE201D09E2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18052" y="2015781"/>
                <a:ext cx="5393631" cy="4161182"/>
              </a:xfrm>
              <a:blipFill>
                <a:blip r:embed="rId4"/>
                <a:stretch>
                  <a:fillRect l="-1808" t="-1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2E7D078-2E56-4B4A-A609-9610A012DFF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172198" y="2015782"/>
                <a:ext cx="5701748" cy="4161181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den>
                      </m:f>
                      <m:d>
                        <m:dPr>
                          <m:ctrlP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5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5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f>
                                    <m:fPr>
                                      <m:ctrlPr>
                                        <a:rPr lang="en-US" sz="25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5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25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lang="en-US" sz="25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sup>
                          </m:sSup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5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5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5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f>
                                    <m:fPr>
                                      <m:ctrlPr>
                                        <a:rPr lang="en-US" sz="25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5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25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lang="en-US" sz="25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US" sz="2500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func>
                        <m:func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5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5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500" dirty="0"/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2500" dirty="0"/>
                  <a:t>[ We know,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5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</m:num>
                      <m:den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den>
                    </m:f>
                  </m:oMath>
                </a14:m>
                <a:r>
                  <a:rPr lang="en-US" sz="2500" dirty="0"/>
                  <a:t> ]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func>
                        <m:funcPr>
                          <m:ctrlPr>
                            <a:rPr lang="en-US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5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5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500" dirty="0"/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𝑠𝑖𝑛𝑐</m:t>
                      </m:r>
                      <m:d>
                        <m:d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2E7D078-2E56-4B4A-A609-9610A012DF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72198" y="2015782"/>
                <a:ext cx="5701748" cy="4161181"/>
              </a:xfr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AD7CCF-6203-45BD-894D-E2575B896554}"/>
              </a:ext>
            </a:extLst>
          </p:cNvPr>
          <p:cNvCxnSpPr>
            <a:cxnSpLocks/>
          </p:cNvCxnSpPr>
          <p:nvPr/>
        </p:nvCxnSpPr>
        <p:spPr>
          <a:xfrm>
            <a:off x="5711687" y="2015781"/>
            <a:ext cx="0" cy="416118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02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009921-28C5-4002-AF33-9AEBE81089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801" y="2076450"/>
            <a:ext cx="8607286" cy="351596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F855BB1-D863-48F0-8D08-20F442F88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1353800" cy="808382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0CFE2834-9E66-462B-886D-1C24B59492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08383"/>
                <a:ext cx="10515600" cy="1268067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𝑠𝑖𝑛𝑐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0CFE2834-9E66-462B-886D-1C24B59492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08383"/>
                <a:ext cx="10515600" cy="1268067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61083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847BB-76FD-4D2A-82BA-4031FE9C3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46921"/>
          </a:xfrm>
        </p:spPr>
        <p:txBody>
          <a:bodyPr/>
          <a:lstStyle/>
          <a:p>
            <a:pPr algn="ctr"/>
            <a:r>
              <a:rPr lang="en-US" dirty="0"/>
              <a:t>Some Properties of DTFT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E58A3A-C3E8-4776-BA3F-17929C2998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46922"/>
                <a:ext cx="10515600" cy="5579165"/>
              </a:xfrm>
            </p:spPr>
            <p:txBody>
              <a:bodyPr/>
              <a:lstStyle/>
              <a:p>
                <a:r>
                  <a:rPr lang="en-US" dirty="0"/>
                  <a:t>Linearity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Time Delay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l-GR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Frequency Shift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Convolution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Differentiation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l-GR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E58A3A-C3E8-4776-BA3F-17929C2998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46922"/>
                <a:ext cx="10515600" cy="5579165"/>
              </a:xfrm>
              <a:blipFill>
                <a:blip r:embed="rId2"/>
                <a:stretch>
                  <a:fillRect l="-1043" t="-18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452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847BB-76FD-4D2A-82BA-4031FE9C3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E58A3A-C3E8-4776-BA3F-17929C2998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57" y="681038"/>
                <a:ext cx="11449878" cy="5812527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Time Reversal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Conjugation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Modulation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  <m:groupChr>
                        <m:groupChrPr>
                          <m:chr m:val="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Multiplication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Parseval’s Theorem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  <m:r>
                                            <a:rPr lang="el-GR" b="0" i="1" smtClean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E58A3A-C3E8-4776-BA3F-17929C2998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57" y="681038"/>
                <a:ext cx="11449878" cy="5812527"/>
              </a:xfrm>
              <a:blipFill>
                <a:blip r:embed="rId2"/>
                <a:stretch>
                  <a:fillRect l="-852" t="-1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854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243F3-0A9F-4B06-9FD5-BBA3BA266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5530"/>
            <a:ext cx="6096000" cy="1510748"/>
          </a:xfrm>
        </p:spPr>
        <p:txBody>
          <a:bodyPr>
            <a:normAutofit/>
          </a:bodyPr>
          <a:lstStyle/>
          <a:p>
            <a:pPr algn="ctr"/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Discrete Fourier Transform</a:t>
            </a:r>
            <a:b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(DFT)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6867D58-F6A2-42E9-B3AF-4B02A81721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46576" y="3167270"/>
                <a:ext cx="5499650" cy="2701718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sz="2400" dirty="0"/>
                  <a:t>We take N equidistant samples in the interval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&lt;2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with spacing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2400" dirty="0"/>
                  <a:t>where k = 0,1,2,…,N–1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6867D58-F6A2-42E9-B3AF-4B02A81721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46576" y="3167270"/>
                <a:ext cx="5499650" cy="2701718"/>
              </a:xfrm>
              <a:blipFill>
                <a:blip r:embed="rId2"/>
                <a:stretch>
                  <a:fillRect l="-1774" t="-1806" r="-1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6B5F494B-ABD9-4CFE-B736-4E0CB498D73D}"/>
                  </a:ext>
                </a:extLst>
              </p:cNvPr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437322" y="1987826"/>
                <a:ext cx="5208104" cy="3881162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2400" dirty="0"/>
                  <a:t>Recall the DTFT of x[n],</a:t>
                </a:r>
                <a:br>
                  <a:rPr lang="en-US" sz="24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>
                  <a:lnSpc>
                    <a:spcPct val="100000"/>
                  </a:lnSpc>
                </a:pPr>
                <a:r>
                  <a:rPr lang="en-US" sz="2400" dirty="0"/>
                  <a:t>Let’s sample X(ω) periodically in frequency at a spacing of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𝛿𝜔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en-US" sz="2400" dirty="0"/>
                  <a:t>Since X(ω) is periodic with period 2π, only samples in the fundamental frequency range are necessary.</a:t>
                </a:r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6B5F494B-ABD9-4CFE-B736-4E0CB498D7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437322" y="1987826"/>
                <a:ext cx="5208104" cy="3881162"/>
              </a:xfrm>
              <a:blipFill>
                <a:blip r:embed="rId3"/>
                <a:stretch>
                  <a:fillRect l="-1874" t="-1256" r="-1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8C9F4DA-CC94-4946-94EF-ED6703CDFA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372" y="690438"/>
            <a:ext cx="5813047" cy="210312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290264-C298-4F63-9ADE-413F783A0726}"/>
              </a:ext>
            </a:extLst>
          </p:cNvPr>
          <p:cNvCxnSpPr/>
          <p:nvPr/>
        </p:nvCxnSpPr>
        <p:spPr>
          <a:xfrm>
            <a:off x="6096000" y="1696278"/>
            <a:ext cx="0" cy="38828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74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5F500-F7A4-4234-81A6-41C8940E7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7EDC51-AD05-495B-930C-D8BDB7BD4FE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31304" y="681037"/>
                <a:ext cx="5688496" cy="5495926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sz="2400" dirty="0"/>
                  <a:t>But, the equally spaced frequency samples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sz="2400" dirty="0"/>
                  <a:t> do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not</a:t>
                </a:r>
                <a:r>
                  <a:rPr lang="en-US" sz="2400" dirty="0"/>
                  <a:t> uniquely represent the original sequence x[n] when x[n] has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infinite duration</a:t>
                </a:r>
                <a:r>
                  <a:rPr lang="en-US" sz="2400" dirty="0"/>
                  <a:t>.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sz="2400" dirty="0"/>
                  <a:t>Instead, the frequency samples correspond to a periodic sequence of period N, that is an aliased version of x[n].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400" dirty="0"/>
                  <a:t>So, a </a:t>
                </a:r>
                <a:r>
                  <a:rPr lang="en-US" sz="2400" dirty="0">
                    <a:solidFill>
                      <a:srgbClr val="00B0F0"/>
                    </a:solidFill>
                  </a:rPr>
                  <a:t>finite-duration</a:t>
                </a:r>
                <a:r>
                  <a:rPr lang="en-US" sz="2400" dirty="0"/>
                  <a:t> sequence x[n] of length L has a DTFT: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7EDC51-AD05-495B-930C-D8BDB7BD4F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31304" y="681037"/>
                <a:ext cx="5688496" cy="5495926"/>
              </a:xfrm>
              <a:blipFill>
                <a:blip r:embed="rId2"/>
                <a:stretch>
                  <a:fillRect l="-1606" t="-888" r="-1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C2233C1-A80E-4DBE-A7F5-A697A880230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172199" y="681037"/>
                <a:ext cx="5688495" cy="5495926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400" dirty="0"/>
                  <a:t>After equidistant sampling of X(ω) for N ≥ L,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)≡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2400" dirty="0"/>
                  <a:t>where k = 0,1,2,…,N–1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400" dirty="0"/>
                  <a:t>The N-point inverse DFT </a:t>
                </a:r>
                <a:r>
                  <a:rPr lang="en-US" sz="2400" i="1" dirty="0"/>
                  <a:t>(IDFT)</a:t>
                </a:r>
                <a:r>
                  <a:rPr lang="en-US" sz="2400" dirty="0"/>
                  <a:t>:</a:t>
                </a:r>
                <a:endParaRPr lang="en-US" sz="2400" i="1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800" dirty="0"/>
              </a:p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2400" dirty="0"/>
                  <a:t>where n = 0,1,2,…,N–1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C2233C1-A80E-4DBE-A7F5-A697A88023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72199" y="681037"/>
                <a:ext cx="5688495" cy="5495926"/>
              </a:xfrm>
              <a:blipFill>
                <a:blip r:embed="rId3"/>
                <a:stretch>
                  <a:fillRect l="-1606" t="-888" r="-1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FD2C1D2-42A9-46F8-99CE-0AA3889593EE}"/>
              </a:ext>
            </a:extLst>
          </p:cNvPr>
          <p:cNvCxnSpPr/>
          <p:nvPr/>
        </p:nvCxnSpPr>
        <p:spPr>
          <a:xfrm>
            <a:off x="6096000" y="681037"/>
            <a:ext cx="0" cy="529569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05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BFA18-7C9B-4862-AF62-BF3B689C4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E3F5E4-1F99-400C-8D37-17626FCECA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104484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0" dirty="0"/>
                  <a:t>Let’s see the DTFT and DFT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𝑜𝑡h𝑒𝑟𝑤𝑖𝑠𝑒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</m:t>
                            </m:r>
                          </m:e>
                        </m:eqAr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E3F5E4-1F99-400C-8D37-17626FCECA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1044841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E30052F-64A9-48F2-9E8B-4DC09FD76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6" y="2144428"/>
            <a:ext cx="3686053" cy="42976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02E4BA-E799-4D37-B5DE-5E3777208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413" y="1725878"/>
            <a:ext cx="4121080" cy="48463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47F57C-D9CD-4E9B-826E-E52358A738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827" y="1842052"/>
            <a:ext cx="3896147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358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DA003-A73F-49DC-9249-88A010114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42124"/>
          </a:xfrm>
        </p:spPr>
        <p:txBody>
          <a:bodyPr>
            <a:normAutofit/>
          </a:bodyPr>
          <a:lstStyle/>
          <a:p>
            <a:r>
              <a:rPr lang="en-US" sz="3600" u="sng" dirty="0"/>
              <a:t>Example:</a:t>
            </a:r>
            <a:r>
              <a:rPr lang="en-US" sz="3600" dirty="0"/>
              <a:t> Find the 4-point DFT of x[n]=[ </a:t>
            </a:r>
            <a:r>
              <a:rPr lang="en-US" sz="3600" u="sng" dirty="0">
                <a:solidFill>
                  <a:srgbClr val="FF0000"/>
                </a:solidFill>
              </a:rPr>
              <a:t>2</a:t>
            </a:r>
            <a:r>
              <a:rPr lang="en-US" sz="3600" dirty="0"/>
              <a:t>  1  7  5 ]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E7A6F7-5263-4EBB-90FA-E9C90F4F61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742124"/>
                <a:ext cx="10515600" cy="579119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=3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/4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dirty="0"/>
                  <a:t>where k = 0, 1, 2, 3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li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li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[3]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li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li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+7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li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(0)=2+1+7+5=15</m:t>
                    </m:r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=2+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type m:val="lin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+7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type m:val="li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=−5+4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=2+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+7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=2+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type m:val="lin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+7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type m:val="li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=−5−4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Magnitude,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bar>
                          <m:ba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15</m:t>
                            </m:r>
                          </m:e>
                        </m:ba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6.403       3       6.403 </m:t>
                        </m:r>
                      </m:e>
                    </m:d>
                  </m:oMath>
                </a14:m>
                <a:endParaRPr lang="en-US" b="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Angle,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=[ </m:t>
                    </m:r>
                    <m:bar>
                      <m:bar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2.467       0      −2.467 ]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E7A6F7-5263-4EBB-90FA-E9C90F4F61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42124"/>
                <a:ext cx="10515600" cy="5791198"/>
              </a:xfrm>
              <a:blipFill>
                <a:blip r:embed="rId2"/>
                <a:stretch>
                  <a:fillRect l="-1043" r="-986" b="-1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069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53350-F6AB-4381-8252-781821368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10" y="238540"/>
            <a:ext cx="5115338" cy="1192696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z-Transform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6202A4-FA71-48AE-A07E-FCB95E30C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75" y="1431235"/>
            <a:ext cx="6175517" cy="442981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800" u="sng" dirty="0"/>
              <a:t>Example:</a:t>
            </a:r>
            <a:r>
              <a:rPr lang="en-US" sz="2800" dirty="0"/>
              <a:t> Determine the z-transforms of the following finite-duration signals:</a:t>
            </a:r>
          </a:p>
          <a:p>
            <a:r>
              <a:rPr lang="pt-BR" sz="2800" dirty="0"/>
              <a:t>x</a:t>
            </a:r>
            <a:r>
              <a:rPr lang="pt-BR" sz="2800" baseline="-25000" dirty="0"/>
              <a:t>1</a:t>
            </a:r>
            <a:r>
              <a:rPr lang="pt-BR" sz="2800" dirty="0"/>
              <a:t>[n]=[ 9  2  </a:t>
            </a:r>
            <a:r>
              <a:rPr lang="pt-BR" sz="2800" u="sng" dirty="0">
                <a:solidFill>
                  <a:srgbClr val="FF0000"/>
                </a:solidFill>
              </a:rPr>
              <a:t>4</a:t>
            </a:r>
            <a:r>
              <a:rPr lang="pt-BR" sz="2800" dirty="0"/>
              <a:t>  6  3  1 ]</a:t>
            </a:r>
            <a:br>
              <a:rPr lang="pt-BR" sz="2800" dirty="0"/>
            </a:br>
            <a:br>
              <a:rPr lang="pt-BR" sz="2800" dirty="0"/>
            </a:br>
            <a:r>
              <a:rPr lang="en-US" sz="2800" dirty="0"/>
              <a:t>X</a:t>
            </a:r>
            <a:r>
              <a:rPr lang="en-US" sz="2800" baseline="-25000" dirty="0"/>
              <a:t>1</a:t>
            </a:r>
            <a:r>
              <a:rPr lang="pl-PL" sz="2800" dirty="0"/>
              <a:t>(z)=</a:t>
            </a:r>
            <a:r>
              <a:rPr lang="en-US" sz="2800" dirty="0"/>
              <a:t>9</a:t>
            </a:r>
            <a:r>
              <a:rPr lang="pl-PL" sz="2800" dirty="0"/>
              <a:t>z</a:t>
            </a:r>
            <a:r>
              <a:rPr lang="pl-PL" sz="2800" baseline="30000" dirty="0"/>
              <a:t>2</a:t>
            </a:r>
            <a:r>
              <a:rPr lang="pl-PL" sz="2800" dirty="0"/>
              <a:t>+2z+</a:t>
            </a:r>
            <a:r>
              <a:rPr lang="en-US" sz="2800" dirty="0"/>
              <a:t>4</a:t>
            </a:r>
            <a:r>
              <a:rPr lang="pl-PL" sz="2800" dirty="0"/>
              <a:t>+</a:t>
            </a:r>
            <a:r>
              <a:rPr lang="en-US" sz="2800" dirty="0"/>
              <a:t>6</a:t>
            </a:r>
            <a:r>
              <a:rPr lang="pl-PL" sz="2800" dirty="0"/>
              <a:t>z</a:t>
            </a:r>
            <a:r>
              <a:rPr lang="en-US" sz="2800" baseline="30000" dirty="0"/>
              <a:t>–</a:t>
            </a:r>
            <a:r>
              <a:rPr lang="pl-PL" sz="2800" baseline="30000" dirty="0"/>
              <a:t>1</a:t>
            </a:r>
            <a:r>
              <a:rPr lang="pl-PL" sz="2800" dirty="0"/>
              <a:t>+</a:t>
            </a:r>
            <a:r>
              <a:rPr lang="en-US" sz="2800" dirty="0"/>
              <a:t>3z</a:t>
            </a:r>
            <a:r>
              <a:rPr lang="en-US" sz="2800" baseline="30000" dirty="0"/>
              <a:t>–2</a:t>
            </a:r>
            <a:r>
              <a:rPr lang="en-US" sz="2800" dirty="0"/>
              <a:t>+</a:t>
            </a:r>
            <a:r>
              <a:rPr lang="pl-PL" sz="2800" dirty="0"/>
              <a:t>z</a:t>
            </a:r>
            <a:r>
              <a:rPr lang="en-US" sz="2800" baseline="30000" dirty="0"/>
              <a:t>–</a:t>
            </a:r>
            <a:r>
              <a:rPr lang="pl-PL" sz="2800" baseline="30000" dirty="0"/>
              <a:t>3</a:t>
            </a:r>
            <a:r>
              <a:rPr lang="pl-PL" sz="2800" dirty="0"/>
              <a:t>,</a:t>
            </a:r>
            <a:br>
              <a:rPr lang="en-US" sz="2800" dirty="0"/>
            </a:br>
            <a:r>
              <a:rPr lang="pl-PL" sz="2800" dirty="0"/>
              <a:t>ROC: entire z-plane except z=0 and z=∞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pt-BR" sz="2800" dirty="0"/>
              <a:t>x</a:t>
            </a:r>
            <a:r>
              <a:rPr lang="pt-BR" sz="2800" baseline="-25000" dirty="0"/>
              <a:t>2</a:t>
            </a:r>
            <a:r>
              <a:rPr lang="pt-BR" sz="2800" dirty="0"/>
              <a:t>[n]=[ </a:t>
            </a:r>
            <a:r>
              <a:rPr lang="pt-BR" sz="2800" u="sng" dirty="0">
                <a:solidFill>
                  <a:srgbClr val="FF0000"/>
                </a:solidFill>
              </a:rPr>
              <a:t>1</a:t>
            </a:r>
            <a:r>
              <a:rPr lang="pt-BR" sz="2800" dirty="0"/>
              <a:t>  0  7  9  5 ]</a:t>
            </a:r>
            <a:br>
              <a:rPr lang="pt-BR" sz="2800" dirty="0"/>
            </a:br>
            <a:br>
              <a:rPr lang="pt-BR" sz="2800" dirty="0"/>
            </a:br>
            <a:r>
              <a:rPr lang="en-US" sz="2800" dirty="0"/>
              <a:t>X</a:t>
            </a:r>
            <a:r>
              <a:rPr lang="en-US" sz="2800" baseline="-25000" dirty="0"/>
              <a:t>2</a:t>
            </a:r>
            <a:r>
              <a:rPr lang="pl-PL" sz="2800" dirty="0"/>
              <a:t>(z)=</a:t>
            </a:r>
            <a:r>
              <a:rPr lang="en-US" sz="2800" dirty="0"/>
              <a:t>1</a:t>
            </a:r>
            <a:r>
              <a:rPr lang="pl-PL" sz="2800" dirty="0"/>
              <a:t>+</a:t>
            </a:r>
            <a:r>
              <a:rPr lang="en-US" sz="2800" dirty="0"/>
              <a:t>7z</a:t>
            </a:r>
            <a:r>
              <a:rPr lang="en-US" sz="2800" baseline="30000" dirty="0"/>
              <a:t>–2</a:t>
            </a:r>
            <a:r>
              <a:rPr lang="en-US" sz="2800" dirty="0"/>
              <a:t>+9</a:t>
            </a:r>
            <a:r>
              <a:rPr lang="pl-PL" sz="2800" dirty="0"/>
              <a:t>z</a:t>
            </a:r>
            <a:r>
              <a:rPr lang="en-US" sz="2800" baseline="30000" dirty="0"/>
              <a:t>–</a:t>
            </a:r>
            <a:r>
              <a:rPr lang="pl-PL" sz="2800" baseline="30000" dirty="0"/>
              <a:t>3</a:t>
            </a:r>
            <a:r>
              <a:rPr lang="en-US" sz="2800" dirty="0"/>
              <a:t>+5z</a:t>
            </a:r>
            <a:r>
              <a:rPr lang="en-US" sz="2800" baseline="30000" dirty="0"/>
              <a:t>–4</a:t>
            </a:r>
            <a:r>
              <a:rPr lang="pl-PL" sz="2800" dirty="0"/>
              <a:t>,</a:t>
            </a:r>
            <a:br>
              <a:rPr lang="en-US" sz="2800" dirty="0"/>
            </a:br>
            <a:r>
              <a:rPr lang="pl-PL" sz="2800" dirty="0"/>
              <a:t>ROC: entire z-plane except z=0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B2A05C51-6470-4A36-A1A0-2499F51076AA}"/>
                  </a:ext>
                </a:extLst>
              </p:cNvPr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357809" y="1431237"/>
                <a:ext cx="5115338" cy="442981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800" dirty="0"/>
              </a:p>
              <a:p>
                <a:pPr>
                  <a:lnSpc>
                    <a:spcPct val="100000"/>
                  </a:lnSpc>
                </a:pPr>
                <a:r>
                  <a:rPr lang="en-US" sz="2400" dirty="0"/>
                  <a:t>where </a:t>
                </a:r>
                <a:r>
                  <a:rPr lang="en-US" sz="2400" dirty="0">
                    <a:solidFill>
                      <a:srgbClr val="00B0F0"/>
                    </a:solidFill>
                  </a:rPr>
                  <a:t>z</a:t>
                </a:r>
                <a:r>
                  <a:rPr lang="en-US" sz="2400" dirty="0"/>
                  <a:t> is a </a:t>
                </a:r>
                <a:r>
                  <a:rPr lang="en-US" sz="2400" i="1" dirty="0"/>
                  <a:t>complex</a:t>
                </a:r>
                <a:r>
                  <a:rPr lang="en-US" sz="2400" dirty="0"/>
                  <a:t> variable.</a:t>
                </a:r>
              </a:p>
              <a:p>
                <a:pPr>
                  <a:lnSpc>
                    <a:spcPct val="100000"/>
                  </a:lnSpc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]</m:t>
                      </m:r>
                      <m:groupChr>
                        <m:groupChrPr>
                          <m:chr m:val="↔"/>
                          <m:vertJc m:val="bot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groupCh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  <a:p>
                <a:pPr marL="0" indent="0" algn="just">
                  <a:buNone/>
                </a:pPr>
                <a:r>
                  <a:rPr lang="en-US" sz="2800" dirty="0"/>
                  <a:t>The Region of Convergence (</a:t>
                </a:r>
                <a:r>
                  <a:rPr lang="en-US" sz="2800" dirty="0">
                    <a:solidFill>
                      <a:srgbClr val="FF0000"/>
                    </a:solidFill>
                  </a:rPr>
                  <a:t>ROC</a:t>
                </a:r>
                <a:r>
                  <a:rPr lang="en-US" sz="2800" dirty="0"/>
                  <a:t>) of X(z) is the set of values of z for which X(z) attains a </a:t>
                </a:r>
                <a:r>
                  <a:rPr lang="en-US" sz="2800" dirty="0">
                    <a:solidFill>
                      <a:srgbClr val="00B050"/>
                    </a:solidFill>
                  </a:rPr>
                  <a:t>finite</a:t>
                </a:r>
                <a:r>
                  <a:rPr lang="en-US" sz="2800" dirty="0"/>
                  <a:t> value.</a:t>
                </a:r>
              </a:p>
              <a:p>
                <a:pPr>
                  <a:lnSpc>
                    <a:spcPct val="100000"/>
                  </a:lnSpc>
                </a:pPr>
                <a:endParaRPr lang="en-US" sz="2400" dirty="0"/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B2A05C51-6470-4A36-A1A0-2499F51076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357809" y="1431237"/>
                <a:ext cx="5115338" cy="4429814"/>
              </a:xfrm>
              <a:blipFill>
                <a:blip r:embed="rId2"/>
                <a:stretch>
                  <a:fillRect l="-2503" r="-2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982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527CF-0C8C-497A-811E-187EF08A2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783"/>
            <a:ext cx="10515600" cy="1007165"/>
          </a:xfrm>
        </p:spPr>
        <p:txBody>
          <a:bodyPr>
            <a:normAutofit/>
          </a:bodyPr>
          <a:lstStyle/>
          <a:p>
            <a:r>
              <a:rPr lang="en-US" sz="3200" u="sng" dirty="0"/>
              <a:t>More example:</a:t>
            </a:r>
            <a:r>
              <a:rPr lang="en-US" sz="3200" dirty="0"/>
              <a:t> Determine the z-transforms of the following finite-duration signals: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55763B-0246-48BD-95FB-F5AEADC315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05948"/>
                <a:ext cx="10515600" cy="4971015"/>
              </a:xfrm>
            </p:spPr>
            <p:txBody>
              <a:bodyPr/>
              <a:lstStyle/>
              <a:p>
                <a:r>
                  <a:rPr lang="en-US" dirty="0"/>
                  <a:t>x</a:t>
                </a:r>
                <a:r>
                  <a:rPr lang="en-US" baseline="-25000" dirty="0"/>
                  <a:t>3</a:t>
                </a:r>
                <a:r>
                  <a:rPr lang="en-US" dirty="0"/>
                  <a:t>[n]=δ[n]</a:t>
                </a:r>
                <a:br>
                  <a:rPr lang="en-US" dirty="0"/>
                </a:br>
                <a:r>
                  <a:rPr lang="en-US" dirty="0"/>
                  <a:t>X</a:t>
                </a:r>
                <a:r>
                  <a:rPr lang="en-US" baseline="-25000" dirty="0"/>
                  <a:t>3</a:t>
                </a:r>
                <a:r>
                  <a:rPr lang="en-US" dirty="0"/>
                  <a:t>(z)=1	;	ROC: entire z-plane</a:t>
                </a:r>
              </a:p>
              <a:p>
                <a:r>
                  <a:rPr lang="en-US" dirty="0"/>
                  <a:t>x</a:t>
                </a:r>
                <a:r>
                  <a:rPr lang="en-US" baseline="-25000" dirty="0"/>
                  <a:t>4</a:t>
                </a:r>
                <a:r>
                  <a:rPr lang="en-US" dirty="0"/>
                  <a:t>[n]=δ[n–6]</a:t>
                </a:r>
                <a:br>
                  <a:rPr lang="en-US" dirty="0"/>
                </a:br>
                <a:r>
                  <a:rPr lang="en-US" dirty="0"/>
                  <a:t>X</a:t>
                </a:r>
                <a:r>
                  <a:rPr lang="en-US" baseline="-25000" dirty="0"/>
                  <a:t>4</a:t>
                </a:r>
                <a:r>
                  <a:rPr lang="en-US" dirty="0"/>
                  <a:t>(z)=z</a:t>
                </a:r>
                <a:r>
                  <a:rPr lang="en-US" baseline="30000" dirty="0"/>
                  <a:t>–6	</a:t>
                </a:r>
                <a:r>
                  <a:rPr lang="en-US" dirty="0"/>
                  <a:t>;	ROC: entire z-plane except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x</a:t>
                </a:r>
                <a:r>
                  <a:rPr lang="en-US" baseline="-25000" dirty="0"/>
                  <a:t>5</a:t>
                </a:r>
                <a:r>
                  <a:rPr lang="en-US" dirty="0"/>
                  <a:t>[n]=δ[n+7]</a:t>
                </a:r>
                <a:br>
                  <a:rPr lang="en-US" dirty="0"/>
                </a:br>
                <a:r>
                  <a:rPr lang="en-US" dirty="0"/>
                  <a:t>X</a:t>
                </a:r>
                <a:r>
                  <a:rPr lang="en-US" baseline="-25000" dirty="0"/>
                  <a:t>5</a:t>
                </a:r>
                <a:r>
                  <a:rPr lang="en-US" dirty="0"/>
                  <a:t>(z)=z</a:t>
                </a:r>
                <a:r>
                  <a:rPr lang="en-US" baseline="30000" dirty="0"/>
                  <a:t>7	</a:t>
                </a:r>
                <a:r>
                  <a:rPr lang="en-US" dirty="0"/>
                  <a:t>;	ROC: entire z-plane except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=∞</m:t>
                    </m:r>
                  </m:oMath>
                </a14:m>
                <a:endParaRPr lang="en-US" dirty="0"/>
              </a:p>
              <a:p>
                <a:r>
                  <a:rPr lang="en-US" dirty="0"/>
                  <a:t>x</a:t>
                </a:r>
                <a:r>
                  <a:rPr lang="en-US" baseline="-25000" dirty="0"/>
                  <a:t>6</a:t>
                </a:r>
                <a:r>
                  <a:rPr lang="en-US" dirty="0"/>
                  <a:t>[n]=[ 4  6  0  </a:t>
                </a:r>
                <a:r>
                  <a:rPr lang="en-US" u="sng" dirty="0">
                    <a:solidFill>
                      <a:srgbClr val="FF0000"/>
                    </a:solidFill>
                  </a:rPr>
                  <a:t>7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]</a:t>
                </a:r>
                <a:br>
                  <a:rPr lang="en-US" dirty="0"/>
                </a:br>
                <a:br>
                  <a:rPr lang="en-US" dirty="0"/>
                </a:br>
                <a:r>
                  <a:rPr lang="en-US" dirty="0"/>
                  <a:t>X</a:t>
                </a:r>
                <a:r>
                  <a:rPr lang="en-US" baseline="-25000" dirty="0"/>
                  <a:t>6</a:t>
                </a:r>
                <a:r>
                  <a:rPr lang="en-US" dirty="0"/>
                  <a:t>(z)=4z</a:t>
                </a:r>
                <a:r>
                  <a:rPr lang="en-US" baseline="30000" dirty="0"/>
                  <a:t>3</a:t>
                </a:r>
                <a:r>
                  <a:rPr lang="en-US" dirty="0"/>
                  <a:t>+6z</a:t>
                </a:r>
                <a:r>
                  <a:rPr lang="en-US" baseline="30000" dirty="0"/>
                  <a:t>2</a:t>
                </a:r>
                <a:r>
                  <a:rPr lang="en-US" dirty="0"/>
                  <a:t>+7;	ROC: entire z-plane except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=∞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55763B-0246-48BD-95FB-F5AEADC315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05948"/>
                <a:ext cx="10515600" cy="4971015"/>
              </a:xfrm>
              <a:blipFill>
                <a:blip r:embed="rId2"/>
                <a:stretch>
                  <a:fillRect l="-1043" t="-2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000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177878B-2E5A-4C12-8B02-5A3F742BB31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1245703"/>
              </a:xfrm>
            </p:spPr>
            <p:txBody>
              <a:bodyPr>
                <a:normAutofit/>
              </a:bodyPr>
              <a:lstStyle/>
              <a:p>
                <a:pPr/>
                <a:r>
                  <a:rPr lang="en-US" sz="3200" u="sng" dirty="0"/>
                  <a:t>Example:</a:t>
                </a:r>
                <a:r>
                  <a:rPr lang="en-US" sz="3200" dirty="0"/>
                  <a:t> Determine the z-transform of the signal:</a:t>
                </a:r>
                <a:br>
                  <a:rPr lang="en-US" sz="32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32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en-US" sz="3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3200" b="0" i="1" dirty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177878B-2E5A-4C12-8B02-5A3F742BB3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1245703"/>
              </a:xfrm>
              <a:blipFill>
                <a:blip r:embed="rId2"/>
                <a:stretch>
                  <a:fillRect l="-1507" t="-6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FB0CB4-EA9A-4538-806E-E7A2B9172F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45703"/>
                <a:ext cx="10515600" cy="5406887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We get,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bar>
                          <m:ba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…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Thus,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1+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Recall for infinite geometric series,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dirty="0"/>
                  <a:t>	,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|&lt;1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So,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FB0CB4-EA9A-4538-806E-E7A2B9172F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45703"/>
                <a:ext cx="10515600" cy="5406887"/>
              </a:xfrm>
              <a:blipFill>
                <a:blip r:embed="rId3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81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4E719-AACA-491A-A497-B4772B9C8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784"/>
            <a:ext cx="10515600" cy="980660"/>
          </a:xfrm>
        </p:spPr>
        <p:txBody>
          <a:bodyPr/>
          <a:lstStyle/>
          <a:p>
            <a:pPr algn="ctr"/>
            <a:r>
              <a:rPr lang="en-US" dirty="0"/>
              <a:t>Existence of X(z)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2D9D4B-1029-40D5-977A-6945006EA3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79444"/>
                <a:ext cx="10515600" cy="5479772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b="0" dirty="0"/>
                  <a:t>Let,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dirty="0"/>
                  <a:t> , and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endParaRPr lang="en-US" dirty="0"/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In the ROC of X(z),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=−∞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=∞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nary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So,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dirty="0"/>
                  <a:t> is finite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]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baseline="30000" dirty="0"/>
                  <a:t> </a:t>
                </a:r>
                <a:r>
                  <a:rPr lang="en-US" dirty="0"/>
                  <a:t>is </a:t>
                </a:r>
                <a:r>
                  <a:rPr lang="en-US" dirty="0">
                    <a:solidFill>
                      <a:srgbClr val="00B050"/>
                    </a:solidFill>
                  </a:rPr>
                  <a:t>absolutely summable</a:t>
                </a:r>
                <a:r>
                  <a:rPr lang="en-US" dirty="0"/>
                  <a:t>.</a:t>
                </a:r>
                <a:endParaRPr lang="en-US" baseline="30000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=−1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2D9D4B-1029-40D5-977A-6945006EA3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79444"/>
                <a:ext cx="10515600" cy="5479772"/>
              </a:xfrm>
              <a:blipFill>
                <a:blip r:embed="rId2"/>
                <a:stretch>
                  <a:fillRect l="-1217" t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472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3D47E-958F-48D5-B922-698542FE2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4955B9B-F002-4A1C-AA8B-A82A12072DE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57809" y="681037"/>
                <a:ext cx="7301948" cy="549592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ROC for 1</a:t>
                </a:r>
                <a:r>
                  <a:rPr lang="en-US" baseline="30000" dirty="0"/>
                  <a:t>st</a:t>
                </a:r>
                <a:r>
                  <a:rPr lang="en-US" dirty="0"/>
                  <a:t> sum consists of all points </a:t>
                </a:r>
                <a:r>
                  <a:rPr lang="en-US" dirty="0">
                    <a:solidFill>
                      <a:srgbClr val="00B0F0"/>
                    </a:solidFill>
                  </a:rPr>
                  <a:t>inside</a:t>
                </a:r>
                <a:r>
                  <a:rPr lang="en-US" dirty="0"/>
                  <a:t> a circle of radius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ROC for 2</a:t>
                </a:r>
                <a:r>
                  <a:rPr lang="en-US" baseline="30000" dirty="0"/>
                  <a:t>nd</a:t>
                </a:r>
                <a:r>
                  <a:rPr lang="en-US" dirty="0"/>
                  <a:t> sum consists of all points </a:t>
                </a:r>
                <a:r>
                  <a:rPr lang="en-US" dirty="0">
                    <a:solidFill>
                      <a:srgbClr val="00B0F0"/>
                    </a:solidFill>
                  </a:rPr>
                  <a:t>outside</a:t>
                </a:r>
                <a:r>
                  <a:rPr lang="en-US" dirty="0"/>
                  <a:t> a circle of radius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dirty="0"/>
                  <a:t>Thus, X(z) exists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q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, there is no common ROC,</a:t>
                </a:r>
                <a:br>
                  <a:rPr lang="en-US" dirty="0"/>
                </a:br>
                <a:r>
                  <a:rPr lang="en-US" dirty="0"/>
                  <a:t>and X(z) doesn’t exist.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4955B9B-F002-4A1C-AA8B-A82A12072D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7809" y="681037"/>
                <a:ext cx="7301948" cy="5495926"/>
              </a:xfrm>
              <a:blipFill>
                <a:blip r:embed="rId2"/>
                <a:stretch>
                  <a:fillRect l="-1753" r="-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7048C63-1798-42A5-B0C6-1AB47F562B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047" y="36444"/>
            <a:ext cx="3474720" cy="2118458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BEE4F8-CDEA-4411-A342-44667EA0F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047" y="2154902"/>
            <a:ext cx="3474720" cy="24995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16CF021-52D2-4A4B-8BC4-8239CE5E01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047" y="4654457"/>
            <a:ext cx="3474720" cy="210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63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5B9BEA-8545-4237-BF0F-5B52A7D12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5" y="3670852"/>
            <a:ext cx="7162665" cy="3108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A7F5F5-6491-436C-A991-1B550453D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35" y="1"/>
            <a:ext cx="11141765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D35D52-8FBD-4AC9-ADE1-C1BB884652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8"/>
                <a:ext cx="10515600" cy="329461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Recall the example: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b="0" i="1" dirty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groupCh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𝑅𝑂𝐶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Similarly,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groupCh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𝑅𝑂𝐶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&gt;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 algn="r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can be real or complex.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D35D52-8FBD-4AC9-ADE1-C1BB884652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8"/>
                <a:ext cx="10515600" cy="3294614"/>
              </a:xfrm>
              <a:blipFill>
                <a:blip r:embed="rId3"/>
                <a:stretch>
                  <a:fillRect l="-1217" t="-4259" r="-1159" b="-2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115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AC8B7E3-4942-4318-A4FB-F2928EFDEC7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1033669"/>
              </a:xfrm>
            </p:spPr>
            <p:txBody>
              <a:bodyPr>
                <a:normAutofit/>
              </a:bodyPr>
              <a:lstStyle/>
              <a:p>
                <a:pPr/>
                <a:r>
                  <a:rPr lang="en-US" sz="3200" u="sng" dirty="0"/>
                  <a:t>Example:</a:t>
                </a:r>
                <a:r>
                  <a:rPr lang="en-US" sz="3200" dirty="0"/>
                  <a:t> Determine the z-transform of the signal:</a:t>
                </a:r>
                <a:br>
                  <a:rPr lang="en-US" sz="32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[−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−1]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AC8B7E3-4942-4318-A4FB-F2928EFDEC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1033669"/>
              </a:xfrm>
              <a:blipFill>
                <a:blip r:embed="rId2"/>
                <a:stretch>
                  <a:fillRect l="-1507" t="-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94C4457-9FC4-4030-A100-945FB22CC8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33670"/>
                <a:ext cx="10515600" cy="5499652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We get,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−4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=[…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Thus,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=…+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den>
                        </m:f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Recall for infinite geometric series,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dirty="0"/>
                  <a:t>	,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|&lt;1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So,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&lt;5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1−5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94C4457-9FC4-4030-A100-945FB22CC8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33670"/>
                <a:ext cx="10515600" cy="5499652"/>
              </a:xfrm>
              <a:blipFill>
                <a:blip r:embed="rId3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BDFADE5A-CEAC-405D-A2A5-2C0CF841D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1763"/>
            <a:ext cx="2107096" cy="166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74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5B9BEA-8545-4237-BF0F-5B52A7D12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468" y="3619729"/>
            <a:ext cx="7735389" cy="3108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A7F5F5-6491-436C-A991-1B550453D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35" y="1"/>
            <a:ext cx="11141765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D35D52-8FBD-4AC9-ADE1-C1BB884652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8"/>
                <a:ext cx="10515600" cy="329461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Recall the previous example: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groupCh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1−5</m:t>
                          </m:r>
                          <m:sSup>
                            <m:sSup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𝑅𝑂𝐶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&lt;5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Similarly,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groupCh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𝑅𝑂𝐶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 algn="r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can be real or complex.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D35D52-8FBD-4AC9-ADE1-C1BB884652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8"/>
                <a:ext cx="10515600" cy="3294614"/>
              </a:xfrm>
              <a:blipFill>
                <a:blip r:embed="rId3"/>
                <a:stretch>
                  <a:fillRect l="-1217" t="-3148" r="-1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23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F39D12F-27A3-4520-BB02-3CB48AE0363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1219199"/>
              </a:xfrm>
            </p:spPr>
            <p:txBody>
              <a:bodyPr>
                <a:normAutofit/>
              </a:bodyPr>
              <a:lstStyle/>
              <a:p>
                <a:pPr/>
                <a:r>
                  <a:rPr lang="en-US" sz="3600" u="sng" dirty="0"/>
                  <a:t>Example:</a:t>
                </a:r>
                <a:r>
                  <a:rPr lang="en-US" sz="3600" dirty="0"/>
                  <a:t> Determine the z-transform of the signal:</a:t>
                </a:r>
                <a:br>
                  <a:rPr lang="en-US" sz="36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[−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−1]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F39D12F-27A3-4520-BB02-3CB48AE036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1219199"/>
              </a:xfrm>
              <a:blipFill>
                <a:blip r:embed="rId2"/>
                <a:stretch>
                  <a:fillRect l="-1797" t="-6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11A625-5273-450D-8929-E3175F4999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19200"/>
                <a:ext cx="5893904" cy="4957763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For the 1</a:t>
                </a:r>
                <a:r>
                  <a:rPr lang="en-US" baseline="30000" dirty="0"/>
                  <a:t>st</a:t>
                </a:r>
                <a:r>
                  <a:rPr lang="en-US" dirty="0"/>
                  <a:t> term,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For the 2</a:t>
                </a:r>
                <a:r>
                  <a:rPr lang="en-US" baseline="30000" dirty="0"/>
                  <a:t>nd</a:t>
                </a:r>
                <a:r>
                  <a:rPr lang="en-US" dirty="0"/>
                  <a:t> term,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/>
                  <a:t>, two ROC don’t overlap.</a:t>
                </a:r>
                <a:br>
                  <a:rPr lang="en-US" dirty="0"/>
                </a:br>
                <a:r>
                  <a:rPr lang="en-US" dirty="0"/>
                  <a:t>So, X(z) doesn’t exist.</a:t>
                </a:r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/>
                  <a:t>, the ROC is ring-shaped.</a:t>
                </a:r>
                <a:br>
                  <a:rPr lang="en-US" dirty="0"/>
                </a:br>
                <a:r>
                  <a:rPr lang="en-US" dirty="0"/>
                  <a:t>X(z) exists.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For 2</a:t>
                </a:r>
                <a:r>
                  <a:rPr lang="en-US" baseline="30000" dirty="0"/>
                  <a:t>nd</a:t>
                </a:r>
                <a:r>
                  <a:rPr lang="en-US" dirty="0"/>
                  <a:t> case,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11A625-5273-450D-8929-E3175F4999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19200"/>
                <a:ext cx="5893904" cy="4957763"/>
              </a:xfrm>
              <a:blipFill>
                <a:blip r:embed="rId3"/>
                <a:stretch>
                  <a:fillRect l="-2174" t="-1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5564BC9-677B-42D1-A8F3-01E0DCAA22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159" y="1219200"/>
            <a:ext cx="3875659" cy="2743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5B5EC2-20C8-4211-9805-C79A23E3DA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813" y="4022759"/>
            <a:ext cx="3469987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2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C3E3F-F390-4984-94E7-FCB5F1587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"/>
            <a:ext cx="10515600" cy="823912"/>
          </a:xfrm>
        </p:spPr>
        <p:txBody>
          <a:bodyPr/>
          <a:lstStyle/>
          <a:p>
            <a:pPr algn="ctr"/>
            <a:r>
              <a:rPr lang="en-US" dirty="0"/>
              <a:t>ROC Characteristic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7908F-D243-4347-A633-2D121AFDC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8166" y="668337"/>
            <a:ext cx="5819409" cy="527809"/>
          </a:xfrm>
        </p:spPr>
        <p:txBody>
          <a:bodyPr/>
          <a:lstStyle/>
          <a:p>
            <a:pPr algn="ctr"/>
            <a:r>
              <a:rPr lang="en-US" u="sng" dirty="0"/>
              <a:t>Finite-Duration Signal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03DBE20-AD5B-4552-8276-311D40A443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65" y="1864482"/>
            <a:ext cx="5832289" cy="347472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8C71C-CAF0-4EE5-A989-2E5A32FBB4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668337"/>
            <a:ext cx="5819406" cy="527809"/>
          </a:xfrm>
        </p:spPr>
        <p:txBody>
          <a:bodyPr/>
          <a:lstStyle/>
          <a:p>
            <a:pPr algn="ctr"/>
            <a:r>
              <a:rPr lang="en-US" u="sng" dirty="0"/>
              <a:t>Infinite-Duration Signal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464D38E-4CA5-479A-A750-D45A9B2A3F1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168" y="1864482"/>
            <a:ext cx="5677470" cy="3657600"/>
          </a:xfr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87A4E1A-4DDC-4EC7-8DC1-5C43C9E141DE}"/>
              </a:ext>
            </a:extLst>
          </p:cNvPr>
          <p:cNvCxnSpPr>
            <a:cxnSpLocks/>
          </p:cNvCxnSpPr>
          <p:nvPr/>
        </p:nvCxnSpPr>
        <p:spPr>
          <a:xfrm>
            <a:off x="6172200" y="1267808"/>
            <a:ext cx="0" cy="4417376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72502C6-178D-439A-A7DE-CB7BF19746DC}"/>
              </a:ext>
            </a:extLst>
          </p:cNvPr>
          <p:cNvSpPr txBox="1"/>
          <p:nvPr/>
        </p:nvSpPr>
        <p:spPr>
          <a:xfrm>
            <a:off x="5353878" y="5685184"/>
            <a:ext cx="1603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(Causal)</a:t>
            </a:r>
          </a:p>
          <a:p>
            <a:pPr algn="ctr"/>
            <a:r>
              <a:rPr lang="en-US" dirty="0"/>
              <a:t>(Anti-Causal)</a:t>
            </a:r>
          </a:p>
          <a:p>
            <a:pPr algn="ctr"/>
            <a:r>
              <a:rPr lang="en-US" dirty="0"/>
              <a:t>(Two-Sided)</a:t>
            </a:r>
          </a:p>
        </p:txBody>
      </p:sp>
    </p:spTree>
    <p:extLst>
      <p:ext uri="{BB962C8B-B14F-4D97-AF65-F5344CB8AC3E}">
        <p14:creationId xmlns:p14="http://schemas.microsoft.com/office/powerpoint/2010/main" val="41941467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5AAD7-8E19-4136-ACF9-EC57C43E1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980660"/>
          </a:xfrm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Properties of z-Transform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4DB3C6-55DC-4587-AAEE-E23F1E2907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80662"/>
                <a:ext cx="10515600" cy="5459895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b="1" u="sng" dirty="0"/>
                  <a:t>Linearity: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groupChr>
                      <m:groupChrPr>
                        <m:chr m:val="↔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groupCh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u="sng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Example: Find the z-transform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−17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We get,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−17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9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−17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groupChr>
                      <m:groupChrPr>
                        <m:chr m:val="↔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groupCh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&gt;4</m:t>
                    </m:r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groupChr>
                      <m:groupChrPr>
                        <m:chr m:val="↔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groupCh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&gt;9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4DB3C6-55DC-4587-AAEE-E23F1E2907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80662"/>
                <a:ext cx="10515600" cy="5459895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085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51E27-A183-42E0-8D0D-C05A99E00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62F910-8EE8-465E-82B5-E9516A6081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b="1" u="sng" dirty="0"/>
                  <a:t>Time-Shifting: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groupChr>
                      <m:groupChrPr>
                        <m:chr m:val="↔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groupCh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u="sng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Example: Using time-shifting, find z-transform for y</a:t>
                </a:r>
                <a:r>
                  <a:rPr lang="en-US" baseline="-25000" dirty="0"/>
                  <a:t>1</a:t>
                </a:r>
                <a:r>
                  <a:rPr lang="en-US" dirty="0"/>
                  <a:t>[n]=x[n+3] and y</a:t>
                </a:r>
                <a:r>
                  <a:rPr lang="en-US" baseline="-25000" dirty="0"/>
                  <a:t>2</a:t>
                </a:r>
                <a:r>
                  <a:rPr lang="en-US" dirty="0"/>
                  <a:t>[n]=x[n-2]; where x[n]=[ </a:t>
                </a:r>
                <a:r>
                  <a:rPr lang="en-US" u="sng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/>
                  <a:t>  0  5  4  6  3 ].</a:t>
                </a:r>
                <a:br>
                  <a:rPr lang="en-US" dirty="0"/>
                </a:br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We get,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=2+5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+6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+4+6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:0&lt;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+5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+6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62F910-8EE8-465E-82B5-E9516A608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508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05489-7F49-427B-9D80-E46D168AA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8" y="1"/>
            <a:ext cx="11181522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F80F79-6326-40F7-A6BD-17690F3E2E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b="1" u="sng" dirty="0"/>
                  <a:t>Scaling:</a:t>
                </a:r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groupChr>
                      <m:groupChrPr>
                        <m:chr m:val="↔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groupCh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dirty="0"/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groupChr>
                      <m:groupChrPr>
                        <m:chr m:val="↔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groupCh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b="1" u="sng" dirty="0"/>
                  <a:t>Time Reversal:</a:t>
                </a:r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groupChr>
                      <m:groupChrPr>
                        <m:chr m:val="↔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groupCh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dirty="0"/>
                  <a:t>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groupChr>
                      <m:groupChrPr>
                        <m:chr m:val="↔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groupCh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i="1" dirty="0"/>
                  <a:t>Example:</a:t>
                </a:r>
                <a:r>
                  <a:rPr lang="en-US" dirty="0"/>
                  <a:t> Determine the z-transform for x[n]=u[-n].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Recall that,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groupChr>
                      <m:groupChrPr>
                        <m:chr m:val="↔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groupCh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groupCh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F80F79-6326-40F7-A6BD-17690F3E2E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0045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35680-1DD8-449A-9FEF-DFD5AD589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7" y="1"/>
            <a:ext cx="11128513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B910CC-D1FE-44BB-BCBA-30B15122F3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6"/>
                <a:ext cx="10515600" cy="5865537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b="1" u="sng" dirty="0"/>
                  <a:t>Differentiation: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groupChr>
                      <m:groupChrPr>
                        <m:chr m:val="↔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groupCh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𝑑𝑋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𝑑𝑧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𝑢𝑛𝑐h𝑎𝑛𝑔𝑒𝑑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Example: Determine the z-transform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We recall,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&gt;6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B910CC-D1FE-44BB-BCBA-30B15122F3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6"/>
                <a:ext cx="10515600" cy="5865537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095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3C982-FC1C-4E1C-B66C-6DE221C5E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541301-CB2E-4B68-8D61-E94FC316F3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795130"/>
                <a:ext cx="10515600" cy="5381833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b="1" u="sng" dirty="0"/>
                  <a:t>Convolution: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groupChr>
                      <m:groupChrPr>
                        <m:chr m:val="↔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groupCh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Example: Using convolution property of z-transform, find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]=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]∗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, where x</a:t>
                </a:r>
                <a:r>
                  <a:rPr lang="en-US" baseline="-25000" dirty="0"/>
                  <a:t>1</a:t>
                </a:r>
                <a:r>
                  <a:rPr lang="en-US" dirty="0"/>
                  <a:t>=[ </a:t>
                </a:r>
                <a:r>
                  <a:rPr lang="en-US" u="sng" dirty="0">
                    <a:solidFill>
                      <a:srgbClr val="FF0000"/>
                    </a:solidFill>
                  </a:rPr>
                  <a:t>5</a:t>
                </a:r>
                <a:r>
                  <a:rPr lang="en-US" dirty="0"/>
                  <a:t>  0  7 ], x</a:t>
                </a:r>
                <a:r>
                  <a:rPr lang="en-US" baseline="-25000" dirty="0"/>
                  <a:t>2</a:t>
                </a:r>
                <a:r>
                  <a:rPr lang="en-US" dirty="0"/>
                  <a:t>=[ </a:t>
                </a:r>
                <a:r>
                  <a:rPr lang="en-US" u="sng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/>
                  <a:t>  4 ]</a:t>
                </a:r>
                <a:br>
                  <a:rPr lang="en-US" dirty="0"/>
                </a:br>
                <a:endParaRPr lang="en-US" dirty="0"/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=5+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=[ </m:t>
                      </m:r>
                      <m:bar>
                        <m:bar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</m:ba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20    14    28 ]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541301-CB2E-4B68-8D61-E94FC316F3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95130"/>
                <a:ext cx="10515600" cy="5381833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637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F8156-62B8-416C-85A2-0F28A2F3F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52938"/>
          </a:xfrm>
        </p:spPr>
        <p:txBody>
          <a:bodyPr/>
          <a:lstStyle/>
          <a:p>
            <a:pPr algn="ctr"/>
            <a:r>
              <a:rPr lang="en-US" dirty="0"/>
              <a:t>Poles &amp; Zeros for Rational X(z)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6F7A6E-A276-4B90-863F-1E8B97AC62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39"/>
                <a:ext cx="10515600" cy="5024024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q"/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rgbClr val="00B050"/>
                    </a:solidFill>
                  </a:rPr>
                  <a:t>zeros</a:t>
                </a:r>
                <a:r>
                  <a:rPr lang="en-US" dirty="0"/>
                  <a:t> of X(z) are the values of z for which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q"/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rgbClr val="FF0000"/>
                    </a:solidFill>
                  </a:rPr>
                  <a:t>poles</a:t>
                </a:r>
                <a:r>
                  <a:rPr lang="en-US" dirty="0"/>
                  <a:t> of X(z) are the values of z for which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)=∞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u="sng" dirty="0"/>
                  <a:t>Note: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ROC of X(z) should not contain any </a:t>
                </a:r>
                <a:r>
                  <a:rPr lang="en-US" dirty="0">
                    <a:solidFill>
                      <a:srgbClr val="FF0000"/>
                    </a:solidFill>
                  </a:rPr>
                  <a:t>poles</a:t>
                </a:r>
                <a:r>
                  <a:rPr lang="en-US" dirty="0"/>
                  <a:t>.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If N &gt; M, then X(z) has (N–M) </a:t>
                </a:r>
                <a:r>
                  <a:rPr lang="en-US" dirty="0">
                    <a:solidFill>
                      <a:srgbClr val="00B050"/>
                    </a:solidFill>
                  </a:rPr>
                  <a:t>zeros</a:t>
                </a:r>
                <a:r>
                  <a:rPr lang="en-US" dirty="0"/>
                  <a:t> at origin.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If M &gt; N, then X(z) has (M–N) </a:t>
                </a:r>
                <a:r>
                  <a:rPr lang="en-US" dirty="0">
                    <a:solidFill>
                      <a:srgbClr val="FF0000"/>
                    </a:solidFill>
                  </a:rPr>
                  <a:t>poles</a:t>
                </a:r>
                <a:r>
                  <a:rPr lang="en-US" dirty="0"/>
                  <a:t> at origin.</a:t>
                </a:r>
              </a:p>
              <a:p>
                <a:pPr>
                  <a:lnSpc>
                    <a:spcPct val="100000"/>
                  </a:lnSpc>
                  <a:buClr>
                    <a:schemeClr val="tx1"/>
                  </a:buClr>
                </a:pPr>
                <a:r>
                  <a:rPr lang="en-US" dirty="0">
                    <a:solidFill>
                      <a:srgbClr val="FF0000"/>
                    </a:solidFill>
                  </a:rPr>
                  <a:t>Poles</a:t>
                </a:r>
                <a:r>
                  <a:rPr lang="en-US" dirty="0"/>
                  <a:t> or </a:t>
                </a:r>
                <a:r>
                  <a:rPr lang="en-US" dirty="0">
                    <a:solidFill>
                      <a:srgbClr val="00B050"/>
                    </a:solidFill>
                  </a:rPr>
                  <a:t>zeros</a:t>
                </a:r>
                <a:r>
                  <a:rPr lang="en-US" dirty="0"/>
                  <a:t> may also occur 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=∞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6F7A6E-A276-4B90-863F-1E8B97AC62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39"/>
                <a:ext cx="10515600" cy="5024024"/>
              </a:xfrm>
              <a:blipFill>
                <a:blip r:embed="rId2"/>
                <a:stretch>
                  <a:fillRect l="-1217" b="-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351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7511705-A029-4B15-A436-D6ED2F60C93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1272208"/>
              </a:xfrm>
            </p:spPr>
            <p:txBody>
              <a:bodyPr>
                <a:normAutofit/>
              </a:bodyPr>
              <a:lstStyle/>
              <a:p>
                <a:pPr/>
                <a:r>
                  <a:rPr lang="en-US" sz="3200" u="sng" dirty="0"/>
                  <a:t>Example:</a:t>
                </a:r>
                <a:r>
                  <a:rPr lang="en-US" sz="3200" dirty="0"/>
                  <a:t> Determine the pole-zero plot for the signal:</a:t>
                </a:r>
                <a:br>
                  <a:rPr lang="en-US" sz="32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7511705-A029-4B15-A436-D6ED2F60C9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1272208"/>
              </a:xfrm>
              <a:blipFill>
                <a:blip r:embed="rId2"/>
                <a:stretch>
                  <a:fillRect l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A573D7-1DD9-449A-8E23-9A07F66F9DB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272209"/>
                <a:ext cx="5181600" cy="4904754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We recall,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1−4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&gt;4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&gt;4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/>
                  <a:t>X(z) has one </a:t>
                </a:r>
                <a:r>
                  <a:rPr lang="en-US" dirty="0">
                    <a:solidFill>
                      <a:srgbClr val="00B050"/>
                    </a:solidFill>
                  </a:rPr>
                  <a:t>zero</a:t>
                </a:r>
                <a:r>
                  <a:rPr lang="en-US" dirty="0"/>
                  <a:t> at z=0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/>
                  <a:t>X(z) has one </a:t>
                </a:r>
                <a:r>
                  <a:rPr lang="en-US" dirty="0">
                    <a:solidFill>
                      <a:srgbClr val="FF0000"/>
                    </a:solidFill>
                  </a:rPr>
                  <a:t>pole</a:t>
                </a:r>
                <a:r>
                  <a:rPr lang="en-US" dirty="0"/>
                  <a:t> at z=4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A573D7-1DD9-449A-8E23-9A07F66F9D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272209"/>
                <a:ext cx="5181600" cy="4904754"/>
              </a:xfrm>
              <a:blipFill>
                <a:blip r:embed="rId3"/>
                <a:stretch>
                  <a:fillRect l="-2471" t="-1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882629-92B4-49BE-B0B0-5922FB03B2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60" y="1339164"/>
            <a:ext cx="5363587" cy="4937760"/>
          </a:xfrm>
        </p:spPr>
      </p:pic>
    </p:spTree>
    <p:extLst>
      <p:ext uri="{BB962C8B-B14F-4D97-AF65-F5344CB8AC3E}">
        <p14:creationId xmlns:p14="http://schemas.microsoft.com/office/powerpoint/2010/main" val="346256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28C3E3F-F390-4984-94E7-FCB5F158711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9788" y="103895"/>
                <a:ext cx="10515600" cy="1092250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US" sz="3200" dirty="0"/>
                  <a:t>Time-Domain Behavior with Pole Location</a:t>
                </a:r>
                <a:br>
                  <a:rPr lang="en-US" sz="3200" dirty="0"/>
                </a:br>
                <a:r>
                  <a:rPr lang="en-US" sz="2800" dirty="0"/>
                  <a:t>“Causal Sequence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800" dirty="0"/>
                  <a:t> ”</a:t>
                </a:r>
                <a:endParaRPr lang="en-US" sz="54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28C3E3F-F390-4984-94E7-FCB5F15871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9788" y="103895"/>
                <a:ext cx="10515600" cy="1092250"/>
              </a:xfrm>
              <a:blipFill>
                <a:blip r:embed="rId2"/>
                <a:stretch>
                  <a:fillRect t="-3352" b="-8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7908F-D243-4347-A633-2D121AFDC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8165" y="1105656"/>
            <a:ext cx="5819409" cy="527809"/>
          </a:xfrm>
        </p:spPr>
        <p:txBody>
          <a:bodyPr/>
          <a:lstStyle/>
          <a:p>
            <a:pPr algn="ctr"/>
            <a:r>
              <a:rPr lang="en-US" u="sng" dirty="0"/>
              <a:t>Single Real Pole (Positive)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8C71C-CAF0-4EE5-A989-2E5A32FBB4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105656"/>
            <a:ext cx="5819406" cy="527809"/>
          </a:xfrm>
        </p:spPr>
        <p:txBody>
          <a:bodyPr/>
          <a:lstStyle/>
          <a:p>
            <a:pPr algn="ctr"/>
            <a:r>
              <a:rPr lang="en-US" u="sng" dirty="0"/>
              <a:t>Single Real Pole (Negative)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87A4E1A-4DDC-4EC7-8DC1-5C43C9E141DE}"/>
              </a:ext>
            </a:extLst>
          </p:cNvPr>
          <p:cNvCxnSpPr>
            <a:cxnSpLocks/>
          </p:cNvCxnSpPr>
          <p:nvPr/>
        </p:nvCxnSpPr>
        <p:spPr>
          <a:xfrm>
            <a:off x="6095999" y="1196145"/>
            <a:ext cx="1" cy="5350429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FF2F376-07C5-49BC-A342-E64F49598E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554" y="1633465"/>
            <a:ext cx="3666632" cy="5120640"/>
          </a:xfr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27C6B47F-EE0A-4436-A225-2BB6B710D8A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639" y="1633465"/>
            <a:ext cx="3928527" cy="512064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FA1DCA6-7F05-45F8-86CC-1C3451513BB6}"/>
                  </a:ext>
                </a:extLst>
              </p:cNvPr>
              <p:cNvSpPr txBox="1"/>
              <p:nvPr/>
            </p:nvSpPr>
            <p:spPr>
              <a:xfrm>
                <a:off x="102419" y="2013240"/>
                <a:ext cx="1204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0&lt;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FA1DCA6-7F05-45F8-86CC-1C3451513B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19" y="2013240"/>
                <a:ext cx="120433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B8E918B-A392-43A3-9ACC-CE997958718A}"/>
                  </a:ext>
                </a:extLst>
              </p:cNvPr>
              <p:cNvSpPr txBox="1"/>
              <p:nvPr/>
            </p:nvSpPr>
            <p:spPr>
              <a:xfrm>
                <a:off x="102418" y="3761638"/>
                <a:ext cx="1204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B8E918B-A392-43A3-9ACC-CE9979587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18" y="3761638"/>
                <a:ext cx="120433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91CB1DA-18A5-4A9A-A58E-E0C5D0CA87E5}"/>
                  </a:ext>
                </a:extLst>
              </p:cNvPr>
              <p:cNvSpPr txBox="1"/>
              <p:nvPr/>
            </p:nvSpPr>
            <p:spPr>
              <a:xfrm>
                <a:off x="102417" y="5485256"/>
                <a:ext cx="1204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91CB1DA-18A5-4A9A-A58E-E0C5D0CA87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17" y="5485256"/>
                <a:ext cx="120433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79EF4AB-4A55-4B24-9137-C118379F4FFF}"/>
                  </a:ext>
                </a:extLst>
              </p:cNvPr>
              <p:cNvSpPr txBox="1"/>
              <p:nvPr/>
            </p:nvSpPr>
            <p:spPr>
              <a:xfrm>
                <a:off x="6095999" y="1893972"/>
                <a:ext cx="13431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79EF4AB-4A55-4B24-9137-C118379F4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1893972"/>
                <a:ext cx="134316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18C6CEC-D650-4DA7-A7B8-69F75E19E834}"/>
                  </a:ext>
                </a:extLst>
              </p:cNvPr>
              <p:cNvSpPr txBox="1"/>
              <p:nvPr/>
            </p:nvSpPr>
            <p:spPr>
              <a:xfrm>
                <a:off x="6095999" y="3761638"/>
                <a:ext cx="13431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18C6CEC-D650-4DA7-A7B8-69F75E19E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3761638"/>
                <a:ext cx="1343161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E866A7D-7B48-408B-A7B2-E4262A052623}"/>
                  </a:ext>
                </a:extLst>
              </p:cNvPr>
              <p:cNvSpPr txBox="1"/>
              <p:nvPr/>
            </p:nvSpPr>
            <p:spPr>
              <a:xfrm>
                <a:off x="6095999" y="5491303"/>
                <a:ext cx="13431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&lt;−1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E866A7D-7B48-408B-A7B2-E4262A052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5491303"/>
                <a:ext cx="1343161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377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8" grpId="0"/>
      <p:bldP spid="30" grpId="0"/>
      <p:bldP spid="32" grpId="0"/>
      <p:bldP spid="3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28C3E3F-F390-4984-94E7-FCB5F158711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9788" y="103895"/>
                <a:ext cx="10515600" cy="1092250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US" sz="3200" dirty="0"/>
                  <a:t>Time-Domain Behavior with Pole Location</a:t>
                </a:r>
                <a:br>
                  <a:rPr lang="en-US" sz="3200" dirty="0"/>
                </a:br>
                <a:r>
                  <a:rPr lang="en-US" sz="2800" dirty="0"/>
                  <a:t>“Causal Sequence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800" dirty="0"/>
                  <a:t> ”</a:t>
                </a:r>
                <a:endParaRPr lang="en-US" sz="54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28C3E3F-F390-4984-94E7-FCB5F15871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9788" y="103895"/>
                <a:ext cx="10515600" cy="1092250"/>
              </a:xfrm>
              <a:blipFill>
                <a:blip r:embed="rId2"/>
                <a:stretch>
                  <a:fillRect t="-3352" b="-8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7908F-D243-4347-A633-2D121AFDC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8165" y="1105656"/>
            <a:ext cx="5819409" cy="527809"/>
          </a:xfrm>
        </p:spPr>
        <p:txBody>
          <a:bodyPr/>
          <a:lstStyle/>
          <a:p>
            <a:pPr algn="ctr"/>
            <a:r>
              <a:rPr lang="en-US" u="sng" dirty="0"/>
              <a:t>Double Real Pole (Positive)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8C71C-CAF0-4EE5-A989-2E5A32FBB4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105656"/>
            <a:ext cx="5819406" cy="527809"/>
          </a:xfrm>
        </p:spPr>
        <p:txBody>
          <a:bodyPr/>
          <a:lstStyle/>
          <a:p>
            <a:pPr algn="ctr"/>
            <a:r>
              <a:rPr lang="en-US" u="sng" dirty="0"/>
              <a:t>Double Real Pole (Negative)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87A4E1A-4DDC-4EC7-8DC1-5C43C9E141DE}"/>
              </a:ext>
            </a:extLst>
          </p:cNvPr>
          <p:cNvCxnSpPr>
            <a:cxnSpLocks/>
          </p:cNvCxnSpPr>
          <p:nvPr/>
        </p:nvCxnSpPr>
        <p:spPr>
          <a:xfrm>
            <a:off x="6095999" y="1196145"/>
            <a:ext cx="1" cy="5350429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79AB90C-0FF2-4CFD-A357-063F4D5096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133" y="1633465"/>
            <a:ext cx="3621472" cy="5120640"/>
          </a:xfr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8C8371E7-F4B7-4419-BDAE-452ABDC4BE3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250" y="1587745"/>
            <a:ext cx="4201303" cy="521208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BA214F2-11E3-4676-A422-C8BE7DB05F25}"/>
                  </a:ext>
                </a:extLst>
              </p:cNvPr>
              <p:cNvSpPr txBox="1"/>
              <p:nvPr/>
            </p:nvSpPr>
            <p:spPr>
              <a:xfrm>
                <a:off x="287947" y="2013240"/>
                <a:ext cx="1204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0&lt;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BA214F2-11E3-4676-A422-C8BE7DB05F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47" y="2013240"/>
                <a:ext cx="120433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46B6D58-8D7B-4F35-8030-7F2CF5FBFE2B}"/>
                  </a:ext>
                </a:extLst>
              </p:cNvPr>
              <p:cNvSpPr txBox="1"/>
              <p:nvPr/>
            </p:nvSpPr>
            <p:spPr>
              <a:xfrm>
                <a:off x="287946" y="3761638"/>
                <a:ext cx="1204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46B6D58-8D7B-4F35-8030-7F2CF5FBF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46" y="3761638"/>
                <a:ext cx="120433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CB24E0F-FD72-4289-B6E2-3A63CD81EB5A}"/>
                  </a:ext>
                </a:extLst>
              </p:cNvPr>
              <p:cNvSpPr txBox="1"/>
              <p:nvPr/>
            </p:nvSpPr>
            <p:spPr>
              <a:xfrm>
                <a:off x="287945" y="5485256"/>
                <a:ext cx="1204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CB24E0F-FD72-4289-B6E2-3A63CD81E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45" y="5485256"/>
                <a:ext cx="120433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BD6571A-1AEF-4DB8-B7C8-AFB2558F7C33}"/>
                  </a:ext>
                </a:extLst>
              </p:cNvPr>
              <p:cNvSpPr txBox="1"/>
              <p:nvPr/>
            </p:nvSpPr>
            <p:spPr>
              <a:xfrm>
                <a:off x="6095999" y="1893972"/>
                <a:ext cx="13431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BD6571A-1AEF-4DB8-B7C8-AFB2558F7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1893972"/>
                <a:ext cx="134316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9D274B-A02B-431C-ACFE-1A5E2C65602C}"/>
                  </a:ext>
                </a:extLst>
              </p:cNvPr>
              <p:cNvSpPr txBox="1"/>
              <p:nvPr/>
            </p:nvSpPr>
            <p:spPr>
              <a:xfrm>
                <a:off x="6095999" y="3761638"/>
                <a:ext cx="13431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9D274B-A02B-431C-ACFE-1A5E2C656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3761638"/>
                <a:ext cx="1343161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0392A53-87F6-45C5-BB2A-56FE29A3EE9E}"/>
                  </a:ext>
                </a:extLst>
              </p:cNvPr>
              <p:cNvSpPr txBox="1"/>
              <p:nvPr/>
            </p:nvSpPr>
            <p:spPr>
              <a:xfrm>
                <a:off x="6095999" y="5252767"/>
                <a:ext cx="13431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&lt;−1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0392A53-87F6-45C5-BB2A-56FE29A3EE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5252767"/>
                <a:ext cx="1343161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71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0" grpId="0"/>
      <p:bldP spid="22" grpId="0"/>
      <p:bldP spid="24" grpId="0"/>
      <p:bldP spid="26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332C8-6504-43D8-9E21-EE413CDB5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719CD-10E1-471B-9526-05EA3455F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81037"/>
            <a:ext cx="5181600" cy="549592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dirty="0"/>
              <a:t>Causal real signals with simple real poles or simple complex conjugate pairs of poles, which are inside or on the unit circle, are always bounded in amplitude.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/>
              <a:t>Time behavior of a signal depends strongly on the location of its poles relative to the unit circle.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/>
              <a:t>Zeros also affect the behavior of a signal but not as strongly as poles.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60953CE-C678-4DD0-AF5C-F3BB31D342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704" y="681037"/>
            <a:ext cx="4735397" cy="5669280"/>
          </a:xfrm>
        </p:spPr>
      </p:pic>
    </p:spTree>
    <p:extLst>
      <p:ext uri="{BB962C8B-B14F-4D97-AF65-F5344CB8AC3E}">
        <p14:creationId xmlns:p14="http://schemas.microsoft.com/office/powerpoint/2010/main" val="154438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7EAE3-6B8E-483A-BFAB-0C8966323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02365"/>
          </a:xfrm>
        </p:spPr>
        <p:txBody>
          <a:bodyPr/>
          <a:lstStyle/>
          <a:p>
            <a:pPr algn="ctr"/>
            <a:r>
              <a:rPr lang="en-US" dirty="0"/>
              <a:t>Some Common z-Transform Pairs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453858EA-7B35-4707-957E-301EF79887CB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22444664"/>
                  </p:ext>
                </p:extLst>
              </p:nvPr>
            </p:nvGraphicFramePr>
            <p:xfrm>
              <a:off x="838200" y="702366"/>
              <a:ext cx="10515597" cy="58707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05199">
                      <a:extLst>
                        <a:ext uri="{9D8B030D-6E8A-4147-A177-3AD203B41FA5}">
                          <a16:colId xmlns:a16="http://schemas.microsoft.com/office/drawing/2014/main" val="2253068504"/>
                        </a:ext>
                      </a:extLst>
                    </a:gridCol>
                    <a:gridCol w="3505199">
                      <a:extLst>
                        <a:ext uri="{9D8B030D-6E8A-4147-A177-3AD203B41FA5}">
                          <a16:colId xmlns:a16="http://schemas.microsoft.com/office/drawing/2014/main" val="4125728501"/>
                        </a:ext>
                      </a:extLst>
                    </a:gridCol>
                    <a:gridCol w="3505199">
                      <a:extLst>
                        <a:ext uri="{9D8B030D-6E8A-4147-A177-3AD203B41FA5}">
                          <a16:colId xmlns:a16="http://schemas.microsoft.com/office/drawing/2014/main" val="2838378292"/>
                        </a:ext>
                      </a:extLst>
                    </a:gridCol>
                  </a:tblGrid>
                  <a:tr h="6190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i="0" dirty="0"/>
                            <a:t>x</a:t>
                          </a:r>
                          <a:r>
                            <a:rPr lang="en-US" sz="2800" dirty="0"/>
                            <a:t>[</a:t>
                          </a:r>
                          <a:r>
                            <a:rPr lang="en-US" sz="2800" i="1" dirty="0"/>
                            <a:t>n</a:t>
                          </a:r>
                          <a:r>
                            <a:rPr lang="en-US" sz="2800" dirty="0"/>
                            <a:t>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i="0" dirty="0"/>
                            <a:t>X</a:t>
                          </a:r>
                          <a:r>
                            <a:rPr lang="en-US" sz="2800" dirty="0"/>
                            <a:t>(</a:t>
                          </a:r>
                          <a:r>
                            <a:rPr lang="en-US" sz="2800" i="1" dirty="0"/>
                            <a:t>z</a:t>
                          </a:r>
                          <a:r>
                            <a:rPr lang="en-US" sz="2800" dirty="0"/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ROC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2321750"/>
                      </a:ext>
                    </a:extLst>
                  </a:tr>
                  <a:tr h="61906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Entire z-plane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6804671"/>
                      </a:ext>
                    </a:extLst>
                  </a:tr>
                  <a:tr h="61906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&gt;1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43098816"/>
                      </a:ext>
                    </a:extLst>
                  </a:tr>
                  <a:tr h="61906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41753115"/>
                      </a:ext>
                    </a:extLst>
                  </a:tr>
                  <a:tr h="68992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𝑧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−1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15940691"/>
                      </a:ext>
                    </a:extLst>
                  </a:tr>
                  <a:tr h="61906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45492460"/>
                      </a:ext>
                    </a:extLst>
                  </a:tr>
                  <a:tr h="68992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𝑧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−1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21699473"/>
                      </a:ext>
                    </a:extLst>
                  </a:tr>
                  <a:tr h="69778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func>
                                  <m:func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i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d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  <m:func>
                                      <m:func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b="0" i="0" smtClean="0">
                                            <a:latin typeface="Cambria Math" panose="02040503050406030204" pitchFamily="18" charset="0"/>
                                          </a:rPr>
                                          <m:t>cos</m:t>
                                        </m:r>
                                      </m:fName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func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1−2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  <m:func>
                                      <m:func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b="0" i="0" smtClean="0">
                                            <a:latin typeface="Cambria Math" panose="02040503050406030204" pitchFamily="18" charset="0"/>
                                          </a:rPr>
                                          <m:t>cos</m:t>
                                        </m:r>
                                      </m:fName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func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97624017"/>
                      </a:ext>
                    </a:extLst>
                  </a:tr>
                  <a:tr h="6977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d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sSup>
                                      <m:sSup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  <m:func>
                                      <m:func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i="0" smtClean="0">
                                            <a:latin typeface="Cambria Math" panose="02040503050406030204" pitchFamily="18" charset="0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sSub>
                                          <m:sSubPr>
                                            <m:ctrlPr>
                                              <a:rPr lang="en-US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func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1−2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  <m:func>
                                      <m:func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b="0" i="0" smtClean="0">
                                            <a:latin typeface="Cambria Math" panose="02040503050406030204" pitchFamily="18" charset="0"/>
                                          </a:rPr>
                                          <m:t>cos</m:t>
                                        </m:r>
                                      </m:fName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func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32889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453858EA-7B35-4707-957E-301EF79887CB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22444664"/>
                  </p:ext>
                </p:extLst>
              </p:nvPr>
            </p:nvGraphicFramePr>
            <p:xfrm>
              <a:off x="838200" y="702366"/>
              <a:ext cx="10515597" cy="58707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05199">
                      <a:extLst>
                        <a:ext uri="{9D8B030D-6E8A-4147-A177-3AD203B41FA5}">
                          <a16:colId xmlns:a16="http://schemas.microsoft.com/office/drawing/2014/main" val="2253068504"/>
                        </a:ext>
                      </a:extLst>
                    </a:gridCol>
                    <a:gridCol w="3505199">
                      <a:extLst>
                        <a:ext uri="{9D8B030D-6E8A-4147-A177-3AD203B41FA5}">
                          <a16:colId xmlns:a16="http://schemas.microsoft.com/office/drawing/2014/main" val="4125728501"/>
                        </a:ext>
                      </a:extLst>
                    </a:gridCol>
                    <a:gridCol w="3505199">
                      <a:extLst>
                        <a:ext uri="{9D8B030D-6E8A-4147-A177-3AD203B41FA5}">
                          <a16:colId xmlns:a16="http://schemas.microsoft.com/office/drawing/2014/main" val="2838378292"/>
                        </a:ext>
                      </a:extLst>
                    </a:gridCol>
                  </a:tblGrid>
                  <a:tr h="6190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i="0" dirty="0"/>
                            <a:t>x</a:t>
                          </a:r>
                          <a:r>
                            <a:rPr lang="en-US" sz="2800" dirty="0"/>
                            <a:t>[</a:t>
                          </a:r>
                          <a:r>
                            <a:rPr lang="en-US" sz="2800" i="1" dirty="0"/>
                            <a:t>n</a:t>
                          </a:r>
                          <a:r>
                            <a:rPr lang="en-US" sz="2800" dirty="0"/>
                            <a:t>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i="0" dirty="0"/>
                            <a:t>X</a:t>
                          </a:r>
                          <a:r>
                            <a:rPr lang="en-US" sz="2800" dirty="0"/>
                            <a:t>(</a:t>
                          </a:r>
                          <a:r>
                            <a:rPr lang="en-US" sz="2800" i="1" dirty="0"/>
                            <a:t>z</a:t>
                          </a:r>
                          <a:r>
                            <a:rPr lang="en-US" sz="2800" dirty="0"/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dirty="0"/>
                            <a:t>ROC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2321750"/>
                      </a:ext>
                    </a:extLst>
                  </a:tr>
                  <a:tr h="6190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74" t="-101980" r="-200870" b="-7554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Entire z-plane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96804671"/>
                      </a:ext>
                    </a:extLst>
                  </a:tr>
                  <a:tr h="6190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74" t="-200000" r="-200870" b="-6480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000" t="-200000" r="-100521" b="-6480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348" t="-200000" r="-696" b="-6480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3098816"/>
                      </a:ext>
                    </a:extLst>
                  </a:tr>
                  <a:tr h="6190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74" t="-300000" r="-200870" b="-5480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000" t="-300000" r="-100521" b="-5480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348" t="-300000" r="-696" b="-5480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1753115"/>
                      </a:ext>
                    </a:extLst>
                  </a:tr>
                  <a:tr h="6899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74" t="-361062" r="-200870" b="-394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000" t="-361062" r="-100521" b="-394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348" t="-361062" r="-696" b="-3946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5940691"/>
                      </a:ext>
                    </a:extLst>
                  </a:tr>
                  <a:tr h="6190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74" t="-510784" r="-200870" b="-3372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000" t="-510784" r="-100521" b="-3372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348" t="-510784" r="-696" b="-3372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5492460"/>
                      </a:ext>
                    </a:extLst>
                  </a:tr>
                  <a:tr h="6899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74" t="-551327" r="-200870" b="-2044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000" t="-551327" r="-100521" b="-2044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348" t="-551327" r="-696" b="-2044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1699473"/>
                      </a:ext>
                    </a:extLst>
                  </a:tr>
                  <a:tr h="697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74" t="-645614" r="-200870" b="-10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000" t="-645614" r="-100521" b="-10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348" t="-645614" r="-696" b="-1026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7624017"/>
                      </a:ext>
                    </a:extLst>
                  </a:tr>
                  <a:tr h="697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74" t="-739130" r="-200870" b="-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000" t="-739130" r="-100521" b="-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348" t="-739130" r="-696" b="-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328899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1638775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52897-33AA-4380-AD47-BD8A7771B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288"/>
            <a:ext cx="10515600" cy="901148"/>
          </a:xfrm>
        </p:spPr>
        <p:txBody>
          <a:bodyPr/>
          <a:lstStyle/>
          <a:p>
            <a:pPr algn="ctr"/>
            <a:r>
              <a:rPr lang="en-US" dirty="0"/>
              <a:t>Inverse z-Transform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156821-EF28-45EE-8ECF-1D6F4665B5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51722"/>
                <a:ext cx="10515600" cy="4825241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den>
                      </m:f>
                      <m:nary>
                        <m:naryPr>
                          <m:chr m:val="∮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400" i="1" dirty="0"/>
                  <a:t>where C is a counterclockwise closed path encircling the origin and entirely in ROC.</a:t>
                </a:r>
              </a:p>
              <a:p>
                <a:pPr marL="0" indent="0">
                  <a:lnSpc>
                    <a:spcPct val="250000"/>
                  </a:lnSpc>
                  <a:buNone/>
                </a:pPr>
                <a:r>
                  <a:rPr lang="en-US" u="sng" dirty="0"/>
                  <a:t>Methods: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Direct evaluation by contour integration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Expansion into a series of terms, in the variables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Partial-fraction expansion and table lookup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156821-EF28-45EE-8ECF-1D6F4665B5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51722"/>
                <a:ext cx="10515600" cy="4825241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389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>
                <a:extLst>
                  <a:ext uri="{FF2B5EF4-FFF2-40B4-BE49-F238E27FC236}">
                    <a16:creationId xmlns:a16="http://schemas.microsoft.com/office/drawing/2014/main" id="{8A55D7EC-24E5-4F67-8590-54BDB8DF68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1431234"/>
              </a:xfrm>
            </p:spPr>
            <p:txBody>
              <a:bodyPr>
                <a:noAutofit/>
              </a:bodyPr>
              <a:lstStyle/>
              <a:p>
                <a:pPr/>
                <a:r>
                  <a:rPr lang="en-US" sz="2800" u="sng" dirty="0"/>
                  <a:t>Example:</a:t>
                </a:r>
                <a:r>
                  <a:rPr lang="en-US" sz="2800" dirty="0"/>
                  <a:t> Find the inverse z-transform for</a:t>
                </a:r>
                <a:br>
                  <a:rPr lang="en-US" sz="32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1−2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𝑅𝑂𝐶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Title 3">
                <a:extLst>
                  <a:ext uri="{FF2B5EF4-FFF2-40B4-BE49-F238E27FC236}">
                    <a16:creationId xmlns:a16="http://schemas.microsoft.com/office/drawing/2014/main" id="{8A55D7EC-24E5-4F67-8590-54BDB8DF68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1431234"/>
              </a:xfrm>
              <a:blipFill>
                <a:blip r:embed="rId2"/>
                <a:stretch>
                  <a:fillRect l="-1217" t="-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7B942BF-4D0E-45BC-A1D4-B58C3C10D72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431235"/>
                <a:ext cx="5181600" cy="5300868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We get,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7B942BF-4D0E-45BC-A1D4-B58C3C10D7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431235"/>
                <a:ext cx="5181600" cy="5300868"/>
              </a:xfrm>
              <a:blipFill>
                <a:blip r:embed="rId3"/>
                <a:stretch>
                  <a:fillRect l="-1529" t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4D8F4B1-4DA9-4DD5-888C-2C145A3C9C0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172200" y="1431234"/>
                <a:ext cx="5181600" cy="5300869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Putting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 , we get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Putting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 , we get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4D8F4B1-4DA9-4DD5-888C-2C145A3C9C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72200" y="1431234"/>
                <a:ext cx="5181600" cy="5300869"/>
              </a:xfrm>
              <a:blipFill>
                <a:blip r:embed="rId4"/>
                <a:stretch>
                  <a:fillRect l="-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50F725E-71E9-4DAA-94CD-AC7E636E653B}"/>
              </a:ext>
            </a:extLst>
          </p:cNvPr>
          <p:cNvCxnSpPr>
            <a:cxnSpLocks/>
          </p:cNvCxnSpPr>
          <p:nvPr/>
        </p:nvCxnSpPr>
        <p:spPr>
          <a:xfrm>
            <a:off x="6109250" y="1789043"/>
            <a:ext cx="0" cy="4744279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12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76FD4-04FB-4CEC-B830-3E4A4123C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256EC3-7F62-4D03-B34A-E01401B39A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4691" y="681037"/>
                <a:ext cx="10759109" cy="5495926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	----------------(</a:t>
                </a:r>
                <a:r>
                  <a:rPr lang="en-US" dirty="0" err="1"/>
                  <a:t>i</a:t>
                </a:r>
                <a:r>
                  <a:rPr lang="en-US" dirty="0"/>
                  <a:t>)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So, x[n] is causal, and both terms in </a:t>
                </a:r>
                <a:r>
                  <a:rPr lang="en-US" dirty="0" err="1"/>
                  <a:t>eqn</a:t>
                </a:r>
                <a:r>
                  <a:rPr lang="en-US" dirty="0"/>
                  <a:t> (</a:t>
                </a:r>
                <a:r>
                  <a:rPr lang="en-US" dirty="0" err="1"/>
                  <a:t>i</a:t>
                </a:r>
                <a:r>
                  <a:rPr lang="en-US" dirty="0"/>
                  <a:t>) are causal terms.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What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 ?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So, x[n] is anti-causal, and both terms in </a:t>
                </a:r>
                <a:r>
                  <a:rPr lang="en-US" dirty="0" err="1"/>
                  <a:t>eqn</a:t>
                </a:r>
                <a:r>
                  <a:rPr lang="en-US" dirty="0"/>
                  <a:t> (</a:t>
                </a:r>
                <a:r>
                  <a:rPr lang="en-US" dirty="0" err="1"/>
                  <a:t>i</a:t>
                </a:r>
                <a:r>
                  <a:rPr lang="en-US" dirty="0"/>
                  <a:t>) are anti-causal terms.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[−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256EC3-7F62-4D03-B34A-E01401B39A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4691" y="681037"/>
                <a:ext cx="10759109" cy="5495926"/>
              </a:xfrm>
              <a:blipFill>
                <a:blip r:embed="rId2"/>
                <a:stretch>
                  <a:fillRect l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634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76FD4-04FB-4CEC-B830-3E4A4123C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256EC3-7F62-4D03-B34A-E01401B39A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5289" y="681037"/>
                <a:ext cx="11353800" cy="5495926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	----------------(</a:t>
                </a:r>
                <a:r>
                  <a:rPr lang="en-US" dirty="0" err="1"/>
                  <a:t>i</a:t>
                </a:r>
                <a:r>
                  <a:rPr lang="en-US" dirty="0"/>
                  <a:t>)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What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 ?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So, x[n] is two-sided, and one term in </a:t>
                </a:r>
                <a:r>
                  <a:rPr lang="en-US" dirty="0" err="1"/>
                  <a:t>eqn</a:t>
                </a:r>
                <a:r>
                  <a:rPr lang="en-US" dirty="0"/>
                  <a:t> (</a:t>
                </a:r>
                <a:r>
                  <a:rPr lang="en-US" dirty="0" err="1"/>
                  <a:t>i</a:t>
                </a:r>
                <a:r>
                  <a:rPr lang="en-US" dirty="0"/>
                  <a:t>) is causal, another is anti-causal.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For ROC to exist (overlap):</a:t>
                </a:r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 provides causal part.</a:t>
                </a:r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 provides anti-causal part.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256EC3-7F62-4D03-B34A-E01401B39A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5289" y="681037"/>
                <a:ext cx="11353800" cy="5495926"/>
              </a:xfrm>
              <a:blipFill>
                <a:blip r:embed="rId2"/>
                <a:stretch>
                  <a:fillRect l="-1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480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>
                <a:extLst>
                  <a:ext uri="{FF2B5EF4-FFF2-40B4-BE49-F238E27FC236}">
                    <a16:creationId xmlns:a16="http://schemas.microsoft.com/office/drawing/2014/main" id="{8A55D7EC-24E5-4F67-8590-54BDB8DF68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1431234"/>
              </a:xfrm>
            </p:spPr>
            <p:txBody>
              <a:bodyPr>
                <a:noAutofit/>
              </a:bodyPr>
              <a:lstStyle/>
              <a:p>
                <a:pPr/>
                <a:r>
                  <a:rPr lang="en-US" sz="2800" u="sng" dirty="0"/>
                  <a:t>Example:</a:t>
                </a:r>
                <a:r>
                  <a:rPr lang="en-US" sz="2800" dirty="0"/>
                  <a:t> Find the inverse z-transform for</a:t>
                </a:r>
                <a:br>
                  <a:rPr lang="en-US" sz="32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𝑐𝑎𝑢𝑠𝑎𝑙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Title 3">
                <a:extLst>
                  <a:ext uri="{FF2B5EF4-FFF2-40B4-BE49-F238E27FC236}">
                    <a16:creationId xmlns:a16="http://schemas.microsoft.com/office/drawing/2014/main" id="{8A55D7EC-24E5-4F67-8590-54BDB8DF68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1431234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7B942BF-4D0E-45BC-A1D4-B58C3C10D72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789043"/>
                <a:ext cx="6019799" cy="4943060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We get,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7B942BF-4D0E-45BC-A1D4-B58C3C10D7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789043"/>
                <a:ext cx="6019799" cy="4943060"/>
              </a:xfrm>
              <a:blipFill>
                <a:blip r:embed="rId3"/>
                <a:stretch>
                  <a:fillRect l="-1317" t="-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4D8F4B1-4DA9-4DD5-888C-2C145A3C9C0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019799" y="1789043"/>
                <a:ext cx="6172200" cy="4943060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b="0" dirty="0">
                    <a:ea typeface="Cambria Math" panose="02040503050406030204" pitchFamily="18" charset="0"/>
                  </a:rPr>
                  <a:t>After solving,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4D8F4B1-4DA9-4DD5-888C-2C145A3C9C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19799" y="1789043"/>
                <a:ext cx="6172200" cy="4943060"/>
              </a:xfrm>
              <a:blipFill>
                <a:blip r:embed="rId4"/>
                <a:stretch>
                  <a:fillRect l="-1185" t="-10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50F725E-71E9-4DAA-94CD-AC7E636E653B}"/>
              </a:ext>
            </a:extLst>
          </p:cNvPr>
          <p:cNvCxnSpPr>
            <a:cxnSpLocks/>
          </p:cNvCxnSpPr>
          <p:nvPr/>
        </p:nvCxnSpPr>
        <p:spPr>
          <a:xfrm>
            <a:off x="6042990" y="1789043"/>
            <a:ext cx="0" cy="4744279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10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>
                <a:extLst>
                  <a:ext uri="{FF2B5EF4-FFF2-40B4-BE49-F238E27FC236}">
                    <a16:creationId xmlns:a16="http://schemas.microsoft.com/office/drawing/2014/main" id="{8A55D7EC-24E5-4F67-8590-54BDB8DF68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1431234"/>
              </a:xfrm>
            </p:spPr>
            <p:txBody>
              <a:bodyPr>
                <a:noAutofit/>
              </a:bodyPr>
              <a:lstStyle/>
              <a:p>
                <a:pPr/>
                <a:r>
                  <a:rPr lang="en-US" sz="2800" u="sng" dirty="0"/>
                  <a:t>Example:</a:t>
                </a:r>
                <a:r>
                  <a:rPr lang="en-US" sz="2800" dirty="0"/>
                  <a:t> Find the inverse z-transform for</a:t>
                </a:r>
                <a:br>
                  <a:rPr lang="en-US" sz="32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1−2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𝑐𝑎𝑢𝑠𝑎𝑙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Title 3">
                <a:extLst>
                  <a:ext uri="{FF2B5EF4-FFF2-40B4-BE49-F238E27FC236}">
                    <a16:creationId xmlns:a16="http://schemas.microsoft.com/office/drawing/2014/main" id="{8A55D7EC-24E5-4F67-8590-54BDB8DF68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1431234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7B942BF-4D0E-45BC-A1D4-B58C3C10D72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789043"/>
                <a:ext cx="6019799" cy="3843131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dirty="0"/>
                  <a:t>We get,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e>
                          </m:d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After solving,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−(1+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−(1−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7B942BF-4D0E-45BC-A1D4-B58C3C10D7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789043"/>
                <a:ext cx="6019799" cy="3843131"/>
              </a:xfrm>
              <a:blipFill>
                <a:blip r:embed="rId3"/>
                <a:stretch>
                  <a:fillRect l="-1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4D8F4B1-4DA9-4DD5-888C-2C145A3C9C0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019799" y="1789043"/>
                <a:ext cx="6019797" cy="3843131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1−(1+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 algn="r">
                  <a:lnSpc>
                    <a:spcPct val="110000"/>
                  </a:lnSpc>
                  <a:buNone/>
                </a:pPr>
                <a:r>
                  <a:rPr lang="en-US" sz="2400" dirty="0"/>
                  <a:t>Formula:</a:t>
                </a:r>
                <a:r>
                  <a:rPr lang="en-US" sz="2600" dirty="0"/>
                  <a:t>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600" i="1" dirty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6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6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6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sz="2600" b="0" i="1" dirty="0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600" i="1" dirty="0">
                        <a:latin typeface="Cambria Math" panose="02040503050406030204" pitchFamily="18" charset="0"/>
                      </a:rPr>
                      <m:t>=2</m:t>
                    </m:r>
                    <m:d>
                      <m:dPr>
                        <m:begChr m:val="|"/>
                        <m:endChr m:val="|"/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sz="2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26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6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func>
                      <m:funcPr>
                        <m:ctrlPr>
                          <a:rPr lang="en-US" sz="26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60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26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sz="2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br>
                  <a:rPr lang="en-US" sz="2600" dirty="0"/>
                </a:br>
                <a:r>
                  <a:rPr lang="en-US" sz="2600" dirty="0"/>
                  <a:t>where</a:t>
                </a:r>
                <a:r>
                  <a:rPr lang="el-GR" sz="2600" dirty="0"/>
                  <a:t>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US" sz="2600" dirty="0"/>
                  <a:t>and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4D8F4B1-4DA9-4DD5-888C-2C145A3C9C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19799" y="1789043"/>
                <a:ext cx="6019797" cy="3843131"/>
              </a:xfrm>
              <a:blipFill>
                <a:blip r:embed="rId4"/>
                <a:stretch>
                  <a:fillRect l="-1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50F725E-71E9-4DAA-94CD-AC7E636E653B}"/>
              </a:ext>
            </a:extLst>
          </p:cNvPr>
          <p:cNvCxnSpPr>
            <a:cxnSpLocks/>
          </p:cNvCxnSpPr>
          <p:nvPr/>
        </p:nvCxnSpPr>
        <p:spPr>
          <a:xfrm>
            <a:off x="6042990" y="1789043"/>
            <a:ext cx="0" cy="4744279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724C4C4-C6A3-4B24-B445-81F3672630CA}"/>
                  </a:ext>
                </a:extLst>
              </p:cNvPr>
              <p:cNvSpPr txBox="1"/>
              <p:nvPr/>
            </p:nvSpPr>
            <p:spPr>
              <a:xfrm>
                <a:off x="7991061" y="5541205"/>
                <a:ext cx="3949147" cy="897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000" u="sng" dirty="0"/>
                  <a:t>Note:</a:t>
                </a:r>
                <a:r>
                  <a:rPr lang="en-US" sz="2000" dirty="0"/>
                  <a:t> Here,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type m:val="lin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br>
                  <a:rPr lang="en-US" sz="24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type m:val="lin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724C4C4-C6A3-4B24-B445-81F3672630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1061" y="5541205"/>
                <a:ext cx="3949147" cy="897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196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7A9CFBF-A4DD-4374-8E53-748DD415B17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1007164"/>
              </a:xfrm>
            </p:spPr>
            <p:txBody>
              <a:bodyPr/>
              <a:lstStyle/>
              <a:p>
                <a:pPr algn="ctr"/>
                <a:r>
                  <a:rPr lang="en-US" dirty="0"/>
                  <a:t>System Function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7A9CFBF-A4DD-4374-8E53-748DD415B1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1007164"/>
              </a:xfrm>
              <a:blipFill>
                <a:blip r:embed="rId2"/>
                <a:stretch>
                  <a:fillRect t="-3636" b="-13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65FFA0-FCB2-4280-B811-530FBC6BA1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07165"/>
                <a:ext cx="10515600" cy="324678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sz="2400" dirty="0"/>
                  <a:t>H(z) represents the z-domain characterization of a system, whereas h[n] is the corresponding time-domain characterization of the system.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groupCh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B0F0"/>
                  </a:solidFill>
                </a:endParaRPr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sz="2400" u="sng" dirty="0"/>
                  <a:t>Example:</a:t>
                </a:r>
                <a:r>
                  <a:rPr lang="en-US" sz="2400" dirty="0"/>
                  <a:t> Determine the system function and the impulse response of the causal system described by the difference equation: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]=</m:t>
                    </m:r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−1]+7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65FFA0-FCB2-4280-B811-530FBC6BA1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07165"/>
                <a:ext cx="10515600" cy="3246783"/>
              </a:xfrm>
              <a:blipFill>
                <a:blip r:embed="rId3"/>
                <a:stretch>
                  <a:fillRect l="-928" t="-150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6EC0C-28C7-4BFC-B97E-406FD6C3B83C}"/>
                  </a:ext>
                </a:extLst>
              </p:cNvPr>
              <p:cNvSpPr txBox="1"/>
              <p:nvPr/>
            </p:nvSpPr>
            <p:spPr>
              <a:xfrm>
                <a:off x="838200" y="4147932"/>
                <a:ext cx="5165034" cy="2354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sz="2400" dirty="0"/>
                  <a:t>Computing the z-transform of this difference equation,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6EC0C-28C7-4BFC-B97E-406FD6C3B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147932"/>
                <a:ext cx="5165034" cy="2354684"/>
              </a:xfrm>
              <a:prstGeom prst="rect">
                <a:avLst/>
              </a:prstGeom>
              <a:blipFill>
                <a:blip r:embed="rId4"/>
                <a:stretch>
                  <a:fillRect l="-1889" t="-2067" r="-17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78F575-A9AE-432B-B2AA-25AE03ECA4D9}"/>
                  </a:ext>
                </a:extLst>
              </p:cNvPr>
              <p:cNvSpPr txBox="1"/>
              <p:nvPr/>
            </p:nvSpPr>
            <p:spPr>
              <a:xfrm>
                <a:off x="6188767" y="4253948"/>
                <a:ext cx="5774633" cy="22591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𝑅𝑂𝐶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i="1" u="sng" dirty="0"/>
                  <a:t>Note:</a:t>
                </a:r>
                <a:r>
                  <a:rPr lang="en-US" dirty="0"/>
                  <a:t> This system has pole at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 and zero at origin.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78F575-A9AE-432B-B2AA-25AE03ECA4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8767" y="4253948"/>
                <a:ext cx="5774633" cy="2259145"/>
              </a:xfrm>
              <a:prstGeom prst="rect">
                <a:avLst/>
              </a:prstGeom>
              <a:blipFill>
                <a:blip r:embed="rId5"/>
                <a:stretch>
                  <a:fillRect l="-844" b="-28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3E7FCB-5AD2-45A8-BDFD-87BF1F5EB723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096000" y="4253948"/>
            <a:ext cx="0" cy="2292626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74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AD74589-E036-44EE-BFE3-0AFE11E821A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1630016"/>
              </a:xfrm>
            </p:spPr>
            <p:txBody>
              <a:bodyPr>
                <a:normAutofit/>
              </a:bodyPr>
              <a:lstStyle/>
              <a:p>
                <a:r>
                  <a:rPr lang="en-US" sz="3200" u="sng" dirty="0"/>
                  <a:t>Example:</a:t>
                </a:r>
                <a:r>
                  <a:rPr lang="en-US" sz="3200" dirty="0"/>
                  <a:t> An LTI system has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+0.5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sz="3200" b="0" dirty="0">
                    <a:ea typeface="Cambria Math" panose="02040503050406030204" pitchFamily="18" charset="0"/>
                  </a:rPr>
                  <a:t>.</a:t>
                </a:r>
                <a:br>
                  <a:rPr lang="en-US" sz="3200" b="0" dirty="0">
                    <a:ea typeface="Cambria Math" panose="02040503050406030204" pitchFamily="18" charset="0"/>
                  </a:rPr>
                </a:br>
                <a:r>
                  <a:rPr lang="en-US" sz="3200" b="0" dirty="0">
                    <a:ea typeface="Cambria Math" panose="02040503050406030204" pitchFamily="18" charset="0"/>
                  </a:rPr>
                  <a:t>Find the system’s unit step response.</a:t>
                </a:r>
                <a:endParaRPr lang="en-US" sz="3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AD74589-E036-44EE-BFE3-0AFE11E821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1630016"/>
              </a:xfrm>
              <a:blipFill>
                <a:blip r:embed="rId2"/>
                <a:stretch>
                  <a:fillRect l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5487A-D1D5-4FAF-87BB-C5CCEFE17E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30017"/>
                <a:ext cx="10515600" cy="4546946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We get,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=1+0.5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And,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groupChr>
                      <m:groupChrPr>
                        <m:chr m:val="↔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groupCh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1+0.5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0.5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+0.5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5487A-D1D5-4FAF-87BB-C5CCEFE17E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30017"/>
                <a:ext cx="10515600" cy="4546946"/>
              </a:xfrm>
              <a:blipFill>
                <a:blip r:embed="rId3"/>
                <a:stretch>
                  <a:fillRect l="-1217" t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580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8A2DF-78E9-483C-8C2D-826F89134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79442"/>
          </a:xfrm>
        </p:spPr>
        <p:txBody>
          <a:bodyPr>
            <a:normAutofit/>
          </a:bodyPr>
          <a:lstStyle/>
          <a:p>
            <a:pPr algn="just"/>
            <a:r>
              <a:rPr lang="en-US" sz="3200" u="sng" dirty="0"/>
              <a:t>Example:</a:t>
            </a:r>
            <a:r>
              <a:rPr lang="en-US" sz="3200" dirty="0"/>
              <a:t> Compute the step response of a causal LTI system with zero at 1, pole at 3, and H(0) = 4. Also find the LCCDE.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6F45EF-AEAD-496E-86FE-B885FF1D85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11256" y="1179442"/>
                <a:ext cx="10969487" cy="5128593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Let,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0−1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0−3</m:t>
                        </m:r>
                      </m:den>
                    </m:f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=12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And,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groupChr>
                      <m:groupChrPr>
                        <m:chr m:val="↔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groupCh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12−12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−1]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6F45EF-AEAD-496E-86FE-B885FF1D85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256" y="1179442"/>
                <a:ext cx="10969487" cy="5128593"/>
              </a:xfrm>
              <a:blipFill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677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61C93-8250-4983-8A21-0F69F07D5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0903"/>
          </a:xfrm>
        </p:spPr>
        <p:txBody>
          <a:bodyPr/>
          <a:lstStyle/>
          <a:p>
            <a:pPr algn="ctr"/>
            <a:r>
              <a:rPr lang="en-US" dirty="0"/>
              <a:t>Causality &amp; Stability with z-Transform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273BC3-4A10-4C81-BD6F-67D2754AED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11965"/>
                <a:ext cx="10515600" cy="4864998"/>
              </a:xfrm>
            </p:spPr>
            <p:txBody>
              <a:bodyPr/>
              <a:lstStyle/>
              <a:p>
                <a:pPr algn="just">
                  <a:lnSpc>
                    <a:spcPct val="100000"/>
                  </a:lnSpc>
                </a:pPr>
                <a:r>
                  <a:rPr lang="en-US" dirty="0"/>
                  <a:t>An LTI system is causal if and only if the ROC of H(z) is the exterior of a circle of radius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r>
                  <a:rPr lang="en-US" dirty="0"/>
                  <a:t>, including the point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=∞</m:t>
                    </m:r>
                  </m:oMath>
                </a14:m>
                <a:r>
                  <a:rPr lang="en-US" dirty="0"/>
                  <a:t>.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en-US" dirty="0"/>
                  <a:t>An LTI system is BIBO stable if and only if the ROC of H(z) includes the unit circle.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dirty="0"/>
                  <a:t>A causal LTI system is BIBO stable if and only if all the poles of H(z) are inside the unit circle.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273BC3-4A10-4C81-BD6F-67D2754AED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11965"/>
                <a:ext cx="10515600" cy="4864998"/>
              </a:xfrm>
              <a:blipFill>
                <a:blip r:embed="rId2"/>
                <a:stretch>
                  <a:fillRect l="-1217" t="-1128" r="-1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038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D880EBE-4CDE-4D5D-925F-E6D452C8DCC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"/>
                <a:ext cx="10515600" cy="2252869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2800" u="sng" dirty="0"/>
                  <a:t>Example:</a:t>
                </a:r>
                <a:r>
                  <a:rPr lang="en-US" sz="2800" dirty="0"/>
                  <a:t> An LTI system is characterized by the following system function:</a:t>
                </a:r>
                <a:br>
                  <a:rPr lang="en-US" sz="28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1−3.5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+1.5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br>
                  <a:rPr lang="en-US" sz="2800" dirty="0"/>
                </a:br>
                <a:r>
                  <a:rPr lang="en-US" sz="2800" dirty="0"/>
                  <a:t>System is non-causal. Specify ROC of H(z). Determine h[n]. Find stability.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D880EBE-4CDE-4D5D-925F-E6D452C8DC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"/>
                <a:ext cx="10515600" cy="2252869"/>
              </a:xfrm>
              <a:blipFill>
                <a:blip r:embed="rId2"/>
                <a:stretch>
                  <a:fillRect l="-1217" t="-1081" b="-5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56AC65-AFF8-45B2-A60B-C7D3F2C943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252871"/>
                <a:ext cx="10515600" cy="3924092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After partial-fraction expansion, we get: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Since the system is non-causal (given),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&lt;3</m:t>
                    </m:r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[−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−1]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ROC </a:t>
                </a:r>
                <a:r>
                  <a:rPr lang="en-US" i="1" dirty="0"/>
                  <a:t>contains</a:t>
                </a:r>
                <a:r>
                  <a:rPr lang="en-US" dirty="0"/>
                  <a:t> “unit circle”, so the system is </a:t>
                </a:r>
                <a:r>
                  <a:rPr lang="en-US" dirty="0">
                    <a:solidFill>
                      <a:srgbClr val="00B050"/>
                    </a:solidFill>
                  </a:rPr>
                  <a:t>stable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56AC65-AFF8-45B2-A60B-C7D3F2C943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252871"/>
                <a:ext cx="10515600" cy="3924092"/>
              </a:xfrm>
              <a:blipFill>
                <a:blip r:embed="rId3"/>
                <a:stretch>
                  <a:fillRect l="-1043" t="-1400" b="-21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176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52FCC29-8266-495C-A99A-63FDD8C0C6A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440906" y="304797"/>
                <a:ext cx="5310187" cy="1298712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1−3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52FCC29-8266-495C-A99A-63FDD8C0C6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440906" y="304797"/>
                <a:ext cx="5310187" cy="129871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1E4DC-6CB7-4FAF-AD3E-B380F40C1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188" y="1298713"/>
            <a:ext cx="5789613" cy="823912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What if the system is causal?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3DA4B2-3698-4D86-8D4A-3CAE705586B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230188" y="2122625"/>
                <a:ext cx="5789613" cy="4067038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dirty="0"/>
                  <a:t>ROC doesn’t </a:t>
                </a:r>
                <a:r>
                  <a:rPr lang="en-US" i="1" dirty="0"/>
                  <a:t>contain</a:t>
                </a:r>
                <a:r>
                  <a:rPr lang="en-US" dirty="0"/>
                  <a:t> “unit circle”, so the system is </a:t>
                </a:r>
                <a:r>
                  <a:rPr lang="en-US" dirty="0">
                    <a:solidFill>
                      <a:srgbClr val="00B050"/>
                    </a:solidFill>
                  </a:rPr>
                  <a:t>unstable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3DA4B2-3698-4D86-8D4A-3CAE705586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30188" y="2122625"/>
                <a:ext cx="5789613" cy="4067038"/>
              </a:xfrm>
              <a:blipFill>
                <a:blip r:embed="rId3"/>
                <a:stretch>
                  <a:fillRect l="-2211" r="-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468396-A73F-4900-BAF6-69D6FB3F56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7600" y="1298713"/>
            <a:ext cx="5764212" cy="823912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What if the system is anti-causal?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01445FAE-DF45-432B-888A-B3D770B0CC35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6172200" y="2122625"/>
                <a:ext cx="5789612" cy="4067038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sz="21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1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1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sz="21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1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1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1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1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1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1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1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1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1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sz="21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1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US" sz="21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1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sz="21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[−</m:t>
                      </m:r>
                      <m:r>
                        <a:rPr lang="en-US" sz="21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1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  <m:r>
                        <a:rPr lang="en-US" sz="21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100" dirty="0">
                  <a:solidFill>
                    <a:srgbClr val="00B050"/>
                  </a:solidFill>
                </a:endParaRP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dirty="0"/>
                  <a:t>ROC doesn’t </a:t>
                </a:r>
                <a:r>
                  <a:rPr lang="en-US" i="1" dirty="0"/>
                  <a:t>contain</a:t>
                </a:r>
                <a:r>
                  <a:rPr lang="en-US" dirty="0"/>
                  <a:t> “unit circle”, so the system is </a:t>
                </a:r>
                <a:r>
                  <a:rPr lang="en-US" dirty="0">
                    <a:solidFill>
                      <a:srgbClr val="00B050"/>
                    </a:solidFill>
                  </a:rPr>
                  <a:t>unstable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01445FAE-DF45-432B-888A-B3D770B0CC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6172200" y="2122625"/>
                <a:ext cx="5789612" cy="4067038"/>
              </a:xfrm>
              <a:blipFill>
                <a:blip r:embed="rId4"/>
                <a:stretch>
                  <a:fillRect l="-2213" r="-2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D753800-0A6E-4F70-B720-4CD919AAB47E}"/>
              </a:ext>
            </a:extLst>
          </p:cNvPr>
          <p:cNvCxnSpPr>
            <a:cxnSpLocks/>
          </p:cNvCxnSpPr>
          <p:nvPr/>
        </p:nvCxnSpPr>
        <p:spPr>
          <a:xfrm>
            <a:off x="6096000" y="1789043"/>
            <a:ext cx="0" cy="3074505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509F5C2-B0F0-4AAE-A49B-7DB290C4BC15}"/>
              </a:ext>
            </a:extLst>
          </p:cNvPr>
          <p:cNvSpPr txBox="1"/>
          <p:nvPr/>
        </p:nvSpPr>
        <p:spPr>
          <a:xfrm>
            <a:off x="0" y="0"/>
            <a:ext cx="2406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continued…</a:t>
            </a:r>
          </a:p>
        </p:txBody>
      </p:sp>
    </p:spTree>
    <p:extLst>
      <p:ext uri="{BB962C8B-B14F-4D97-AF65-F5344CB8AC3E}">
        <p14:creationId xmlns:p14="http://schemas.microsoft.com/office/powerpoint/2010/main" val="256855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2CF1D-F17D-478E-907D-1C52541C4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0173"/>
          </a:xfrm>
        </p:spPr>
        <p:txBody>
          <a:bodyPr/>
          <a:lstStyle/>
          <a:p>
            <a:pPr algn="ctr"/>
            <a:r>
              <a:rPr lang="en-US" dirty="0"/>
              <a:t>Pole-Zero Cancellation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B093C-A36E-4BA3-A776-A2DA5CF5A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0174"/>
            <a:ext cx="10515600" cy="511678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dirty="0"/>
              <a:t>When a z-transform has a </a:t>
            </a:r>
            <a:r>
              <a:rPr lang="en-US" dirty="0">
                <a:solidFill>
                  <a:srgbClr val="FF0000"/>
                </a:solidFill>
              </a:rPr>
              <a:t>pole</a:t>
            </a:r>
            <a:r>
              <a:rPr lang="en-US" dirty="0"/>
              <a:t> that is at the same location as a </a:t>
            </a:r>
            <a:r>
              <a:rPr lang="en-US" dirty="0">
                <a:solidFill>
                  <a:srgbClr val="00B050"/>
                </a:solidFill>
              </a:rPr>
              <a:t>zero</a:t>
            </a:r>
            <a:r>
              <a:rPr lang="en-US" dirty="0"/>
              <a:t>, the </a:t>
            </a:r>
            <a:r>
              <a:rPr lang="en-US" dirty="0">
                <a:solidFill>
                  <a:srgbClr val="FF0000"/>
                </a:solidFill>
              </a:rPr>
              <a:t>pole</a:t>
            </a:r>
            <a:r>
              <a:rPr lang="en-US" dirty="0"/>
              <a:t> is cancelled by the </a:t>
            </a:r>
            <a:r>
              <a:rPr lang="en-US" dirty="0">
                <a:solidFill>
                  <a:srgbClr val="00B050"/>
                </a:solidFill>
              </a:rPr>
              <a:t>zero</a:t>
            </a:r>
            <a:r>
              <a:rPr lang="en-US" dirty="0"/>
              <a:t>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/>
              <a:t>H(z) itself → order of the system reduced by one.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/>
              <a:t>Product of H(z) and X(z) → </a:t>
            </a:r>
            <a:r>
              <a:rPr lang="en-US" dirty="0">
                <a:solidFill>
                  <a:srgbClr val="FF0000"/>
                </a:solidFill>
              </a:rPr>
              <a:t>pole</a:t>
            </a:r>
            <a:r>
              <a:rPr lang="en-US" dirty="0"/>
              <a:t> of the system suppressed by </a:t>
            </a:r>
            <a:r>
              <a:rPr lang="en-US" dirty="0">
                <a:solidFill>
                  <a:srgbClr val="00B050"/>
                </a:solidFill>
              </a:rPr>
              <a:t>zero</a:t>
            </a:r>
            <a:r>
              <a:rPr lang="en-US" dirty="0"/>
              <a:t> in x[n], or vice versa.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/>
              <a:t>By proper selection of the </a:t>
            </a:r>
            <a:r>
              <a:rPr lang="en-US" dirty="0">
                <a:solidFill>
                  <a:srgbClr val="00B050"/>
                </a:solidFill>
              </a:rPr>
              <a:t>zeros</a:t>
            </a:r>
            <a:r>
              <a:rPr lang="en-US" dirty="0"/>
              <a:t> of x[n], it is possible to suppress one or more system modes in the response of the system.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/>
              <a:t>By proper selection of the </a:t>
            </a:r>
            <a:r>
              <a:rPr lang="en-US" dirty="0">
                <a:solidFill>
                  <a:srgbClr val="00B050"/>
                </a:solidFill>
              </a:rPr>
              <a:t>zeros</a:t>
            </a:r>
            <a:r>
              <a:rPr lang="en-US" dirty="0"/>
              <a:t> of H(z), it is possible to suppress one or more modes of x[n] from the response of the system.</a:t>
            </a:r>
          </a:p>
        </p:txBody>
      </p:sp>
    </p:spTree>
    <p:extLst>
      <p:ext uri="{BB962C8B-B14F-4D97-AF65-F5344CB8AC3E}">
        <p14:creationId xmlns:p14="http://schemas.microsoft.com/office/powerpoint/2010/main" val="152405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F590FFB-730E-4181-835B-4907E0E61A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77078" y="1"/>
                <a:ext cx="11237844" cy="1073425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2800" u="sng" dirty="0"/>
                  <a:t>Example:</a:t>
                </a:r>
                <a:r>
                  <a:rPr lang="en-US" sz="2800" dirty="0"/>
                  <a:t> Find h[n] for a causal system is described by the following LCCDE:</a:t>
                </a:r>
                <a:br>
                  <a:rPr lang="en-US" sz="28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=2.5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−2]</m:t>
                      </m:r>
                    </m:oMath>
                  </m:oMathPara>
                </a14:m>
                <a:br>
                  <a:rPr lang="en-US" sz="2800" dirty="0"/>
                </a:br>
                <a:endParaRPr lang="en-US" sz="28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F590FFB-730E-4181-835B-4907E0E61A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77078" y="1"/>
                <a:ext cx="11237844" cy="1073425"/>
              </a:xfrm>
              <a:blipFill>
                <a:blip r:embed="rId2"/>
                <a:stretch>
                  <a:fillRect l="-1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B698BC-2D59-4DF2-9744-3EDCAE260A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7078" y="1073426"/>
                <a:ext cx="11237844" cy="5512903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We get,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−2.5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+6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−2]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Applying z-transform,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−2.5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−5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+6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1−2.5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1−5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+6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1−5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+6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1−2.5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−2.5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−0.5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−0.5−2.5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−0.5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2.5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−0.5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2.5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1−0.5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𝑅𝑂𝐶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−2.5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0.5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B698BC-2D59-4DF2-9744-3EDCAE260A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7078" y="1073426"/>
                <a:ext cx="11237844" cy="5512903"/>
              </a:xfrm>
              <a:blipFill>
                <a:blip r:embed="rId3"/>
                <a:stretch>
                  <a:fillRect l="-976" t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736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664F10D-8FEC-469F-AE25-465D451F518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0"/>
                <a:ext cx="10515600" cy="2411895"/>
              </a:xfrm>
            </p:spPr>
            <p:txBody>
              <a:bodyPr>
                <a:noAutofit/>
              </a:bodyPr>
              <a:lstStyle/>
              <a:p>
                <a:pPr/>
                <a:r>
                  <a:rPr lang="en-US" sz="2800" u="sng" dirty="0"/>
                  <a:t>Example:</a:t>
                </a:r>
                <a:r>
                  <a:rPr lang="en-US" sz="2800" dirty="0"/>
                  <a:t> A causal LTI system is described by:</a:t>
                </a:r>
                <a:br>
                  <a:rPr lang="en-US" sz="28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br>
                  <a:rPr lang="en-US" sz="2800" dirty="0"/>
                </a:br>
                <a:r>
                  <a:rPr lang="en-US" sz="2800" dirty="0"/>
                  <a:t>Find the input signal that will cancel the nearest pole to the origin. Also find system response for that input.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664F10D-8FEC-469F-AE25-465D451F51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0"/>
                <a:ext cx="10515600" cy="2411895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2A8C186-1ADE-4C58-A4A3-75EB28FF518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719528" y="2411895"/>
                <a:ext cx="5300271" cy="3765067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This system has two real poles at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b="0" dirty="0"/>
                  <a:t>System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2A8C186-1ADE-4C58-A4A3-75EB28FF51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719528" y="2411895"/>
                <a:ext cx="5300271" cy="3765067"/>
              </a:xfrm>
              <a:blipFill>
                <a:blip r:embed="rId3"/>
                <a:stretch>
                  <a:fillRect l="-1496" r="-11392" b="-3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29807D0-39BA-45A1-A853-E24CE1A8C2B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172200" y="2411895"/>
                <a:ext cx="5701748" cy="3765068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dirty="0"/>
                  <a:t>The nearest pole is at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 (to be cancelled).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dirty="0"/>
                  <a:t>So, X(z) must be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;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ROC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−1]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b="0" dirty="0">
                    <a:ea typeface="Cambria Math" panose="02040503050406030204" pitchFamily="18" charset="0"/>
                  </a:rPr>
                  <a:t>Now,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29807D0-39BA-45A1-A853-E24CE1A8C2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72200" y="2411895"/>
                <a:ext cx="5701748" cy="3765068"/>
              </a:xfrm>
              <a:blipFill>
                <a:blip r:embed="rId4"/>
                <a:stretch>
                  <a:fillRect l="-1390" t="-14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E9DF7E4-8AB6-4083-BB4A-43EE489D1ED8}"/>
              </a:ext>
            </a:extLst>
          </p:cNvPr>
          <p:cNvCxnSpPr>
            <a:cxnSpLocks/>
          </p:cNvCxnSpPr>
          <p:nvPr/>
        </p:nvCxnSpPr>
        <p:spPr>
          <a:xfrm>
            <a:off x="6096000" y="2411895"/>
            <a:ext cx="0" cy="3591340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89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5E59A-29B7-4AFC-8E23-A7541411B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D45003-C749-43E4-A9ED-70ADB43C3D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dirty="0"/>
                  <a:t>What if you want to cancel the farthest pole from the origin?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The farthest pole is at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(to be cancelled).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So, X(z) must be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−1]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Now,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D45003-C749-43E4-A9ED-70ADB43C3D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  <a:blipFill>
                <a:blip r:embed="rId2"/>
                <a:stretch>
                  <a:fillRect l="-1217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043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5A6A4CB-4E8C-40B1-A628-ACE382FC701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45775"/>
                <a:ext cx="10515600" cy="1544914"/>
              </a:xfrm>
            </p:spPr>
            <p:txBody>
              <a:bodyPr>
                <a:noAutofit/>
              </a:bodyPr>
              <a:lstStyle/>
              <a:p>
                <a:pPr algn="just"/>
                <a:r>
                  <a:rPr lang="en-US" sz="2800" u="sng" dirty="0"/>
                  <a:t>Example:</a:t>
                </a:r>
                <a:r>
                  <a:rPr lang="en-US" sz="2800" dirty="0"/>
                  <a:t> A cell phone signal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800" dirty="0"/>
                  <a:t> is distorted by multipath reflections off of city buildings. What your cell phone receives is not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800" dirty="0"/>
                  <a:t> but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800" dirty="0"/>
                  <a:t>, where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−0.75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+0.125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r>
                  <a:rPr lang="en-US" sz="2800" dirty="0"/>
                  <a:t>. Can you find a filter that recovers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800" dirty="0"/>
                  <a:t> from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800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5A6A4CB-4E8C-40B1-A628-ACE382FC70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45775"/>
                <a:ext cx="10515600" cy="1544914"/>
              </a:xfrm>
              <a:blipFill>
                <a:blip r:embed="rId2"/>
                <a:stretch>
                  <a:fillRect l="-1217" t="-9091" r="-1159" b="-142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38A228-5118-4BF5-95CB-37242573C1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167268"/>
                <a:ext cx="10515600" cy="3405809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sz="2400" dirty="0"/>
                  <a:t>We need to compute the inverse filter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/>
                  <a:t> that can undo the effect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=1−0.75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+0.125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−0.75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+0.125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sz="2400" dirty="0"/>
                  <a:t>We want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]∗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]=</m:t>
                    </m:r>
                    <m:r>
                      <a:rPr lang="el-GR" sz="2400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l-GR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/>
                  <a:t>, which implies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)=1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−0.75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+0.125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38A228-5118-4BF5-95CB-37242573C1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167268"/>
                <a:ext cx="10515600" cy="3405809"/>
              </a:xfrm>
              <a:blipFill>
                <a:blip r:embed="rId3"/>
                <a:stretch>
                  <a:fillRect l="-928" t="-1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4C2516C-73FA-40E6-A627-A4AF7D9D9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865" y="1730445"/>
            <a:ext cx="2998269" cy="640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0817AC-D431-4215-8A3F-E8C22F840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456" y="2421173"/>
            <a:ext cx="5345086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07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59BAA-AD33-487E-9B87-641643603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22B38E-9844-4921-9BDE-9DAB947EC43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−0.5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−0.25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−0.5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−0.25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−0.5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−0.25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−0.5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−0.25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1−0.5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1−0.25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2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0.5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0.25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22B38E-9844-4921-9BDE-9DAB947EC4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120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CF610-DA6C-4784-99CF-A86B0F44C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12574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Filter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F9C26-F267-4202-B73C-038A3B07B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4608" y="821635"/>
            <a:ext cx="6427304" cy="50394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i="1" u="sng" dirty="0"/>
              <a:t>Analog vs Digital</a:t>
            </a:r>
          </a:p>
          <a:p>
            <a:pPr algn="just"/>
            <a:r>
              <a:rPr lang="en-US" sz="2800" dirty="0"/>
              <a:t>Analog filters are cheap, fast, and have a large dynamic range.</a:t>
            </a:r>
          </a:p>
          <a:p>
            <a:pPr algn="just"/>
            <a:r>
              <a:rPr lang="en-US" sz="2800" dirty="0"/>
              <a:t>Digital filters are vastly superior in the level of performance.</a:t>
            </a:r>
          </a:p>
          <a:p>
            <a:pPr marL="0" indent="0" algn="ctr">
              <a:buNone/>
            </a:pPr>
            <a:r>
              <a:rPr lang="en-US" sz="2800" i="1" u="sng" dirty="0"/>
              <a:t>Digital Filter Type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dirty="0"/>
              <a:t>FIR Filter: has Finite Impulse Response</a:t>
            </a:r>
            <a:br>
              <a:rPr lang="en-US" sz="2800" dirty="0"/>
            </a:br>
            <a:r>
              <a:rPr lang="en-US" sz="2800" dirty="0"/>
              <a:t>[carried out by convolution]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dirty="0"/>
              <a:t>IIR Filter: has Infinite Impulse Response</a:t>
            </a:r>
            <a:br>
              <a:rPr lang="en-US" sz="2800" dirty="0"/>
            </a:br>
            <a:r>
              <a:rPr lang="en-US" sz="2800" dirty="0"/>
              <a:t>[carried out by recursion]</a:t>
            </a:r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DE3F56-00B4-46B1-983C-1F883BC3E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7"/>
          </a:xfrm>
        </p:spPr>
        <p:txBody>
          <a:bodyPr/>
          <a:lstStyle/>
          <a:p>
            <a:pPr algn="just"/>
            <a:r>
              <a:rPr lang="en-US" sz="2800" i="1" u="sng" dirty="0"/>
              <a:t>Use: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800" dirty="0"/>
              <a:t>Signal separation (e.g. EKG contaminated with noise)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800" dirty="0"/>
              <a:t>Signal restoration (e.g. image captured with shaky camera)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D5B2836-99CF-4E14-A243-02AC0B4D755C}"/>
              </a:ext>
            </a:extLst>
          </p:cNvPr>
          <p:cNvCxnSpPr>
            <a:cxnSpLocks/>
          </p:cNvCxnSpPr>
          <p:nvPr/>
        </p:nvCxnSpPr>
        <p:spPr>
          <a:xfrm>
            <a:off x="5155095" y="821635"/>
            <a:ext cx="0" cy="5039415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99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7B059-CAF2-41A0-A4FB-6B391279B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Filter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83E40-939A-4869-82E3-2BEBBA442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4643"/>
            <a:ext cx="3680791" cy="54466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/>
              <a:t>Every linear filter has</a:t>
            </a:r>
          </a:p>
          <a:p>
            <a:pPr algn="just"/>
            <a:r>
              <a:rPr lang="en-US" sz="2400" dirty="0"/>
              <a:t>impulse response</a:t>
            </a:r>
          </a:p>
          <a:p>
            <a:pPr algn="just"/>
            <a:r>
              <a:rPr lang="en-US" sz="2400" dirty="0"/>
              <a:t>step response</a:t>
            </a:r>
          </a:p>
          <a:p>
            <a:pPr algn="just"/>
            <a:r>
              <a:rPr lang="en-US" sz="2400" dirty="0"/>
              <a:t>frequency response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i="1" u="sng" dirty="0"/>
              <a:t>Some info about dB:</a:t>
            </a:r>
          </a:p>
          <a:p>
            <a:pPr marL="0" indent="0" algn="just">
              <a:buNone/>
            </a:pPr>
            <a:r>
              <a:rPr lang="en-US" sz="2400" dirty="0"/>
              <a:t>Every 20 dB means that the amplitude has changed by a factor of 10.</a:t>
            </a:r>
          </a:p>
          <a:p>
            <a:pPr marL="0" indent="0" algn="just">
              <a:buNone/>
            </a:pPr>
            <a:r>
              <a:rPr lang="en-US" sz="2400" dirty="0"/>
              <a:t>-3 dB means that the amplitude is reduced to 0.707, and the power is reduced to 0.5.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0523B6-0FFB-4853-9202-1EAA94A56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817" y="874643"/>
            <a:ext cx="7273183" cy="598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57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31FC8-F50C-4AE9-85F3-D080DD3B6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Information is Represented in Signals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993B0-D531-42BB-8E1B-BC038C1B5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7652"/>
            <a:ext cx="10515600" cy="5249311"/>
          </a:xfrm>
        </p:spPr>
        <p:txBody>
          <a:bodyPr/>
          <a:lstStyle/>
          <a:p>
            <a:pPr algn="just"/>
            <a:r>
              <a:rPr lang="en-US" dirty="0"/>
              <a:t>Step response describes how information represented in the time domain is being modified by the system.</a:t>
            </a:r>
          </a:p>
          <a:p>
            <a:pPr algn="just"/>
            <a:r>
              <a:rPr lang="en-US" dirty="0"/>
              <a:t>Frequency response shows how information represented in the frequency domain is being changed.</a:t>
            </a:r>
          </a:p>
          <a:p>
            <a:pPr marL="0" indent="0" algn="just">
              <a:buNone/>
            </a:pPr>
            <a:r>
              <a:rPr lang="en-US" dirty="0"/>
              <a:t>Good performance in the time domain results in poor performance in the frequency domain, and vice versa.</a:t>
            </a:r>
          </a:p>
          <a:p>
            <a:pPr marL="0" indent="0" algn="just">
              <a:buNone/>
            </a:pPr>
            <a:r>
              <a:rPr lang="en-US" i="1" u="sng" dirty="0"/>
              <a:t>Example:</a:t>
            </a:r>
          </a:p>
          <a:p>
            <a:pPr marL="0" indent="0" algn="just">
              <a:buNone/>
            </a:pPr>
            <a:r>
              <a:rPr lang="en-US" dirty="0"/>
              <a:t>Filter for noise removal from an EKG: step response is the important parameter, and frequency response is of little concern.</a:t>
            </a:r>
          </a:p>
          <a:p>
            <a:pPr marL="0" indent="0" algn="just">
              <a:buNone/>
            </a:pPr>
            <a:r>
              <a:rPr lang="en-US" dirty="0"/>
              <a:t>Filter for a hearing aid: frequency response is all important, while step response doesn't matter.</a:t>
            </a:r>
          </a:p>
        </p:txBody>
      </p:sp>
    </p:spTree>
    <p:extLst>
      <p:ext uri="{BB962C8B-B14F-4D97-AF65-F5344CB8AC3E}">
        <p14:creationId xmlns:p14="http://schemas.microsoft.com/office/powerpoint/2010/main" val="270867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566F8-8398-473B-AC93-89843AE7B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7895"/>
          </a:xfrm>
        </p:spPr>
        <p:txBody>
          <a:bodyPr/>
          <a:lstStyle/>
          <a:p>
            <a:pPr algn="ctr"/>
            <a:r>
              <a:rPr lang="en-US" dirty="0"/>
              <a:t>Time Domain Parameters of Digital Filter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B808E63-4960-4F14-8AB4-7C82933F39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79440"/>
            <a:ext cx="5897860" cy="2027582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BF71EA-81F4-43D1-8269-04A409F22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138" y="1204091"/>
            <a:ext cx="5897861" cy="20029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7243B8-EEF7-45C5-94E8-1D84C4EC7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0544"/>
            <a:ext cx="5897860" cy="200699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DB83752-8680-4ABA-BC93-56A005805C87}"/>
              </a:ext>
            </a:extLst>
          </p:cNvPr>
          <p:cNvSpPr txBox="1"/>
          <p:nvPr/>
        </p:nvSpPr>
        <p:spPr>
          <a:xfrm>
            <a:off x="8680174" y="3620114"/>
            <a:ext cx="35118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u="sng" dirty="0"/>
              <a:t>Better: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Fast step response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No overshoot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Linear Phase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4DD398A-D23C-40D8-8386-BD612F46891A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096000" y="887896"/>
            <a:ext cx="0" cy="52478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77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4793-0B1B-4068-97BE-D4042A701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Frequency Domain Parameters of Digital Filter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8AD5F5-3303-4A8F-8EB3-8AC7280A5D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945663"/>
            <a:ext cx="5895190" cy="20116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7C59FE-AB20-4CDB-BF18-1F8B15307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808" y="949091"/>
            <a:ext cx="5895190" cy="20082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29CC07-2BC6-4A66-A417-93CB7DD27C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302527"/>
            <a:ext cx="5895190" cy="20045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F8972E-C8EC-44DE-AA83-CCDA5D57AE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341" y="3488055"/>
            <a:ext cx="4416123" cy="2993436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D19F10D-94AD-4E7F-A58D-BBE70C573D64}"/>
              </a:ext>
            </a:extLst>
          </p:cNvPr>
          <p:cNvSpPr txBox="1"/>
          <p:nvPr/>
        </p:nvSpPr>
        <p:spPr>
          <a:xfrm>
            <a:off x="1643834" y="5441797"/>
            <a:ext cx="3511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Better: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Fast roll-off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Flat passband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Good stopband attenuation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758D0E1-A772-456F-ADA5-5324D9BEEFE7}"/>
              </a:ext>
            </a:extLst>
          </p:cNvPr>
          <p:cNvCxnSpPr>
            <a:stCxn id="2" idx="2"/>
          </p:cNvCxnSpPr>
          <p:nvPr/>
        </p:nvCxnSpPr>
        <p:spPr>
          <a:xfrm>
            <a:off x="6096000" y="927652"/>
            <a:ext cx="0" cy="47045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399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968A-0B8D-4635-A9FC-AEEAD243E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Low-Pass Filter to High-Pass Filter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EE7648-A8B1-4818-A88A-5F0688AB1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7652"/>
            <a:ext cx="4604775" cy="280946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FDCD4A-10EC-47EC-95C2-DBE4660A3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0466"/>
            <a:ext cx="4604775" cy="13656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E13C81-49F2-44B2-8478-5EB77C2E37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26" y="927651"/>
            <a:ext cx="7156174" cy="557285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467097-57B3-4430-ACAC-C311A6D2302B}"/>
              </a:ext>
            </a:extLst>
          </p:cNvPr>
          <p:cNvCxnSpPr/>
          <p:nvPr/>
        </p:nvCxnSpPr>
        <p:spPr>
          <a:xfrm>
            <a:off x="4797287" y="927651"/>
            <a:ext cx="0" cy="5711688"/>
          </a:xfrm>
          <a:prstGeom prst="line">
            <a:avLst/>
          </a:prstGeom>
          <a:ln w="3810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5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C4B3D-7E56-4DFB-BA1E-AD45918EA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9541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Band-Pass &amp; Band-Reject Filter from LPF &amp; HPF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BFFC3FB-65A6-4345-B0FA-E5E162DD7A6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54158"/>
            <a:ext cx="5669280" cy="1796995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A02DD29-F178-4195-9128-F1679E56C8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480" y="954158"/>
            <a:ext cx="5669280" cy="5854024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F9D5A2-6A68-4173-9A06-CD32497EB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1537"/>
            <a:ext cx="5669280" cy="176461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AADD62-C2F1-42BE-9517-8171C21AC829}"/>
              </a:ext>
            </a:extLst>
          </p:cNvPr>
          <p:cNvCxnSpPr>
            <a:stCxn id="2" idx="2"/>
          </p:cNvCxnSpPr>
          <p:nvPr/>
        </p:nvCxnSpPr>
        <p:spPr>
          <a:xfrm>
            <a:off x="6096000" y="954158"/>
            <a:ext cx="0" cy="5854024"/>
          </a:xfrm>
          <a:prstGeom prst="line">
            <a:avLst/>
          </a:prstGeom>
          <a:ln w="762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060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0B1C-542B-49CF-B415-939220B61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Moving Average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25E1DC-57B5-4F09-8F01-1D483086B8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74642"/>
                <a:ext cx="10515600" cy="571168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For example, a 5-point MA filter: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80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82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83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[84]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79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[82]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A 5-point filter has the filter kernel: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[…0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0…]</m:t>
                    </m:r>
                  </m:oMath>
                </a14:m>
                <a:endParaRPr lang="en-US" dirty="0"/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dirty="0"/>
                  <a:t>That is, MA filter is a convolution of the </a:t>
                </a:r>
                <a:r>
                  <a:rPr lang="en-US" i="1" dirty="0"/>
                  <a:t>input signal</a:t>
                </a:r>
                <a:r>
                  <a:rPr lang="en-US" dirty="0"/>
                  <a:t> with a rectangular pulse having an area of unity.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sz="2400" dirty="0"/>
                  <a:t>Remember: MA filter is an FIR filter.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25E1DC-57B5-4F09-8F01-1D483086B8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74642"/>
                <a:ext cx="10515600" cy="5711688"/>
              </a:xfrm>
              <a:blipFill>
                <a:blip r:embed="rId2"/>
                <a:stretch>
                  <a:fillRect l="-1217" r="-1159" b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5B8AEAD-A961-4FF3-822A-B4F0EB3E2D6E}"/>
              </a:ext>
            </a:extLst>
          </p:cNvPr>
          <p:cNvSpPr txBox="1"/>
          <p:nvPr/>
        </p:nvSpPr>
        <p:spPr>
          <a:xfrm>
            <a:off x="864704" y="3722997"/>
            <a:ext cx="1427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Alternatively,</a:t>
            </a:r>
          </a:p>
        </p:txBody>
      </p:sp>
    </p:spTree>
    <p:extLst>
      <p:ext uri="{BB962C8B-B14F-4D97-AF65-F5344CB8AC3E}">
        <p14:creationId xmlns:p14="http://schemas.microsoft.com/office/powerpoint/2010/main" val="403177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3D1A9-FB2B-4D50-8AF0-DFA3BA418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C0B024-8055-4E39-BDC1-AF292B11EE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0333"/>
            <a:ext cx="4731026" cy="34886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621FC4-9275-46D7-BBB9-8FF35CC59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870" y="102585"/>
            <a:ext cx="4275129" cy="31833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FCBACC-63AC-4158-A567-037C94C725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932" y="3674673"/>
            <a:ext cx="4270636" cy="318332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1F0AADA-8D38-4EA1-BEA5-667D9B2535CC}"/>
              </a:ext>
            </a:extLst>
          </p:cNvPr>
          <p:cNvCxnSpPr>
            <a:stCxn id="5" idx="3"/>
            <a:endCxn id="7" idx="1"/>
          </p:cNvCxnSpPr>
          <p:nvPr/>
        </p:nvCxnSpPr>
        <p:spPr>
          <a:xfrm flipV="1">
            <a:off x="4731026" y="1694248"/>
            <a:ext cx="3185844" cy="198042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7B9B574-3BF9-4871-9747-E22B5A8A2F9D}"/>
              </a:ext>
            </a:extLst>
          </p:cNvPr>
          <p:cNvCxnSpPr>
            <a:stCxn id="5" idx="3"/>
            <a:endCxn id="9" idx="1"/>
          </p:cNvCxnSpPr>
          <p:nvPr/>
        </p:nvCxnSpPr>
        <p:spPr>
          <a:xfrm>
            <a:off x="4731026" y="3674673"/>
            <a:ext cx="3180906" cy="15916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AB4B241-06AA-4487-8E92-62F8F7C16BA4}"/>
              </a:ext>
            </a:extLst>
          </p:cNvPr>
          <p:cNvSpPr txBox="1"/>
          <p:nvPr/>
        </p:nvSpPr>
        <p:spPr>
          <a:xfrm>
            <a:off x="185530" y="5614680"/>
            <a:ext cx="71694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amount of noise reduction is equal to the square-root of the number of points in the average.</a:t>
            </a:r>
          </a:p>
          <a:p>
            <a:pPr algn="just"/>
            <a:r>
              <a:rPr lang="en-US" dirty="0"/>
              <a:t>For example, a 100 point moving average filter reduces the noise by a factor of 10.</a:t>
            </a:r>
          </a:p>
        </p:txBody>
      </p:sp>
    </p:spTree>
    <p:extLst>
      <p:ext uri="{BB962C8B-B14F-4D97-AF65-F5344CB8AC3E}">
        <p14:creationId xmlns:p14="http://schemas.microsoft.com/office/powerpoint/2010/main" val="293932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9D6760-11A0-4A1B-A063-F7D0E4B02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239" y="2117227"/>
            <a:ext cx="5893904" cy="44059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847BB4-46B8-4AC4-AA3C-D298B4909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0660"/>
          </a:xfrm>
        </p:spPr>
        <p:txBody>
          <a:bodyPr/>
          <a:lstStyle/>
          <a:p>
            <a:pPr algn="ctr"/>
            <a:r>
              <a:rPr lang="en-US" dirty="0"/>
              <a:t>Frequency Response of MA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0D8AEE-F45B-4537-8E94-8B60855E22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80661"/>
                <a:ext cx="7205870" cy="3339548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dirty="0"/>
                  <a:t>MA is an exceptionally </a:t>
                </a:r>
                <a:r>
                  <a:rPr lang="en-US" dirty="0">
                    <a:solidFill>
                      <a:srgbClr val="00B050"/>
                    </a:solidFill>
                  </a:rPr>
                  <a:t>good</a:t>
                </a:r>
                <a:r>
                  <a:rPr lang="en-US" dirty="0"/>
                  <a:t> smoothing filter.</a:t>
                </a:r>
              </a:p>
              <a:p>
                <a:pPr algn="just"/>
                <a:r>
                  <a:rPr lang="en-US" dirty="0"/>
                  <a:t>But, MA is an exceptionally </a:t>
                </a:r>
                <a:r>
                  <a:rPr lang="en-US" dirty="0">
                    <a:solidFill>
                      <a:srgbClr val="FF0000"/>
                    </a:solidFill>
                  </a:rPr>
                  <a:t>bad</a:t>
                </a:r>
                <a:r>
                  <a:rPr lang="en-US" dirty="0"/>
                  <a:t> low-pass filter.</a:t>
                </a: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r>
                  <a:rPr lang="en-US" sz="2000" dirty="0"/>
                  <a:t>Frequency response of an M-point MA filter: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𝑓𝑀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0D8AEE-F45B-4537-8E94-8B60855E22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80661"/>
                <a:ext cx="7205870" cy="3339548"/>
              </a:xfrm>
              <a:blipFill>
                <a:blip r:embed="rId3"/>
                <a:stretch>
                  <a:fillRect l="-1523" t="-3102" r="-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436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D437D-8E8B-495B-A389-10F1918B2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Windowed-Sinc Filter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103024A-B047-40B7-A8BC-A624D6A09E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1391"/>
            <a:ext cx="8044070" cy="5905185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C0E2F2E-A583-4BFA-8BB6-3B4B347DEE92}"/>
              </a:ext>
            </a:extLst>
          </p:cNvPr>
          <p:cNvSpPr txBox="1"/>
          <p:nvPr/>
        </p:nvSpPr>
        <p:spPr>
          <a:xfrm>
            <a:off x="8044070" y="1722781"/>
            <a:ext cx="40154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While this infinite length (in time domain) is not a problem for mathematics, it is a show stopper for computers.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771AD7-1563-4276-B090-D304CAB69EDE}"/>
              </a:ext>
            </a:extLst>
          </p:cNvPr>
          <p:cNvSpPr txBox="1"/>
          <p:nvPr/>
        </p:nvSpPr>
        <p:spPr>
          <a:xfrm>
            <a:off x="8044070" y="4398566"/>
            <a:ext cx="40154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Now there is excessive ripple in the passband and poor attenuation in the stopband.</a:t>
            </a:r>
          </a:p>
          <a:p>
            <a:pPr algn="just"/>
            <a:r>
              <a:rPr lang="en-US" sz="2000" dirty="0"/>
              <a:t>Increasing the length of the filter kernel does not reduce these problems.</a:t>
            </a:r>
          </a:p>
        </p:txBody>
      </p:sp>
    </p:spTree>
    <p:extLst>
      <p:ext uri="{BB962C8B-B14F-4D97-AF65-F5344CB8AC3E}">
        <p14:creationId xmlns:p14="http://schemas.microsoft.com/office/powerpoint/2010/main" val="414051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445C9-9EBC-4F17-A499-6EDCE43A1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490DA-EE9A-486A-ADA1-9492E435F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49840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Windowing comes to the rescue!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3670F7-18DA-49DB-BE83-B2EDE3800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6022"/>
            <a:ext cx="7988758" cy="5516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D0B063-53C1-446E-91DC-78732E06272B}"/>
              </a:ext>
            </a:extLst>
          </p:cNvPr>
          <p:cNvSpPr txBox="1"/>
          <p:nvPr/>
        </p:nvSpPr>
        <p:spPr>
          <a:xfrm>
            <a:off x="4187688" y="1674428"/>
            <a:ext cx="38010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i="1" dirty="0"/>
              <a:t>Multiplying</a:t>
            </a:r>
            <a:r>
              <a:rPr lang="en-US" sz="2000" dirty="0"/>
              <a:t> the truncated-sinc (c), by the Blackman or Hamming window (e), results in the windowed-sinc filter kernel shown in (f).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57B108-7B7B-4BA8-B67A-2DB6EA19E6C7}"/>
              </a:ext>
            </a:extLst>
          </p:cNvPr>
          <p:cNvSpPr txBox="1"/>
          <p:nvPr/>
        </p:nvSpPr>
        <p:spPr>
          <a:xfrm>
            <a:off x="7988757" y="4851240"/>
            <a:ext cx="38010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The passband is now flat, and the stopband attenuation is so good it cannot be seen in this graph.</a:t>
            </a:r>
          </a:p>
        </p:txBody>
      </p:sp>
    </p:spTree>
    <p:extLst>
      <p:ext uri="{BB962C8B-B14F-4D97-AF65-F5344CB8AC3E}">
        <p14:creationId xmlns:p14="http://schemas.microsoft.com/office/powerpoint/2010/main" val="3663314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11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BEEE6-A26E-41B3-B77E-9A352DAAC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938" y="944351"/>
            <a:ext cx="6535062" cy="49727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774B75-487A-4EC8-8D65-E6DEA4692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0903"/>
          </a:xfrm>
        </p:spPr>
        <p:txBody>
          <a:bodyPr/>
          <a:lstStyle/>
          <a:p>
            <a:pPr algn="ctr"/>
            <a:r>
              <a:rPr lang="en-US" dirty="0"/>
              <a:t>Window: Hamming vs Blackman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E8DCAD-90E1-4D37-860D-6F1619BA24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-2" y="940904"/>
                <a:ext cx="8600663" cy="5539409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2000" dirty="0"/>
                  <a:t>Hamming Window: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000" i="1" dirty="0" smtClean="0">
                          <a:latin typeface="Cambria Math" panose="02040503050406030204" pitchFamily="18" charset="0"/>
                        </a:rPr>
                        <m:t>𝑤</m:t>
                      </m:r>
                      <m:d>
                        <m:dPr>
                          <m:begChr m:val="["/>
                          <m:endChr m:val="]"/>
                          <m:ctrlPr>
                            <a:rPr lang="pl-PL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2000" i="1" dirty="0" smtClean="0">
                          <a:latin typeface="Cambria Math" panose="02040503050406030204" pitchFamily="18" charset="0"/>
                        </a:rPr>
                        <m:t>0.54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l-PL" sz="2000" i="1" dirty="0" smtClean="0">
                          <a:latin typeface="Cambria Math" panose="02040503050406030204" pitchFamily="18" charset="0"/>
                        </a:rPr>
                        <m:t>0.46</m:t>
                      </m:r>
                      <m:func>
                        <m:funcPr>
                          <m:ctrlPr>
                            <a:rPr lang="pl-PL" sz="20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l-PL" sz="200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l-PL" sz="20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l-PL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>
                  <a:lnSpc>
                    <a:spcPct val="100000"/>
                  </a:lnSpc>
                </a:pPr>
                <a:r>
                  <a:rPr lang="en-US" sz="2000" dirty="0"/>
                  <a:t>Blackman Window:</a:t>
                </a:r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𝑤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=0.42−0.5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+0.08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000" i="1" u="sng" dirty="0"/>
                  <a:t>Comparison: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sz="2000" dirty="0"/>
                  <a:t>Hamming has about a 20% faster roll-off than Blackman.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sz="2000" dirty="0"/>
                  <a:t>Blackman has a better stopband attenuation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−74</m:t>
                    </m:r>
                  </m:oMath>
                </a14:m>
                <a:r>
                  <a:rPr lang="en-US" sz="2000" dirty="0"/>
                  <a:t> dB) than Hamming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−53</m:t>
                    </m:r>
                  </m:oMath>
                </a14:m>
                <a:r>
                  <a:rPr lang="en-US" sz="2000" dirty="0"/>
                  <a:t> dB).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sz="2000" dirty="0"/>
                  <a:t>Blackman has a passband ripple of about 0.02%, while Hamming is typically 0.2%.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000" i="1" u="sng" dirty="0"/>
                  <a:t>Conclusion: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sz="2000" dirty="0"/>
                  <a:t>In general, </a:t>
                </a:r>
                <a:r>
                  <a:rPr lang="en-US" sz="2000" dirty="0">
                    <a:solidFill>
                      <a:srgbClr val="00B050"/>
                    </a:solidFill>
                  </a:rPr>
                  <a:t>Blackman</a:t>
                </a:r>
                <a:r>
                  <a:rPr lang="en-US" sz="2000" dirty="0"/>
                  <a:t> should be your first choice; a slow roll-off is easier to handle than poor stopband attenuation.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E8DCAD-90E1-4D37-860D-6F1619BA24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2" y="940904"/>
                <a:ext cx="8600663" cy="5539409"/>
              </a:xfrm>
              <a:blipFill>
                <a:blip r:embed="rId3"/>
                <a:stretch>
                  <a:fillRect l="-709" t="-550" r="-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89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1DFB1-08AE-4D36-97CC-61443F9F0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0903"/>
          </a:xfrm>
        </p:spPr>
        <p:txBody>
          <a:bodyPr/>
          <a:lstStyle/>
          <a:p>
            <a:pPr algn="ctr"/>
            <a:r>
              <a:rPr lang="en-US" dirty="0"/>
              <a:t>Designing the Windowed-Sinc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74E068-00E6-41FE-B39A-7041875043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40904"/>
                <a:ext cx="6132443" cy="523605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Parameters: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Cutoff frequency,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Length of the filter kernel,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Value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sets the roll-off: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tran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 algn="just">
                  <a:buNone/>
                </a:pPr>
                <a:r>
                  <a:rPr lang="en-US" dirty="0"/>
                  <a:t>Both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𝐵𝑊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tran</m:t>
                        </m:r>
                      </m:sub>
                    </m:sSub>
                  </m:oMath>
                </a14:m>
                <a:r>
                  <a:rPr lang="en-US" dirty="0"/>
                  <a:t> are expressed as fraction of the sampling rate. Thus, they must be between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0.5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</m:oMath>
                </a14:m>
                <a:r>
                  <a:rPr lang="en-US" dirty="0"/>
                  <a:t> is measured at the one-half amplitude point.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74E068-00E6-41FE-B39A-7041875043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40904"/>
                <a:ext cx="6132443" cy="5236059"/>
              </a:xfrm>
              <a:blipFill>
                <a:blip r:embed="rId2"/>
                <a:stretch>
                  <a:fillRect l="-2090" t="-1863" r="-2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B57C3DA-A8FE-47A6-99CD-23EE650F7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618" y="960782"/>
            <a:ext cx="3931451" cy="29260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6D2664-573F-4BDE-8052-656EE129A5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121" y="3906741"/>
            <a:ext cx="3903948" cy="29260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0029CA-4F23-4899-BDEA-4F3FE3E5B967}"/>
              </a:ext>
            </a:extLst>
          </p:cNvPr>
          <p:cNvSpPr txBox="1"/>
          <p:nvPr/>
        </p:nvSpPr>
        <p:spPr>
          <a:xfrm>
            <a:off x="8998226" y="4412974"/>
            <a:ext cx="622848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M=60</a:t>
            </a:r>
          </a:p>
        </p:txBody>
      </p:sp>
    </p:spTree>
    <p:extLst>
      <p:ext uri="{BB962C8B-B14F-4D97-AF65-F5344CB8AC3E}">
        <p14:creationId xmlns:p14="http://schemas.microsoft.com/office/powerpoint/2010/main" val="402826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01B83-467D-4A94-8ECB-6A24FA1D6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FB8CEB-67B0-4B23-A134-7062F5959D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" y="681037"/>
                <a:ext cx="12191998" cy="287054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Filter Kernel:</a:t>
                </a:r>
                <a:r>
                  <a:rPr lang="en-US" dirty="0"/>
                  <a:t> (</a:t>
                </a:r>
                <a:r>
                  <a:rPr lang="en-US" i="1" dirty="0"/>
                  <a:t>Blackman LPF</a:t>
                </a:r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sinc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0.42−0.5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+0.08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 algn="r">
                  <a:buNone/>
                </a:pPr>
                <a:r>
                  <a:rPr lang="en-US" dirty="0"/>
                  <a:t>f</a:t>
                </a:r>
                <a:r>
                  <a:rPr lang="en-US" b="0" dirty="0"/>
                  <a:t>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is chosen to provide unity gain at zero frequency (normalizing coefficient).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must be an even integer.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FB8CEB-67B0-4B23-A134-7062F5959D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" y="681037"/>
                <a:ext cx="12191998" cy="2870546"/>
              </a:xfrm>
              <a:blipFill>
                <a:blip r:embed="rId2"/>
                <a:stretch>
                  <a:fillRect l="-1050" t="-5096" b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0B971D8-EA8F-4A7A-B025-11EE4E9BA1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23540"/>
            <a:ext cx="5963478" cy="23098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CAE2AF-BF08-431D-B433-F995DB286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20" y="4091606"/>
            <a:ext cx="5963479" cy="2041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06DDDD-57F0-4539-90D1-A5E92DA06A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217" y="3836792"/>
            <a:ext cx="4389120" cy="25598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45805C1-7787-4E4D-910B-BD1CC5207303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096000" y="3551583"/>
            <a:ext cx="0" cy="319377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2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BBDD-F454-44DF-8A7D-1DBE725F0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43270"/>
          </a:xfrm>
        </p:spPr>
        <p:txBody>
          <a:bodyPr>
            <a:noAutofit/>
          </a:bodyPr>
          <a:lstStyle/>
          <a:p>
            <a:pPr algn="just"/>
            <a:r>
              <a:rPr lang="en-US" sz="2400" u="sng" dirty="0"/>
              <a:t>Example:</a:t>
            </a:r>
            <a:r>
              <a:rPr lang="en-US" sz="2400" dirty="0"/>
              <a:t> EEG pattern containing alpha rhythm occurs between 7 and 12 Hz, and beta rhythm occurs between 17 and 20 Hz. Design a Blackman LPF that can separate alpha from beta rhythms. The EEG signal was digitized at a sampling rate of 100 sample/second. Set your transition bandwidth at 4 Hz.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91067E-5F5E-4930-BF78-F3F294FAF6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43271"/>
                <a:ext cx="11353800" cy="521472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Let,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=14</m:t>
                    </m:r>
                  </m:oMath>
                </a14:m>
                <a:r>
                  <a:rPr lang="en-US" dirty="0"/>
                  <a:t> Hz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=0.14</m:t>
                    </m:r>
                  </m:oMath>
                </a14:m>
                <a:r>
                  <a:rPr lang="en-US" dirty="0"/>
                  <a:t> of sampling rate.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Given,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𝐵𝑊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tran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/>
                  <a:t> Hz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=0.04</m:t>
                    </m:r>
                  </m:oMath>
                </a14:m>
                <a:r>
                  <a:rPr lang="en-US" dirty="0"/>
                  <a:t> of sampling rate.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𝐵𝑊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tran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0.04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2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</m:e>
                      </m:d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func>
                        <m:func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sinc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∙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0.42−0.5</m:t>
                          </m:r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𝜋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𝑀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+0.08</m:t>
                          </m:r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4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𝜋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𝑀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func>
                        <m:func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sinc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−50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∙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0.42−0.5</m:t>
                          </m:r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𝜋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+0.08</m:t>
                          </m:r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4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𝜋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2200" dirty="0"/>
                  <a:t>for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≤100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91067E-5F5E-4930-BF78-F3F294FAF6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43271"/>
                <a:ext cx="11353800" cy="5214728"/>
              </a:xfrm>
              <a:blipFill>
                <a:blip r:embed="rId2"/>
                <a:stretch>
                  <a:fillRect l="-1128" t="-1988" b="-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FE0CFA5-F3E7-41FD-A7BE-4E4AA1211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718" y="1183699"/>
            <a:ext cx="4007769" cy="301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92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861F3-D0EC-4326-9D48-8705C5099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0903"/>
          </a:xfrm>
        </p:spPr>
        <p:txBody>
          <a:bodyPr/>
          <a:lstStyle/>
          <a:p>
            <a:pPr algn="ctr"/>
            <a:r>
              <a:rPr lang="en-US" dirty="0"/>
              <a:t>Kaiser Window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F5BD5C-E9A7-4AD2-A8D2-6516966A69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940904"/>
                <a:ext cx="10359887" cy="3671717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𝑚𝑖𝑛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=−20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0.1102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−8.7</m:t>
                                  </m:r>
                                </m:e>
                              </m:d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0.5842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−21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0.4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+0.07886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−21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≤50</m:t>
                              </m:r>
                            </m:e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even</m:t>
                      </m:r>
                      <m:d>
                        <m:dPr>
                          <m:begChr m:val="⌈"/>
                          <m:endChr m:val="⌉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−8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2.285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F5BD5C-E9A7-4AD2-A8D2-6516966A69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940904"/>
                <a:ext cx="10359887" cy="367171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9604793-B7D8-4AF4-9485-BA6CBB76B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3475636"/>
            <a:ext cx="6069494" cy="336911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BF99C1F-F07D-455C-BBE5-B19DC3AA553C}"/>
                  </a:ext>
                </a:extLst>
              </p:cNvPr>
              <p:cNvSpPr txBox="1"/>
              <p:nvPr/>
            </p:nvSpPr>
            <p:spPr>
              <a:xfrm>
                <a:off x="838200" y="4612621"/>
                <a:ext cx="5059017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400" dirty="0"/>
                  <a:t> is the length of the window.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400" dirty="0"/>
                  <a:t> is the shape parameter.</a:t>
                </a:r>
              </a:p>
              <a:p>
                <a:pPr algn="just"/>
                <a:r>
                  <a:rPr lang="en-US" sz="2400" dirty="0"/>
                  <a:t>Large values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400" dirty="0"/>
                  <a:t> result in reduced ripple.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BF99C1F-F07D-455C-BBE5-B19DC3AA5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612621"/>
                <a:ext cx="5059017" cy="1569660"/>
              </a:xfrm>
              <a:prstGeom prst="rect">
                <a:avLst/>
              </a:prstGeom>
              <a:blipFill>
                <a:blip r:embed="rId4"/>
                <a:stretch>
                  <a:fillRect l="-1930" t="-3113" r="-1930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694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E123A-B1FE-407B-B371-A8BDE0404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FAAF05-A1AF-4CE3-9F83-48A2009E33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f>
                                                    <m:fPr>
                                                      <m:ctrlPr>
                                                        <a:rPr lang="en-US" b="0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r>
                                                        <a:rPr lang="en-US" b="0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𝑛</m:t>
                                                      </m:r>
                                                      <m:r>
                                                        <a:rPr lang="en-US" b="0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−0.5</m:t>
                                                      </m:r>
                                                      <m:r>
                                                        <a:rPr lang="en-US" b="0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𝑀</m:t>
                                                      </m:r>
                                                    </m:num>
                                                    <m:den>
                                                      <m:r>
                                                        <a:rPr lang="en-US" b="0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0.5</m:t>
                                                      </m:r>
                                                      <m:r>
                                                        <a:rPr lang="en-US" b="0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𝑀</m:t>
                                                      </m:r>
                                                    </m:den>
                                                  </m:f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e>
                                      </m:rad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𝑜𝑡h𝑒𝑟𝑤𝑖𝑠𝑒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 algn="just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e>
                    </m:d>
                  </m:oMath>
                </a14:m>
                <a:r>
                  <a:rPr lang="en-US" dirty="0"/>
                  <a:t> is the 0</a:t>
                </a:r>
                <a:r>
                  <a:rPr lang="en-US" baseline="30000" dirty="0"/>
                  <a:t>th</a:t>
                </a:r>
                <a:r>
                  <a:rPr lang="en-US" dirty="0"/>
                  <a:t>-order modified Bessel function of the 1</a:t>
                </a:r>
                <a:r>
                  <a:rPr lang="en-US" baseline="30000" dirty="0"/>
                  <a:t>st</a:t>
                </a:r>
                <a:r>
                  <a:rPr lang="en-US" dirty="0"/>
                  <a:t> kind, that can be easily generated using: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=∞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0.5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!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ü"/>
                </a:pPr>
                <a:r>
                  <a:rPr lang="en-US" sz="2400" dirty="0"/>
                  <a:t>A Kaiser Window is </a:t>
                </a:r>
                <a:r>
                  <a:rPr lang="en-US" sz="2400" dirty="0">
                    <a:solidFill>
                      <a:srgbClr val="00B050"/>
                    </a:solidFill>
                  </a:rPr>
                  <a:t>nearly optimum</a:t>
                </a:r>
                <a:r>
                  <a:rPr lang="en-US" sz="2400" dirty="0"/>
                  <a:t> in the sense of having the most energy in its main-lobe for a given side-lobe amplitude.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FAAF05-A1AF-4CE3-9F83-48A2009E33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  <a:blipFill>
                <a:blip r:embed="rId2"/>
                <a:stretch>
                  <a:fillRect l="-1217" r="-1159" b="-1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85E70C6-873A-4BB9-8C6E-26A365222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701" y="0"/>
            <a:ext cx="1830299" cy="27731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20FB2B-1723-499F-942B-E3C381DE2EAA}"/>
              </a:ext>
            </a:extLst>
          </p:cNvPr>
          <p:cNvSpPr txBox="1"/>
          <p:nvPr/>
        </p:nvSpPr>
        <p:spPr>
          <a:xfrm>
            <a:off x="10361701" y="2706920"/>
            <a:ext cx="1830299" cy="314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James Frederick Kaiser</a:t>
            </a:r>
          </a:p>
        </p:txBody>
      </p:sp>
    </p:spTree>
    <p:extLst>
      <p:ext uri="{BB962C8B-B14F-4D97-AF65-F5344CB8AC3E}">
        <p14:creationId xmlns:p14="http://schemas.microsoft.com/office/powerpoint/2010/main" val="94052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F79AF34-FE68-4DD3-803C-57F0EF7684C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32522"/>
                <a:ext cx="10515600" cy="1961321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2800" dirty="0"/>
                  <a:t>Example: Design an FIR LPF using Kaiser window according to the following specifications</a:t>
                </a:r>
                <a:br>
                  <a:rPr lang="en-US" sz="28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.99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  <m:r>
                              <m:rPr>
                                <m:brk m:alnAt="7"/>
                              </m:r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1.01</m:t>
                            </m:r>
                          </m:e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≤0.19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mr>
                        <m:m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  <m: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  <m:r>
                              <a:rPr lang="en-US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0.01</m:t>
                            </m:r>
                          </m:e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0.21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mr>
                      </m:m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F79AF34-FE68-4DD3-803C-57F0EF7684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32522"/>
                <a:ext cx="10515600" cy="1961321"/>
              </a:xfrm>
              <a:blipFill>
                <a:blip r:embed="rId2"/>
                <a:stretch>
                  <a:fillRect l="-1217" t="-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B7102F-0624-40F7-A606-876534A1C4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8539" y="2213113"/>
                <a:ext cx="11860696" cy="3963850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Solve: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𝑚𝑖𝑛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𝑚𝑖𝑛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0.01,0.01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=0.01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=−20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=−20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0.01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0.5842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−21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+0.07886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−21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0.5842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+0.07886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=3.395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even</m:t>
                      </m:r>
                      <m:d>
                        <m:dPr>
                          <m:begChr m:val="⌈"/>
                          <m:endChr m:val="⌉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−8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2.285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even</m:t>
                      </m:r>
                      <m:d>
                        <m:dPr>
                          <m:begChr m:val="⌈"/>
                          <m:endChr m:val="⌉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−8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2.285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0.21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0.19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even</m:t>
                      </m:r>
                      <m:d>
                        <m:dPr>
                          <m:begChr m:val="⌈"/>
                          <m:endChr m:val="⌉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222.8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=224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B7102F-0624-40F7-A606-876534A1C4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539" y="2213113"/>
                <a:ext cx="11860696" cy="3963850"/>
              </a:xfrm>
              <a:blipFill>
                <a:blip r:embed="rId3"/>
                <a:stretch>
                  <a:fillRect l="-1028" t="-1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806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2D3B9-6048-4EFC-B662-F0C8096E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5FE075-17C8-4A75-92F0-076B2626A6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5096911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f>
                                                    <m:fPr>
                                                      <m:ctrlP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𝑛</m:t>
                                                      </m:r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−0.5</m:t>
                                                      </m:r>
                                                      <m:r>
                                                        <a:rPr lang="en-US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𝑀</m:t>
                                                      </m:r>
                                                    </m:num>
                                                    <m:den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0.5</m:t>
                                                      </m:r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𝑀</m:t>
                                                      </m:r>
                                                    </m:den>
                                                  </m:f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e>
                                      </m:rad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𝑜𝑡h𝑒𝑟𝑤𝑖𝑠𝑒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0.0304</m:t>
                                      </m:r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224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e>
                                      </m:rad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(3.395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≤224</m:t>
                              </m:r>
                            </m:e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𝑜𝑡h𝑒𝑟𝑤𝑖𝑠𝑒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 marL="0" indent="0" algn="r">
                  <a:lnSpc>
                    <a:spcPct val="100000"/>
                  </a:lnSpc>
                  <a:buNone/>
                </a:pPr>
                <a:r>
                  <a:rPr lang="en-US" sz="2400" dirty="0"/>
                  <a:t>where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−112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5FE075-17C8-4A75-92F0-076B2626A6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5096911"/>
              </a:xfrm>
              <a:blipFill>
                <a:blip r:embed="rId2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row: Down 3">
            <a:extLst>
              <a:ext uri="{FF2B5EF4-FFF2-40B4-BE49-F238E27FC236}">
                <a16:creationId xmlns:a16="http://schemas.microsoft.com/office/drawing/2014/main" id="{3DB62AFA-2B31-46B2-8E4A-58CF1FAA9EBC}"/>
              </a:ext>
            </a:extLst>
          </p:cNvPr>
          <p:cNvSpPr/>
          <p:nvPr/>
        </p:nvSpPr>
        <p:spPr>
          <a:xfrm>
            <a:off x="8812699" y="5645424"/>
            <a:ext cx="622852" cy="4240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48615F-D4FF-46F6-905C-78902B2543A6}"/>
                  </a:ext>
                </a:extLst>
              </p:cNvPr>
              <p:cNvSpPr txBox="1"/>
              <p:nvPr/>
            </p:nvSpPr>
            <p:spPr>
              <a:xfrm>
                <a:off x="8891008" y="5997979"/>
                <a:ext cx="3210623" cy="7956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0.19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+0.21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48615F-D4FF-46F6-905C-78902B254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1008" y="5997979"/>
                <a:ext cx="3210623" cy="795602"/>
              </a:xfrm>
              <a:prstGeom prst="rect">
                <a:avLst/>
              </a:prstGeom>
              <a:blipFill>
                <a:blip r:embed="rId3"/>
                <a:stretch>
                  <a:fillRect l="-1898"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971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9D7A8-73E7-45D9-9B82-5C9ED4CB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IIR (Recursive)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FBC0BB-9DF0-4AE7-9D1E-E167246FB6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27653"/>
                <a:ext cx="10515600" cy="1577008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+…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dirty="0"/>
                  <a:t> are called Recursion Coefficients.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FBC0BB-9DF0-4AE7-9D1E-E167246FB6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27653"/>
                <a:ext cx="10515600" cy="1577008"/>
              </a:xfrm>
              <a:blipFill>
                <a:blip r:embed="rId2"/>
                <a:stretch>
                  <a:fillRect b="-6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62CA7D7C-6745-413C-A584-F8136531D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2943225"/>
            <a:ext cx="5762625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40C916-7933-444C-A57A-5B537250D873}"/>
              </a:ext>
            </a:extLst>
          </p:cNvPr>
          <p:cNvSpPr txBox="1"/>
          <p:nvPr/>
        </p:nvSpPr>
        <p:spPr>
          <a:xfrm>
            <a:off x="838200" y="2504661"/>
            <a:ext cx="492442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400" dirty="0"/>
              <a:t>IIR filters </a:t>
            </a:r>
            <a:r>
              <a:rPr lang="en-US" sz="2400" dirty="0">
                <a:solidFill>
                  <a:srgbClr val="00B050"/>
                </a:solidFill>
              </a:rPr>
              <a:t>execute very rapidly</a:t>
            </a:r>
            <a:r>
              <a:rPr lang="en-US" sz="2400" dirty="0"/>
              <a:t>, but have </a:t>
            </a:r>
            <a:r>
              <a:rPr lang="en-US" sz="2400" dirty="0">
                <a:solidFill>
                  <a:srgbClr val="FF0000"/>
                </a:solidFill>
              </a:rPr>
              <a:t>less performance and flexibility </a:t>
            </a:r>
            <a:r>
              <a:rPr lang="en-US" sz="2400" dirty="0"/>
              <a:t>than other digital filters.</a:t>
            </a:r>
          </a:p>
          <a:p>
            <a:pPr algn="just">
              <a:lnSpc>
                <a:spcPct val="100000"/>
              </a:lnSpc>
            </a:pPr>
            <a:r>
              <a:rPr lang="en-US" sz="2400" dirty="0"/>
              <a:t>In theory, recursive filter convolves the input signal with a very </a:t>
            </a:r>
            <a:r>
              <a:rPr lang="en-US" sz="2400" b="1" dirty="0"/>
              <a:t>long</a:t>
            </a:r>
            <a:r>
              <a:rPr lang="en-US" sz="2400" dirty="0"/>
              <a:t> filter kernel; although only a few coefficients are involved.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EF3F4F-7B23-40ED-AD28-211B8A2A3B80}"/>
              </a:ext>
            </a:extLst>
          </p:cNvPr>
          <p:cNvSpPr txBox="1"/>
          <p:nvPr/>
        </p:nvSpPr>
        <p:spPr>
          <a:xfrm>
            <a:off x="8144496" y="2573893"/>
            <a:ext cx="2332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/>
              <a:t>3-stage Recursive Filter</a:t>
            </a:r>
          </a:p>
        </p:txBody>
      </p:sp>
    </p:spTree>
    <p:extLst>
      <p:ext uri="{BB962C8B-B14F-4D97-AF65-F5344CB8AC3E}">
        <p14:creationId xmlns:p14="http://schemas.microsoft.com/office/powerpoint/2010/main" val="55273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A4FA1-EAB5-415B-9F31-910C78629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"/>
            <a:ext cx="10515600" cy="66833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Single Pole Recursive Filter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6EA70-3113-41C1-BAF2-CA538A701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668337"/>
            <a:ext cx="5994399" cy="471350"/>
          </a:xfrm>
        </p:spPr>
        <p:txBody>
          <a:bodyPr/>
          <a:lstStyle/>
          <a:p>
            <a:pPr algn="ctr"/>
            <a:r>
              <a:rPr lang="en-US" u="sng" dirty="0"/>
              <a:t>LPF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8505F52-0E7D-4BED-8203-67C17DF621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48305"/>
            <a:ext cx="5994399" cy="4141020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C6FBE6-A2A1-4CEF-A66E-883F94939B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668337"/>
            <a:ext cx="5994397" cy="471350"/>
          </a:xfrm>
        </p:spPr>
        <p:txBody>
          <a:bodyPr/>
          <a:lstStyle/>
          <a:p>
            <a:pPr algn="ctr"/>
            <a:r>
              <a:rPr lang="en-US" u="sng" dirty="0"/>
              <a:t>HPF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211F7B2-F671-46D2-8AF8-611D4285DF7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2199" y="1348305"/>
            <a:ext cx="5994398" cy="4143987"/>
          </a:xfr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EBDF1A-10D8-4061-8E1C-716388AE70FF}"/>
              </a:ext>
            </a:extLst>
          </p:cNvPr>
          <p:cNvCxnSpPr>
            <a:cxnSpLocks/>
            <a:stCxn id="2" idx="2"/>
            <a:endCxn id="18" idx="0"/>
          </p:cNvCxnSpPr>
          <p:nvPr/>
        </p:nvCxnSpPr>
        <p:spPr>
          <a:xfrm flipH="1">
            <a:off x="6096000" y="668337"/>
            <a:ext cx="1588" cy="522315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40F2959-66F8-4957-B022-60CEE5923C86}"/>
              </a:ext>
            </a:extLst>
          </p:cNvPr>
          <p:cNvSpPr txBox="1"/>
          <p:nvPr/>
        </p:nvSpPr>
        <p:spPr>
          <a:xfrm>
            <a:off x="3098800" y="5891490"/>
            <a:ext cx="59943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Proper </a:t>
            </a:r>
            <a:r>
              <a:rPr lang="en-US" sz="2000" i="1" dirty="0"/>
              <a:t>coefficient</a:t>
            </a:r>
            <a:r>
              <a:rPr lang="en-US" sz="2000" dirty="0"/>
              <a:t> selection can also make the </a:t>
            </a:r>
            <a:r>
              <a:rPr lang="en-US" sz="2000" b="1" dirty="0"/>
              <a:t>digital</a:t>
            </a:r>
            <a:r>
              <a:rPr lang="en-US" sz="2000" dirty="0"/>
              <a:t> recursive filter mimic an </a:t>
            </a:r>
            <a:r>
              <a:rPr lang="en-US" sz="2000" b="1" dirty="0"/>
              <a:t>analog</a:t>
            </a:r>
            <a:r>
              <a:rPr lang="en-US" sz="2000" dirty="0"/>
              <a:t> RC HPF or LPF.</a:t>
            </a:r>
          </a:p>
        </p:txBody>
      </p:sp>
    </p:spTree>
    <p:extLst>
      <p:ext uri="{BB962C8B-B14F-4D97-AF65-F5344CB8AC3E}">
        <p14:creationId xmlns:p14="http://schemas.microsoft.com/office/powerpoint/2010/main" val="245264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65E4F-8A23-4308-BD33-29A9DE720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2826D0-217C-4074-8EDB-3504CBE869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3548270" cy="549592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u="sng" dirty="0"/>
                  <a:t>Coefficient Selection:</a:t>
                </a:r>
                <a:br>
                  <a:rPr lang="en-US" u="sng" dirty="0"/>
                </a:br>
                <a:r>
                  <a:rPr lang="en-US" dirty="0"/>
                  <a:t>(</a:t>
                </a:r>
                <a:r>
                  <a:rPr lang="en-US" i="1" dirty="0"/>
                  <a:t>Single Pole IIR Filter</a:t>
                </a:r>
                <a:r>
                  <a:rPr lang="en-US" dirty="0"/>
                  <a:t>)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LPF: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HPF: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2826D0-217C-4074-8EDB-3504CBE869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3548270" cy="5495926"/>
              </a:xfrm>
              <a:blipFill>
                <a:blip r:embed="rId2"/>
                <a:stretch>
                  <a:fillRect l="-3608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8673B65-2C76-4EBD-8CCF-6F1F4E5853BC}"/>
                  </a:ext>
                </a:extLst>
              </p:cNvPr>
              <p:cNvSpPr txBox="1"/>
              <p:nvPr/>
            </p:nvSpPr>
            <p:spPr>
              <a:xfrm>
                <a:off x="4386470" y="1122618"/>
                <a:ext cx="6967330" cy="39822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Physically,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800" dirty="0"/>
                  <a:t> is the amount of decay between adjacent samples.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For example,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0.8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800" dirty="0"/>
                  <a:t> means that the value of each sample in the output signal is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0.8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800" dirty="0"/>
                  <a:t> the value of the sample before it.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The higher the value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800" dirty="0"/>
                  <a:t>, the slower the decay.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</m:t>
                    </m:r>
                  </m:oMath>
                </a14:m>
                <a:endParaRPr lang="en-US" sz="2800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sz="2800" dirty="0"/>
                  <a:t>, </a:t>
                </a:r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dB cutoff frequency.</a:t>
                </a:r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8673B65-2C76-4EBD-8CCF-6F1F4E585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470" y="1122618"/>
                <a:ext cx="6967330" cy="3982244"/>
              </a:xfrm>
              <a:prstGeom prst="rect">
                <a:avLst/>
              </a:prstGeom>
              <a:blipFill>
                <a:blip r:embed="rId3"/>
                <a:stretch>
                  <a:fillRect l="-1575" t="-1378" r="-1750" b="-3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226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A008B-3BC2-4867-9398-5B57AD0C9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4AF786-AA92-4378-BA69-819D5790B2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1041746"/>
              </a:xfrm>
            </p:spPr>
            <p:txBody>
              <a:bodyPr/>
              <a:lstStyle/>
              <a:p>
                <a:pPr>
                  <a:buFont typeface="Wingdings" panose="05000000000000000000" pitchFamily="2" charset="2"/>
                  <a:buChar char="q"/>
                </a:pPr>
                <a:r>
                  <a:rPr lang="en-US" dirty="0"/>
                  <a:t>Single Pole Recursive Filter </a:t>
                </a:r>
                <a:r>
                  <a:rPr lang="en-US" i="1" dirty="0"/>
                  <a:t>in action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=0.95</m:t>
                    </m:r>
                  </m:oMath>
                </a14:m>
                <a:r>
                  <a:rPr lang="en-US" dirty="0"/>
                  <a:t> (for LPF),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=0.86</m:t>
                    </m:r>
                  </m:oMath>
                </a14:m>
                <a:r>
                  <a:rPr lang="en-US" dirty="0"/>
                  <a:t> (for HPF)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4AF786-AA92-4378-BA69-819D5790B2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1041746"/>
              </a:xfrm>
              <a:blipFill>
                <a:blip r:embed="rId2"/>
                <a:stretch>
                  <a:fillRect l="-1043" t="-9942" b="-11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0A072AC-4332-48F8-901B-AA665314D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61" y="1722783"/>
            <a:ext cx="9867878" cy="35661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9F79F3-C123-4790-9F32-974BA423267B}"/>
                  </a:ext>
                </a:extLst>
              </p:cNvPr>
              <p:cNvSpPr txBox="1"/>
              <p:nvPr/>
            </p:nvSpPr>
            <p:spPr>
              <a:xfrm>
                <a:off x="838201" y="5823020"/>
                <a:ext cx="1019173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/>
                  <a:t>Remember: Single Pole Recursive Filter performs well in the time-domain, and poorly in the frequency-domain. Performance at higher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</m:oMath>
                </a14:m>
                <a:r>
                  <a:rPr lang="en-US" sz="2000" dirty="0"/>
                  <a:t> (with respect to sampling rate) is </a:t>
                </a:r>
                <a:r>
                  <a:rPr lang="en-US" sz="2000" dirty="0">
                    <a:solidFill>
                      <a:srgbClr val="FF0000"/>
                    </a:solidFill>
                  </a:rPr>
                  <a:t>terrible</a:t>
                </a:r>
                <a:r>
                  <a:rPr lang="en-US" sz="2000" dirty="0"/>
                  <a:t>!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9F79F3-C123-4790-9F32-974BA4232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1" y="5823020"/>
                <a:ext cx="10191738" cy="707886"/>
              </a:xfrm>
              <a:prstGeom prst="rect">
                <a:avLst/>
              </a:prstGeom>
              <a:blipFill>
                <a:blip r:embed="rId4"/>
                <a:stretch>
                  <a:fillRect l="-658" t="-4310" r="-658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30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99998-B6AB-4CC4-982B-D4126C39E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1147"/>
          </a:xfrm>
        </p:spPr>
        <p:txBody>
          <a:bodyPr/>
          <a:lstStyle/>
          <a:p>
            <a:pPr algn="ctr"/>
            <a:r>
              <a:rPr lang="en-US" dirty="0"/>
              <a:t>Special: 4-stage Recursive LPF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C93503-F5F2-4CC6-BBDC-3082B44D96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01148"/>
                <a:ext cx="10515600" cy="527581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[comparable to the Blackman, but </a:t>
                </a:r>
                <a:r>
                  <a:rPr lang="en-US" dirty="0">
                    <a:solidFill>
                      <a:srgbClr val="00B050"/>
                    </a:solidFill>
                  </a:rPr>
                  <a:t>faster</a:t>
                </a:r>
                <a:r>
                  <a:rPr lang="en-US" dirty="0"/>
                  <a:t>]</a:t>
                </a:r>
              </a:p>
              <a:p>
                <a:pPr marL="0" indent="0">
                  <a:buNone/>
                </a:pPr>
                <a:r>
                  <a:rPr lang="en-US" b="1" u="sng" dirty="0"/>
                  <a:t>Coefficient Selection: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=−6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−14.445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sub>
                        </m:sSub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C93503-F5F2-4CC6-BBDC-3082B44D96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01148"/>
                <a:ext cx="10515600" cy="5275815"/>
              </a:xfrm>
              <a:blipFill>
                <a:blip r:embed="rId2"/>
                <a:stretch>
                  <a:fillRect l="-1217" t="-1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969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F9C561-D27A-4829-AAA1-C02C2EB73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"/>
            <a:ext cx="10515600" cy="823912"/>
          </a:xfrm>
        </p:spPr>
        <p:txBody>
          <a:bodyPr/>
          <a:lstStyle/>
          <a:p>
            <a:pPr algn="ctr"/>
            <a:r>
              <a:rPr lang="en-US" dirty="0"/>
              <a:t>Narrow-band Filters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65DC4000-E840-4756-B566-6F056BE64F91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9789" y="823912"/>
                <a:ext cx="3752412" cy="2386289"/>
              </a:xfrm>
            </p:spPr>
            <p:txBody>
              <a:bodyPr>
                <a:normAutofit/>
              </a:bodyPr>
              <a:lstStyle/>
              <a:p>
                <a:r>
                  <a:rPr lang="en-US" u="sng" dirty="0"/>
                  <a:t>Band-Pass Filter</a:t>
                </a:r>
              </a:p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65DC4000-E840-4756-B566-6F056BE64F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9789" y="823912"/>
                <a:ext cx="3752412" cy="2386289"/>
              </a:xfrm>
              <a:blipFill>
                <a:blip r:embed="rId2"/>
                <a:stretch>
                  <a:fillRect l="-2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B747480-0464-4718-ABD2-F180009E79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9" y="3981458"/>
            <a:ext cx="3752411" cy="283464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Placeholder 6">
                <a:extLst>
                  <a:ext uri="{FF2B5EF4-FFF2-40B4-BE49-F238E27FC236}">
                    <a16:creationId xmlns:a16="http://schemas.microsoft.com/office/drawing/2014/main" id="{B17E6F23-0B09-4C38-8E80-50FF800738A1}"/>
                  </a:ext>
                </a:extLst>
              </p:cNvPr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7485692" y="823912"/>
                <a:ext cx="3869696" cy="2386289"/>
              </a:xfrm>
            </p:spPr>
            <p:txBody>
              <a:bodyPr>
                <a:normAutofit/>
              </a:bodyPr>
              <a:lstStyle/>
              <a:p>
                <a:pPr algn="r"/>
                <a:r>
                  <a:rPr lang="en-US" u="sng" dirty="0"/>
                  <a:t>Band-Reject Filter</a:t>
                </a:r>
              </a:p>
              <a:p>
                <a:pPr algn="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pPr algn="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 algn="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pPr algn="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 algn="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7" name="Text Placeholder 6">
                <a:extLst>
                  <a:ext uri="{FF2B5EF4-FFF2-40B4-BE49-F238E27FC236}">
                    <a16:creationId xmlns:a16="http://schemas.microsoft.com/office/drawing/2014/main" id="{B17E6F23-0B09-4C38-8E80-50FF800738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7485692" y="823912"/>
                <a:ext cx="3869696" cy="2386289"/>
              </a:xfrm>
              <a:blipFill>
                <a:blip r:embed="rId4"/>
                <a:stretch>
                  <a:fillRect r="-2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04C509A-95F1-4915-868A-91EB12FDEB8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179" y="3981458"/>
            <a:ext cx="3869695" cy="283464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FE7B152-D814-4671-A6C1-FD069D3C7CA6}"/>
                  </a:ext>
                </a:extLst>
              </p:cNvPr>
              <p:cNvSpPr txBox="1"/>
              <p:nvPr/>
            </p:nvSpPr>
            <p:spPr>
              <a:xfrm>
                <a:off x="3586542" y="2564799"/>
                <a:ext cx="4822066" cy="1290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/>
                  <a:t>where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=1−3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𝐵𝑊</m:t>
                        </m:r>
                      </m:e>
                    </m:d>
                  </m:oMath>
                </a14:m>
                <a:r>
                  <a:rPr lang="en-US" sz="2400" b="0" dirty="0">
                    <a:latin typeface="Cambria Math" panose="02040503050406030204" pitchFamily="18" charset="0"/>
                  </a:rPr>
                  <a:t> ;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1−2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2−2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FE7B152-D814-4671-A6C1-FD069D3C7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6542" y="2564799"/>
                <a:ext cx="4822066" cy="1290803"/>
              </a:xfrm>
              <a:prstGeom prst="rect">
                <a:avLst/>
              </a:prstGeom>
              <a:blipFill>
                <a:blip r:embed="rId6"/>
                <a:stretch>
                  <a:fillRect t="-4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3E13C5C-AFB6-4315-9D8B-1CC116EE76BF}"/>
                  </a:ext>
                </a:extLst>
              </p:cNvPr>
              <p:cNvSpPr txBox="1"/>
              <p:nvPr/>
            </p:nvSpPr>
            <p:spPr>
              <a:xfrm>
                <a:off x="4560846" y="4166257"/>
                <a:ext cx="3070307" cy="156966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center frequency</a:t>
                </a:r>
              </a:p>
              <a:p>
                <a:pPr algn="r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𝐵𝑊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bandwidth measured at 0.707 amplitude</a:t>
                </a:r>
              </a:p>
              <a:p>
                <a:pPr algn="just"/>
                <a:r>
                  <a:rPr lang="en-US" dirty="0"/>
                  <a:t>[</a:t>
                </a:r>
                <a:r>
                  <a:rPr lang="en-US" i="1" dirty="0"/>
                  <a:t>both expressed as fraction of sampling frequency</a:t>
                </a:r>
                <a:r>
                  <a:rPr lang="en-US" dirty="0"/>
                  <a:t>]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3E13C5C-AFB6-4315-9D8B-1CC116EE76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846" y="4166257"/>
                <a:ext cx="3070307" cy="1569660"/>
              </a:xfrm>
              <a:prstGeom prst="rect">
                <a:avLst/>
              </a:prstGeom>
              <a:blipFill>
                <a:blip r:embed="rId7"/>
                <a:stretch>
                  <a:fillRect l="-1381" t="-1533" r="-3353" b="-4215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2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13" grpId="0"/>
      <p:bldP spid="15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1B931-88D2-42C5-B616-4E65C4E27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48138"/>
          </a:xfrm>
        </p:spPr>
        <p:txBody>
          <a:bodyPr/>
          <a:lstStyle/>
          <a:p>
            <a:pPr algn="ctr"/>
            <a:r>
              <a:rPr lang="en-US" dirty="0"/>
              <a:t>Phase Response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FA75DE-078B-4746-A0EF-B3D7B4237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8139"/>
            <a:ext cx="6096000" cy="2116285"/>
          </a:xfrm>
          <a:ln w="1905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D4C5E0-E612-4524-A298-BB21FF09B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844433"/>
            <a:ext cx="6096001" cy="212369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0D5D45-90A9-4E4D-94F6-0EF29AAE3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3137452"/>
            <a:ext cx="6096000" cy="212753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C0AF5F1-E2A4-42DB-87F9-183005BCC092}"/>
                  </a:ext>
                </a:extLst>
              </p:cNvPr>
              <p:cNvSpPr txBox="1"/>
              <p:nvPr/>
            </p:nvSpPr>
            <p:spPr>
              <a:xfrm>
                <a:off x="838200" y="5341547"/>
                <a:ext cx="10515600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/>
                  <a:t>What is so wrong with nonlinear phase? Many applications cannot tolerate the left and right edges looking different. This can be misinterpreted as a feature (</a:t>
                </a:r>
                <a:r>
                  <a:rPr lang="en-US" sz="2200" dirty="0">
                    <a:solidFill>
                      <a:srgbClr val="FF0000"/>
                    </a:solidFill>
                  </a:rPr>
                  <a:t>terrible</a:t>
                </a:r>
                <a:r>
                  <a:rPr lang="en-US" sz="2200" dirty="0"/>
                  <a:t>)!!!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200" dirty="0"/>
                  <a:t> of recursive filter is not symmetrical between left and right, therefore has a nonlinear phase.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C0AF5F1-E2A4-42DB-87F9-183005BCC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341547"/>
                <a:ext cx="10515600" cy="1446550"/>
              </a:xfrm>
              <a:prstGeom prst="rect">
                <a:avLst/>
              </a:prstGeom>
              <a:blipFill>
                <a:blip r:embed="rId5"/>
                <a:stretch>
                  <a:fillRect l="-696" t="-2941" r="-696" b="-7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508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10793</Words>
  <Application>Microsoft Office PowerPoint</Application>
  <PresentationFormat>Widescreen</PresentationFormat>
  <Paragraphs>1144</Paragraphs>
  <Slides>128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128</vt:i4>
      </vt:variant>
    </vt:vector>
  </HeadingPairs>
  <TitlesOfParts>
    <vt:vector size="134" baseType="lpstr">
      <vt:lpstr>Arial</vt:lpstr>
      <vt:lpstr>Calibri</vt:lpstr>
      <vt:lpstr>Calibri Light</vt:lpstr>
      <vt:lpstr>Cambria Math</vt:lpstr>
      <vt:lpstr>Wingdings</vt:lpstr>
      <vt:lpstr>Office Theme</vt:lpstr>
      <vt:lpstr>Digital Signal Processing I</vt:lpstr>
      <vt:lpstr>Signal</vt:lpstr>
      <vt:lpstr>Sampling</vt:lpstr>
      <vt:lpstr>Nyquist's Sampling Theorem</vt:lpstr>
      <vt:lpstr>Nyquist (continued)… </vt:lpstr>
      <vt:lpstr>Periodicity</vt:lpstr>
      <vt:lpstr>Question: Is “15 cos⁡(√5 πn)” a valid representation of discrete-time signal? Also find for “15 cos⁡(10n)”.</vt:lpstr>
      <vt:lpstr>Question: x(t)=20 cos⁡〖(Ω_1 t)+30 cos⁡(Ω_2 t) 〗, where F_1=2000 Hz and F_2=3000 Hz. What is the minimum sampling frequency for lossless reconstruction? Find the expression of x[n] for 4000 Hz sampling frequency.</vt:lpstr>
      <vt:lpstr>continued…</vt:lpstr>
      <vt:lpstr>Time-Shifting of DT Sequence</vt:lpstr>
      <vt:lpstr>Basic Properties of Discrete-Time System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Linear Time-Invariant (LTI) System</vt:lpstr>
      <vt:lpstr>continued…</vt:lpstr>
      <vt:lpstr>Convolution Sum Formula</vt:lpstr>
      <vt:lpstr>(4) Stability</vt:lpstr>
      <vt:lpstr>Question: Find if the following systems are stable or not:</vt:lpstr>
      <vt:lpstr>(5) Causality</vt:lpstr>
      <vt:lpstr>continued…</vt:lpstr>
      <vt:lpstr>Question: x[n]=[ 1 2 3 ], h[n]=[ 4 5 6 ]. Find the convolution.</vt:lpstr>
      <vt:lpstr>Question: x[n]=[ 1 2 3 4 5 ], h[n]=[ 4 5 6 ]. Find the convolution.</vt:lpstr>
      <vt:lpstr>Convolution (graph)</vt:lpstr>
      <vt:lpstr>Quantization</vt:lpstr>
      <vt:lpstr>Quantization by Rounding</vt:lpstr>
      <vt:lpstr>Quantization by Truncation</vt:lpstr>
      <vt:lpstr>Question: Quantize the sequence using integer rounding and truncation: x[n]= [ 7.4  2.3  6.5  5.7  9.2  -0.6  -1.9  0.5  -9.6  -2  -0.5 ]. Also find the error sequence.</vt:lpstr>
      <vt:lpstr>SQNR for Rounding</vt:lpstr>
      <vt:lpstr>continued…</vt:lpstr>
      <vt:lpstr>continued…</vt:lpstr>
      <vt:lpstr>Question: An A/D converter uses 7-bit uniform rounding quantization for a sinusoidal signal. Find the SQNR(dB). If 8-bit was used, what would be the improvement in SQNR(dB)? If the sinusoid’s amplitude is 17, find resolution in both cases.</vt:lpstr>
      <vt:lpstr>Linear Constant-Coefficient Difference Equation (LCCDE)</vt:lpstr>
      <vt:lpstr>Example: Find the homogeneous solution of a system described by the 1st-order difference equation: y[n]+5y[n-1]=x[n]  --------(i)</vt:lpstr>
      <vt:lpstr>continued…</vt:lpstr>
      <vt:lpstr>Example: Find the homogeneous solution of a system described by the 2nd-order difference equation: y[n]-3y[n-1]-4y[n-2]=0  --------(i)</vt:lpstr>
      <vt:lpstr>continued…</vt:lpstr>
      <vt:lpstr>Correlation</vt:lpstr>
      <vt:lpstr>Convolution vs Crosscorrelation vs Autocorrelation</vt:lpstr>
      <vt:lpstr>Question: Find rxy[n] and ryx[n] for the following: x[n]=[ 7  4  6  1 ], y[n]=[ 1  0  1  9 ].</vt:lpstr>
      <vt:lpstr>Question: Find autocorrelation for the following: x[n]=[ 7  4  6 ]</vt:lpstr>
      <vt:lpstr>continued…</vt:lpstr>
      <vt:lpstr>Discrete Time Fourier Transform (DTFT)</vt:lpstr>
      <vt:lpstr>continued…</vt:lpstr>
      <vt:lpstr>continued…</vt:lpstr>
      <vt:lpstr>continued…</vt:lpstr>
      <vt:lpstr>Question: Find the DTFT of x[n] = u[n] – u[n-3]</vt:lpstr>
      <vt:lpstr>Question: Find the DTFT of x[n]=(1⁄2)^n u[n]</vt:lpstr>
      <vt:lpstr>Question: Find the IDTFT of  X(e^jω )={█(1,  -π⁄4≤ω≤π⁄4@0,               otherwise)┤</vt:lpstr>
      <vt:lpstr>continued…</vt:lpstr>
      <vt:lpstr>Some Properties of DTFT</vt:lpstr>
      <vt:lpstr>continued…</vt:lpstr>
      <vt:lpstr>Discrete Fourier Transform (DFT)</vt:lpstr>
      <vt:lpstr>continued…</vt:lpstr>
      <vt:lpstr>continued…</vt:lpstr>
      <vt:lpstr>Example: Find the 4-point DFT of x[n]=[ 2  1  7  5 ]</vt:lpstr>
      <vt:lpstr>z-Transform</vt:lpstr>
      <vt:lpstr>More example: Determine the z-transforms of the following finite-duration signals:</vt:lpstr>
      <vt:lpstr>Example: Determine the z-transform of the signal: x[n]=(1⁄3)^n u[n]</vt:lpstr>
      <vt:lpstr>Existence of X(z)</vt:lpstr>
      <vt:lpstr>continued…</vt:lpstr>
      <vt:lpstr>continued…</vt:lpstr>
      <vt:lpstr>Example: Determine the z-transform of the signal: x[n]=〖-5〗^n u[-n-1]</vt:lpstr>
      <vt:lpstr>continued…</vt:lpstr>
      <vt:lpstr>Example: Determine the z-transform of the signal: x[n]=a^n u[n]+b^n u[-n-1]</vt:lpstr>
      <vt:lpstr>ROC Characteristic</vt:lpstr>
      <vt:lpstr>Some Properties of z-Transform</vt:lpstr>
      <vt:lpstr>continued…</vt:lpstr>
      <vt:lpstr>continued…</vt:lpstr>
      <vt:lpstr>continued…</vt:lpstr>
      <vt:lpstr>continued…</vt:lpstr>
      <vt:lpstr>Poles &amp; Zeros for Rational X(z)</vt:lpstr>
      <vt:lpstr>Example: Determine the pole-zero plot for the signal: x[n]=4^n u[n]</vt:lpstr>
      <vt:lpstr>Time-Domain Behavior with Pole Location “Causal Sequence x[n]=a^n u[n] ”</vt:lpstr>
      <vt:lpstr>Time-Domain Behavior with Pole Location “Causal Sequence x[n]=na^n u[n] ”</vt:lpstr>
      <vt:lpstr>continued…</vt:lpstr>
      <vt:lpstr>Some Common z-Transform Pairs</vt:lpstr>
      <vt:lpstr>Inverse z-Transform</vt:lpstr>
      <vt:lpstr>Example: Find the inverse z-transform for X(z)=1/(1-2z^(-1)+8/9 z^(-2) );ROC: |z|&gt;4/3</vt:lpstr>
      <vt:lpstr>continued…</vt:lpstr>
      <vt:lpstr>continued…</vt:lpstr>
      <vt:lpstr>Example: Find the inverse z-transform for X(z)=1/((1+z^(-1) ) (1-z^(-1) )^2 );x[n]  is causal</vt:lpstr>
      <vt:lpstr>Example: Find the inverse z-transform for X(z)=(2z^(-1))/(1-2z^(-1)+2z^(-2) );x[n]  is causal</vt:lpstr>
      <vt:lpstr>System Function H(z)</vt:lpstr>
      <vt:lpstr>Example: An LTI system has h[n]=δ[n]+0.5δ[n-1]. Find the system’s unit step response.</vt:lpstr>
      <vt:lpstr>Example: Compute the step response of a causal LTI system with zero at 1, pole at 3, and H(0) = 4. Also find the LCCDE.</vt:lpstr>
      <vt:lpstr>Causality &amp; Stability with z-Transform</vt:lpstr>
      <vt:lpstr>Example: An LTI system is characterized by the following system function: H(z)=1/(1-3.5z^(-1)+1.5z^(-2) ) System is non-causal. Specify ROC of H(z). Determine h[n]. Find stability.</vt:lpstr>
      <vt:lpstr>H(z)=((-1)⁄5)/(1-1/2 z^(-1) )+(6⁄5)/(1-3z^(-1) )</vt:lpstr>
      <vt:lpstr>Pole-Zero Cancellation</vt:lpstr>
      <vt:lpstr>Example: Find h[n] for a causal system is described by the following LCCDE: y[n]=2.5y[n-1]-y[n-2]+x[n]-5x[n-1]+6x[n-2] </vt:lpstr>
      <vt:lpstr>Example: A causal LTI system is described by: y[n]=5/6 y[n-1]-1/6 y[n-2]+x[n] Find the input signal that will cancel the nearest pole to the origin. Also find system response for that input.</vt:lpstr>
      <vt:lpstr>continued…</vt:lpstr>
      <vt:lpstr>Example: A cell phone signal x[n] is distorted by multipath reflections off of city buildings. What your cell phone receives is not x[n] but y[n], where y[n]=x[n]-0.75x[n-1]+0.125x[n-2]. Can you find a filter that recovers x[n] from y[n]?</vt:lpstr>
      <vt:lpstr>continued…</vt:lpstr>
      <vt:lpstr>Digital Filter</vt:lpstr>
      <vt:lpstr>Filter Parameters</vt:lpstr>
      <vt:lpstr>Information is Represented in Signals</vt:lpstr>
      <vt:lpstr>Time Domain Parameters of Digital Filter</vt:lpstr>
      <vt:lpstr>Frequency Domain Parameters of Digital Filter</vt:lpstr>
      <vt:lpstr>Low-Pass Filter to High-Pass Filter</vt:lpstr>
      <vt:lpstr>Band-Pass &amp; Band-Reject Filter from LPF &amp; HPF</vt:lpstr>
      <vt:lpstr>Moving Average Filter</vt:lpstr>
      <vt:lpstr>continued…</vt:lpstr>
      <vt:lpstr>Frequency Response of MA Filter</vt:lpstr>
      <vt:lpstr>Windowed-Sinc Filter</vt:lpstr>
      <vt:lpstr>continued…</vt:lpstr>
      <vt:lpstr>Window: Hamming vs Blackman</vt:lpstr>
      <vt:lpstr>Designing the Windowed-Sinc Filter</vt:lpstr>
      <vt:lpstr>continued…</vt:lpstr>
      <vt:lpstr>Example: EEG pattern containing alpha rhythm occurs between 7 and 12 Hz, and beta rhythm occurs between 17 and 20 Hz. Design a Blackman LPF that can separate alpha from beta rhythms. The EEG signal was digitized at a sampling rate of 100 sample/second. Set your transition bandwidth at 4 Hz.</vt:lpstr>
      <vt:lpstr>Kaiser Window</vt:lpstr>
      <vt:lpstr>continued…</vt:lpstr>
      <vt:lpstr>Example: Design an FIR LPF using Kaiser window according to the following specifications ■8(0.99≤|H(e^jω )|≤1.01&amp;0≤|ω|≤0.19π@|H(e^jω )|≤0.01&amp;0.21π≤|ω|≤π)</vt:lpstr>
      <vt:lpstr>continued…</vt:lpstr>
      <vt:lpstr>IIR (Recursive) Filter</vt:lpstr>
      <vt:lpstr>Single Pole Recursive Filter</vt:lpstr>
      <vt:lpstr>continued…</vt:lpstr>
      <vt:lpstr>continued…</vt:lpstr>
      <vt:lpstr>Special: 4-stage Recursive LPF</vt:lpstr>
      <vt:lpstr>Narrow-band Filters</vt:lpstr>
      <vt:lpstr>Phase Response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2026-01-29T01:20:45Z</dcterms:created>
  <dcterms:modified xsi:type="dcterms:W3CDTF">2026-01-29T01:24:51Z</dcterms:modified>
</cp:coreProperties>
</file>